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74" r:id="rId2"/>
    <p:sldMasterId id="2147483686" r:id="rId3"/>
    <p:sldMasterId id="2147483698" r:id="rId4"/>
  </p:sldMasterIdLst>
  <p:notesMasterIdLst>
    <p:notesMasterId r:id="rId12"/>
  </p:notesMasterIdLst>
  <p:sldIdLst>
    <p:sldId id="256" r:id="rId5"/>
    <p:sldId id="286" r:id="rId6"/>
    <p:sldId id="259" r:id="rId7"/>
    <p:sldId id="313" r:id="rId8"/>
    <p:sldId id="330" r:id="rId9"/>
    <p:sldId id="319" r:id="rId10"/>
    <p:sldId id="331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D2EDF9"/>
    <a:srgbClr val="FACCB3"/>
    <a:srgbClr val="34BEAA"/>
    <a:srgbClr val="E6E6E6"/>
    <a:srgbClr val="5D8558"/>
    <a:srgbClr val="1A331A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9" autoAdjust="0"/>
    <p:restoredTop sz="86940" autoAdjust="0"/>
  </p:normalViewPr>
  <p:slideViewPr>
    <p:cSldViewPr snapToGrid="0">
      <p:cViewPr varScale="1">
        <p:scale>
          <a:sx n="82" d="100"/>
          <a:sy n="82" d="100"/>
        </p:scale>
        <p:origin x="79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FA01E-47C9-4D77-A7FC-824C76C9AE1A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3E13F-BDF6-412A-89E4-5B71A603F4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26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Trong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HS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776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804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50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968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86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85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2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32018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66660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31535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69518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46560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050266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336902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27056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23484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79175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75679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519168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34508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295268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325744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926161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393421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54240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657891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90693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855783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5470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081977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333085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516163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906607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850973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98429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40707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56411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31292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263221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53654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302749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3281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886358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817652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652593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04223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8849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78268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6962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81821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12225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9Slide.vn - 2019">
            <a:extLst>
              <a:ext uri="{FF2B5EF4-FFF2-40B4-BE49-F238E27FC236}">
                <a16:creationId xmlns:a16="http://schemas.microsoft.com/office/drawing/2014/main" id="{658388E1-63B2-4333-9F80-4149CE37B33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11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9Slide.vn - 2019">
            <a:extLst>
              <a:ext uri="{FF2B5EF4-FFF2-40B4-BE49-F238E27FC236}">
                <a16:creationId xmlns:a16="http://schemas.microsoft.com/office/drawing/2014/main" id="{8EBBC0C0-46D6-44AD-9284-E2595F934F6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83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>
            <a:extLst>
              <a:ext uri="{FF2B5EF4-FFF2-40B4-BE49-F238E27FC236}">
                <a16:creationId xmlns:a16="http://schemas.microsoft.com/office/drawing/2014/main" id="{55892E42-AC5F-42A2-BD45-EAC047DB52D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54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08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6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8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A92AD72-E615-4E91-B2C6-7F330CFDB83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95D3EE"/>
              </a:clrFrom>
              <a:clrTo>
                <a:srgbClr val="95D3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BBD1DD-989D-4605-B66A-71D45A8231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65" y="554329"/>
            <a:ext cx="1969879" cy="16809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8569C76-2957-439C-AD87-B77848E96E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5" y="3169383"/>
            <a:ext cx="1035064" cy="17785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220E3C4-4ED3-4D95-B99E-BB1DD1D2BF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70" y="4584190"/>
            <a:ext cx="3033509" cy="16550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8805F15-5861-4BFF-9044-407447834E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67" y="3429000"/>
            <a:ext cx="2083094" cy="25549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608359-2B3C-9C87-F767-50D9BCC3BF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4620" y="1322103"/>
            <a:ext cx="3493311" cy="8108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27B504-F39A-DAB3-4BE7-A32AA8D078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6978" y="2460672"/>
            <a:ext cx="6596444" cy="18350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0354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D4C57102-E524-4078-847B-3093F720BE0D}"/>
              </a:ext>
            </a:extLst>
          </p:cNvPr>
          <p:cNvSpPr txBox="1"/>
          <p:nvPr/>
        </p:nvSpPr>
        <p:spPr>
          <a:xfrm>
            <a:off x="1513840" y="1990379"/>
            <a:ext cx="929400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 algn="just" defTabSz="914400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 ý cho đoạn văn giới thiệu nhân vật trong một cuốn sách</a:t>
            </a:r>
          </a:p>
          <a:p>
            <a:pPr marL="571500" lvl="0" indent="-571500" algn="just" defTabSz="914400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cách viết Tìm ý cho đoạn văn giới thiệu nhân vật trong một cuốn sách</a:t>
            </a:r>
          </a:p>
          <a:p>
            <a:pPr marL="571500" lvl="0" indent="-571500" algn="just" defTabSz="914400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 được những điểm cần lưu ý khi kể chuyện và viết bài văn.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435EA64-AE15-420C-A399-79781356637F}"/>
              </a:ext>
            </a:extLst>
          </p:cNvPr>
          <p:cNvSpPr/>
          <p:nvPr/>
        </p:nvSpPr>
        <p:spPr>
          <a:xfrm>
            <a:off x="824139" y="822960"/>
            <a:ext cx="10543722" cy="5262880"/>
          </a:xfrm>
          <a:prstGeom prst="rect">
            <a:avLst/>
          </a:prstGeom>
          <a:noFill/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ea typeface="字魂35号-经典雅黑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437765-17E4-4F0A-8140-9646A74CEE08}"/>
              </a:ext>
            </a:extLst>
          </p:cNvPr>
          <p:cNvSpPr/>
          <p:nvPr/>
        </p:nvSpPr>
        <p:spPr>
          <a:xfrm>
            <a:off x="2238976" y="241300"/>
            <a:ext cx="7714048" cy="1134457"/>
          </a:xfrm>
          <a:prstGeom prst="roundRect">
            <a:avLst/>
          </a:prstGeom>
          <a:solidFill>
            <a:srgbClr val="DF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ea typeface="字魂35号-经典雅黑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0E09F8A-38DF-4E06-9880-C02E865D3E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5" r="66534" b="93093"/>
          <a:stretch/>
        </p:blipFill>
        <p:spPr>
          <a:xfrm>
            <a:off x="2264225" y="397691"/>
            <a:ext cx="1000828" cy="833120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46B849DC-C41D-4307-8C27-97E609FA7374}"/>
              </a:ext>
            </a:extLst>
          </p:cNvPr>
          <p:cNvSpPr/>
          <p:nvPr/>
        </p:nvSpPr>
        <p:spPr>
          <a:xfrm>
            <a:off x="9911080" y="4564380"/>
            <a:ext cx="2280920" cy="228092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ea typeface="字魂35号-经典雅黑"/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7B07A-FBD3-A652-475B-9A67851CD6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7402" y="296616"/>
            <a:ext cx="6401355" cy="12863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1328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23AFBCC7-4301-4523-92DA-9298528B053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C86DD1-0757-4D64-8037-47B5BD86A5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367171"/>
            <a:ext cx="3413760" cy="46630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B48D96-DB17-1A31-E48D-27F4CCF1AF3B}"/>
              </a:ext>
            </a:extLst>
          </p:cNvPr>
          <p:cNvSpPr txBox="1"/>
          <p:nvPr/>
        </p:nvSpPr>
        <p:spPr>
          <a:xfrm>
            <a:off x="2546430" y="1990845"/>
            <a:ext cx="70258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i="0" dirty="0" err="1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400" b="1" i="0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i="0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 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16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FD5F9C3-F977-4E0E-A849-8B3AD1A80EBA}"/>
              </a:ext>
            </a:extLst>
          </p:cNvPr>
          <p:cNvSpPr/>
          <p:nvPr/>
        </p:nvSpPr>
        <p:spPr>
          <a:xfrm>
            <a:off x="4323144" y="332450"/>
            <a:ext cx="3582365" cy="743995"/>
          </a:xfrm>
          <a:prstGeom prst="roundRect">
            <a:avLst/>
          </a:prstGeom>
          <a:solidFill>
            <a:srgbClr val="DF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DCD31523-A2D5-4933-BA79-F88E34B66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2011" y="323095"/>
            <a:ext cx="4141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>
              <a:spcBef>
                <a:spcPct val="50000"/>
              </a:spcBef>
              <a:buNone/>
            </a:pPr>
            <a:r>
              <a:rPr lang="vi-VN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>
                <a:solidFill>
                  <a:srgbClr val="C00000"/>
                </a:solidFill>
              </a:rPr>
              <a:t>1. </a:t>
            </a:r>
            <a:r>
              <a:rPr lang="vi-VN" altLang="en-US" sz="3600" b="1" dirty="0">
                <a:solidFill>
                  <a:srgbClr val="C00000"/>
                </a:solidFill>
              </a:rPr>
              <a:t>Chuẩn bị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5BAF78-B389-6A40-8E08-D06BD13B0262}"/>
              </a:ext>
            </a:extLst>
          </p:cNvPr>
          <p:cNvGrpSpPr/>
          <p:nvPr/>
        </p:nvGrpSpPr>
        <p:grpSpPr>
          <a:xfrm>
            <a:off x="-883703" y="636862"/>
            <a:ext cx="6326086" cy="6326086"/>
            <a:chOff x="5493176" y="224576"/>
            <a:chExt cx="6326086" cy="63260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7FDD674-41F8-EE7D-1ECB-055ACF662554}"/>
                </a:ext>
              </a:extLst>
            </p:cNvPr>
            <p:cNvGrpSpPr/>
            <p:nvPr/>
          </p:nvGrpSpPr>
          <p:grpSpPr>
            <a:xfrm>
              <a:off x="5493176" y="224576"/>
              <a:ext cx="6326086" cy="6326086"/>
              <a:chOff x="5188376" y="-556888"/>
              <a:chExt cx="6326086" cy="6326086"/>
            </a:xfrm>
          </p:grpSpPr>
          <p:pic>
            <p:nvPicPr>
              <p:cNvPr id="5" name="Picture 4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35E6EB36-EE15-4510-19B9-F9796F89AF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8376" y="-556888"/>
                <a:ext cx="6326086" cy="6326086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EFD222-38EE-6521-B6FF-3A2C3A554722}"/>
                  </a:ext>
                </a:extLst>
              </p:cNvPr>
              <p:cNvSpPr txBox="1"/>
              <p:nvPr/>
            </p:nvSpPr>
            <p:spPr>
              <a:xfrm>
                <a:off x="6478522" y="716770"/>
                <a:ext cx="3668094" cy="2062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Em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chọn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nhân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vật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trong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cuốn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sách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nào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để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giới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thiệu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?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Tác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giả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cuốn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sách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là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ai?</a:t>
                </a:r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6366A501-9BA2-3482-6C4A-6183131F9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80279" y="3701474"/>
              <a:ext cx="1362666" cy="1746184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F7A9C38-CDFF-F2C9-D08F-15D1E8013694}"/>
              </a:ext>
            </a:extLst>
          </p:cNvPr>
          <p:cNvGrpSpPr/>
          <p:nvPr/>
        </p:nvGrpSpPr>
        <p:grpSpPr>
          <a:xfrm>
            <a:off x="3399243" y="1812472"/>
            <a:ext cx="5520676" cy="5506142"/>
            <a:chOff x="5494074" y="-76580"/>
            <a:chExt cx="6577773" cy="657777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CA1064-6E5C-5110-5630-DB13548CDFA7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13" name="Picture 12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6CF9444E-CA67-46B9-6BEC-3A7747EDC9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6F9F019-642D-0378-F95B-8B14B2FA28AA}"/>
                  </a:ext>
                </a:extLst>
              </p:cNvPr>
              <p:cNvSpPr txBox="1"/>
              <p:nvPr/>
            </p:nvSpPr>
            <p:spPr>
              <a:xfrm>
                <a:off x="6367421" y="647318"/>
                <a:ext cx="4221478" cy="1581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Nhân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vật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tên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là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gì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  <a:endParaRPr lang="en-US" sz="3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EA8B8D6A-2EA6-82E9-11DC-EAC95BB4B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E87652-E107-5E77-8973-E81C49E04D59}"/>
              </a:ext>
            </a:extLst>
          </p:cNvPr>
          <p:cNvGrpSpPr/>
          <p:nvPr/>
        </p:nvGrpSpPr>
        <p:grpSpPr>
          <a:xfrm>
            <a:off x="7714299" y="1434691"/>
            <a:ext cx="4998075" cy="4983949"/>
            <a:chOff x="5494074" y="-76580"/>
            <a:chExt cx="6577773" cy="657777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84A5108-E8D8-2914-FAA7-DAC69CD8FD68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21" name="Picture 20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3F8F1819-C5B7-4325-A481-F2A82D8C76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6E45FE9-DD77-4BF4-B5D0-637653ED74D9}"/>
                  </a:ext>
                </a:extLst>
              </p:cNvPr>
              <p:cNvSpPr txBox="1"/>
              <p:nvPr/>
            </p:nvSpPr>
            <p:spPr>
              <a:xfrm>
                <a:off x="6506717" y="636220"/>
                <a:ext cx="3942887" cy="23153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Em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muốn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giới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thiệu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điều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gì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về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nhân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vật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  <a:endParaRPr lang="en-US" sz="3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B21D3244-2129-9A1C-A150-084A6FBDF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277984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26">
            <a:extLst>
              <a:ext uri="{FF2B5EF4-FFF2-40B4-BE49-F238E27FC236}">
                <a16:creationId xmlns:a16="http://schemas.microsoft.com/office/drawing/2014/main" id="{51611454-1390-A170-BB31-0F15FA41970B}"/>
              </a:ext>
            </a:extLst>
          </p:cNvPr>
          <p:cNvGrpSpPr/>
          <p:nvPr/>
        </p:nvGrpSpPr>
        <p:grpSpPr>
          <a:xfrm>
            <a:off x="-856527" y="-117170"/>
            <a:ext cx="14028517" cy="2165890"/>
            <a:chOff x="613391" y="3437823"/>
            <a:chExt cx="5869296" cy="1902470"/>
          </a:xfrm>
        </p:grpSpPr>
        <p:pic>
          <p:nvPicPr>
            <p:cNvPr id="11" name="图片 11">
              <a:extLst>
                <a:ext uri="{FF2B5EF4-FFF2-40B4-BE49-F238E27FC236}">
                  <a16:creationId xmlns:a16="http://schemas.microsoft.com/office/drawing/2014/main" id="{74ACE0E4-D3D7-7863-5706-E1A385624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28" b="60652"/>
            <a:stretch/>
          </p:blipFill>
          <p:spPr>
            <a:xfrm>
              <a:off x="613391" y="3437823"/>
              <a:ext cx="5869296" cy="1902470"/>
            </a:xfrm>
            <a:prstGeom prst="rect">
              <a:avLst/>
            </a:prstGeom>
          </p:spPr>
        </p:pic>
        <p:sp>
          <p:nvSpPr>
            <p:cNvPr id="12" name="文本框 13">
              <a:extLst>
                <a:ext uri="{FF2B5EF4-FFF2-40B4-BE49-F238E27FC236}">
                  <a16:creationId xmlns:a16="http://schemas.microsoft.com/office/drawing/2014/main" id="{CE209A4A-F2D5-DA36-F0EE-BA6F4ED9A138}"/>
                </a:ext>
              </a:extLst>
            </p:cNvPr>
            <p:cNvSpPr txBox="1"/>
            <p:nvPr/>
          </p:nvSpPr>
          <p:spPr>
            <a:xfrm>
              <a:off x="1356640" y="3766701"/>
              <a:ext cx="4070259" cy="972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Mở</a:t>
              </a:r>
              <a:r>
                <a:rPr lang="en-US" sz="2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đầu</a:t>
              </a:r>
              <a:r>
                <a:rPr lang="en-US" sz="2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Giới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thiệu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chung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cuốn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sách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sách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ấn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tượng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chung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25">
            <a:extLst>
              <a:ext uri="{FF2B5EF4-FFF2-40B4-BE49-F238E27FC236}">
                <a16:creationId xmlns:a16="http://schemas.microsoft.com/office/drawing/2014/main" id="{C6AA6543-6069-8E77-E984-885B36A4F04D}"/>
              </a:ext>
            </a:extLst>
          </p:cNvPr>
          <p:cNvGrpSpPr/>
          <p:nvPr/>
        </p:nvGrpSpPr>
        <p:grpSpPr>
          <a:xfrm flipH="1">
            <a:off x="613458" y="1912951"/>
            <a:ext cx="11482086" cy="2462279"/>
            <a:chOff x="6244928" y="3346515"/>
            <a:chExt cx="5869296" cy="2118949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295D6B5D-8957-3E9D-2BB9-B1679E1562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59" b="3321"/>
            <a:stretch/>
          </p:blipFill>
          <p:spPr>
            <a:xfrm>
              <a:off x="6244928" y="3346515"/>
              <a:ext cx="5869296" cy="2118949"/>
            </a:xfrm>
            <a:prstGeom prst="rect">
              <a:avLst/>
            </a:prstGeom>
          </p:spPr>
        </p:pic>
        <p:sp>
          <p:nvSpPr>
            <p:cNvPr id="23" name="文本框 21">
              <a:extLst>
                <a:ext uri="{FF2B5EF4-FFF2-40B4-BE49-F238E27FC236}">
                  <a16:creationId xmlns:a16="http://schemas.microsoft.com/office/drawing/2014/main" id="{64D69D9F-A5C2-00B0-9EFD-46CA1FD5852A}"/>
                </a:ext>
              </a:extLst>
            </p:cNvPr>
            <p:cNvSpPr txBox="1"/>
            <p:nvPr/>
          </p:nvSpPr>
          <p:spPr>
            <a:xfrm>
              <a:off x="6999427" y="3568872"/>
              <a:ext cx="4221805" cy="796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khai</a:t>
              </a:r>
              <a:r>
                <a:rPr lang="en-US" sz="24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4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24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4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ngoại</a:t>
              </a:r>
              <a:r>
                <a:rPr lang="en-US" sz="24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4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,…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minh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họa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  <a:endPara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组合 25">
            <a:extLst>
              <a:ext uri="{FF2B5EF4-FFF2-40B4-BE49-F238E27FC236}">
                <a16:creationId xmlns:a16="http://schemas.microsoft.com/office/drawing/2014/main" id="{A433331E-FB77-136A-6F88-CE514CEF5420}"/>
              </a:ext>
            </a:extLst>
          </p:cNvPr>
          <p:cNvGrpSpPr/>
          <p:nvPr/>
        </p:nvGrpSpPr>
        <p:grpSpPr>
          <a:xfrm flipH="1">
            <a:off x="-486137" y="4227888"/>
            <a:ext cx="11482086" cy="2462279"/>
            <a:chOff x="6244928" y="3346515"/>
            <a:chExt cx="5869296" cy="2118949"/>
          </a:xfrm>
        </p:grpSpPr>
        <p:pic>
          <p:nvPicPr>
            <p:cNvPr id="25" name="图片 16">
              <a:extLst>
                <a:ext uri="{FF2B5EF4-FFF2-40B4-BE49-F238E27FC236}">
                  <a16:creationId xmlns:a16="http://schemas.microsoft.com/office/drawing/2014/main" id="{045E6CEF-11E2-8EEA-1B14-FD000BE080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59" b="3321"/>
            <a:stretch/>
          </p:blipFill>
          <p:spPr>
            <a:xfrm>
              <a:off x="6244928" y="3346515"/>
              <a:ext cx="5869296" cy="2118949"/>
            </a:xfrm>
            <a:prstGeom prst="rect">
              <a:avLst/>
            </a:prstGeom>
          </p:spPr>
        </p:pic>
        <p:sp>
          <p:nvSpPr>
            <p:cNvPr id="27" name="文本框 21">
              <a:extLst>
                <a:ext uri="{FF2B5EF4-FFF2-40B4-BE49-F238E27FC236}">
                  <a16:creationId xmlns:a16="http://schemas.microsoft.com/office/drawing/2014/main" id="{D8B8FA1E-DCA2-B8B9-A7D0-C5016430443B}"/>
                </a:ext>
              </a:extLst>
            </p:cNvPr>
            <p:cNvSpPr txBox="1"/>
            <p:nvPr/>
          </p:nvSpPr>
          <p:spPr>
            <a:xfrm>
              <a:off x="7005344" y="3708323"/>
              <a:ext cx="4221805" cy="821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8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thúc</a:t>
              </a:r>
              <a:r>
                <a:rPr lang="en-US" sz="28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Em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đem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20311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7F83D8F-4FA0-1D2C-0DC1-85D4DD29F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333540"/>
              </p:ext>
            </p:extLst>
          </p:nvPr>
        </p:nvGraphicFramePr>
        <p:xfrm>
          <a:off x="1967697" y="555585"/>
          <a:ext cx="8368495" cy="5662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2096">
                  <a:extLst>
                    <a:ext uri="{9D8B030D-6E8A-4147-A177-3AD203B41FA5}">
                      <a16:colId xmlns:a16="http://schemas.microsoft.com/office/drawing/2014/main" val="3070307011"/>
                    </a:ext>
                  </a:extLst>
                </a:gridCol>
                <a:gridCol w="5486399">
                  <a:extLst>
                    <a:ext uri="{9D8B030D-6E8A-4147-A177-3AD203B41FA5}">
                      <a16:colId xmlns:a16="http://schemas.microsoft.com/office/drawing/2014/main" val="1917129830"/>
                    </a:ext>
                  </a:extLst>
                </a:gridCol>
              </a:tblGrid>
              <a:tr h="32222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PHIẾU HỌC TẬP 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27" marR="54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2169" marR="72169" marT="36084" marB="36084"/>
                </a:tc>
                <a:extLst>
                  <a:ext uri="{0D108BD9-81ED-4DB2-BD59-A6C34878D82A}">
                    <a16:rowId xmlns:a16="http://schemas.microsoft.com/office/drawing/2014/main" val="1244129558"/>
                  </a:ext>
                </a:extLst>
              </a:tr>
              <a:tr h="1093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Mở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bài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27" marR="54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Giới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thiệu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chung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Ấn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tượng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chung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27" marR="54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202851"/>
                  </a:ext>
                </a:extLst>
              </a:tr>
              <a:tr h="2497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Triển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khai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27" marR="54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thứ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nhất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Dẫn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chứng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thứ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hai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Dẫn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chứng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thứ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Dẫn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chứng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27" marR="54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987352"/>
                  </a:ext>
                </a:extLst>
              </a:tr>
              <a:tr h="1093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Kết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thúc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27" marR="54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Nhận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xét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hoặc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mà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đem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đến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27" marR="541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86685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83147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1">
            <a:extLst>
              <a:ext uri="{FF2B5EF4-FFF2-40B4-BE49-F238E27FC236}">
                <a16:creationId xmlns:a16="http://schemas.microsoft.com/office/drawing/2014/main" id="{42EEE73C-7DC2-BFCC-5D89-0F34A47A9D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9861" r="20417" b="57490"/>
          <a:stretch/>
        </p:blipFill>
        <p:spPr>
          <a:xfrm>
            <a:off x="4617829" y="79481"/>
            <a:ext cx="2949419" cy="12619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5E80AF-DCF4-64BA-9204-0B9D4F638742}"/>
              </a:ext>
            </a:extLst>
          </p:cNvPr>
          <p:cNvSpPr txBox="1"/>
          <p:nvPr/>
        </p:nvSpPr>
        <p:spPr>
          <a:xfrm>
            <a:off x="4840250" y="246297"/>
            <a:ext cx="2726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ý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5AC5889-9A36-7D73-D58B-FADEEB75D6FA}"/>
              </a:ext>
            </a:extLst>
          </p:cNvPr>
          <p:cNvGrpSpPr/>
          <p:nvPr/>
        </p:nvGrpSpPr>
        <p:grpSpPr>
          <a:xfrm>
            <a:off x="0" y="1625558"/>
            <a:ext cx="11942284" cy="1371030"/>
            <a:chOff x="0" y="1625558"/>
            <a:chExt cx="11942284" cy="1371030"/>
          </a:xfrm>
        </p:grpSpPr>
        <p:grpSp>
          <p:nvGrpSpPr>
            <p:cNvPr id="16" name="组合 4">
              <a:extLst>
                <a:ext uri="{FF2B5EF4-FFF2-40B4-BE49-F238E27FC236}">
                  <a16:creationId xmlns:a16="http://schemas.microsoft.com/office/drawing/2014/main" id="{C0C1004C-C212-D0DC-90AA-8EBF30617C2D}"/>
                </a:ext>
              </a:extLst>
            </p:cNvPr>
            <p:cNvGrpSpPr/>
            <p:nvPr/>
          </p:nvGrpSpPr>
          <p:grpSpPr>
            <a:xfrm>
              <a:off x="1189822" y="1625558"/>
              <a:ext cx="10752462" cy="1371030"/>
              <a:chOff x="1513192" y="1554345"/>
              <a:chExt cx="9542584" cy="2489152"/>
            </a:xfrm>
          </p:grpSpPr>
          <p:sp>
            <p:nvSpPr>
              <p:cNvPr id="17" name="Rectangle 4">
                <a:extLst>
                  <a:ext uri="{FF2B5EF4-FFF2-40B4-BE49-F238E27FC236}">
                    <a16:creationId xmlns:a16="http://schemas.microsoft.com/office/drawing/2014/main" id="{FCF0A0A2-50B4-3045-661D-51F6D2DADC2D}"/>
                  </a:ext>
                </a:extLst>
              </p:cNvPr>
              <p:cNvSpPr/>
              <p:nvPr/>
            </p:nvSpPr>
            <p:spPr>
              <a:xfrm>
                <a:off x="1513192" y="1554345"/>
                <a:ext cx="9542584" cy="2489152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52400" sx="102000" sy="102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08043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Rectangle 4">
                <a:extLst>
                  <a:ext uri="{FF2B5EF4-FFF2-40B4-BE49-F238E27FC236}">
                    <a16:creationId xmlns:a16="http://schemas.microsoft.com/office/drawing/2014/main" id="{329D7F97-2011-16B4-7A3A-4262D9670EF6}"/>
                  </a:ext>
                </a:extLst>
              </p:cNvPr>
              <p:cNvSpPr/>
              <p:nvPr/>
            </p:nvSpPr>
            <p:spPr>
              <a:xfrm>
                <a:off x="1643790" y="1660916"/>
                <a:ext cx="9304524" cy="2300557"/>
              </a:xfrm>
              <a:prstGeom prst="roundRect">
                <a:avLst>
                  <a:gd name="adj" fmla="val 46361"/>
                </a:avLst>
              </a:prstGeom>
              <a:noFill/>
              <a:ln w="38100" cap="rnd" cmpd="sng" algn="ctr">
                <a:solidFill>
                  <a:srgbClr val="1FC2A4"/>
                </a:solidFill>
                <a:prstDash val="dash"/>
                <a:round/>
              </a:ln>
              <a:effectLst>
                <a:outerShdw blurRad="152400" sx="102000" sy="102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08043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4" name="矩形 1">
              <a:extLst>
                <a:ext uri="{FF2B5EF4-FFF2-40B4-BE49-F238E27FC236}">
                  <a16:creationId xmlns:a16="http://schemas.microsoft.com/office/drawing/2014/main" id="{3F238EE4-092A-29F6-655D-764B2F997020}"/>
                </a:ext>
              </a:extLst>
            </p:cNvPr>
            <p:cNvSpPr/>
            <p:nvPr/>
          </p:nvSpPr>
          <p:spPr>
            <a:xfrm>
              <a:off x="1755528" y="1740401"/>
              <a:ext cx="9825451" cy="971653"/>
            </a:xfrm>
            <a:prstGeom prst="rect">
              <a:avLst/>
            </a:prstGeom>
            <a:noFill/>
          </p:spPr>
          <p:txBody>
            <a:bodyPr wrap="square" lIns="108807" tIns="54408" rIns="108807" bIns="54408" rtlCol="0">
              <a:spAutoFit/>
            </a:bodyPr>
            <a:lstStyle/>
            <a:p>
              <a:pPr indent="228600" algn="just">
                <a:spcAft>
                  <a:spcPts val="0"/>
                </a:spcAft>
              </a:pPr>
              <a:r>
                <a:rPr lang="vi-VN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Giới thiệu chung về nhân vật trong cuốn sách (tên sách, tên tác giả, tên nhân vật) và nêu ấn tượng chung về nhân vật.</a:t>
              </a:r>
            </a:p>
          </p:txBody>
        </p:sp>
        <p:sp>
          <p:nvSpPr>
            <p:cNvPr id="25" name="Wave 24">
              <a:extLst>
                <a:ext uri="{FF2B5EF4-FFF2-40B4-BE49-F238E27FC236}">
                  <a16:creationId xmlns:a16="http://schemas.microsoft.com/office/drawing/2014/main" id="{5584456A-9934-2A2E-5AF8-CEE9E2F67550}"/>
                </a:ext>
              </a:extLst>
            </p:cNvPr>
            <p:cNvSpPr/>
            <p:nvPr/>
          </p:nvSpPr>
          <p:spPr>
            <a:xfrm>
              <a:off x="0" y="1674564"/>
              <a:ext cx="1630496" cy="1244906"/>
            </a:xfrm>
            <a:prstGeom prst="wav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Mở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đầu</a:t>
              </a:r>
              <a:endPara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320A0B-45EE-C474-EB02-041787D852BE}"/>
              </a:ext>
            </a:extLst>
          </p:cNvPr>
          <p:cNvGrpSpPr/>
          <p:nvPr/>
        </p:nvGrpSpPr>
        <p:grpSpPr>
          <a:xfrm>
            <a:off x="0" y="3289104"/>
            <a:ext cx="11942284" cy="1601524"/>
            <a:chOff x="0" y="3421307"/>
            <a:chExt cx="11942284" cy="1601524"/>
          </a:xfrm>
        </p:grpSpPr>
        <p:grpSp>
          <p:nvGrpSpPr>
            <p:cNvPr id="27" name="组合 4">
              <a:extLst>
                <a:ext uri="{FF2B5EF4-FFF2-40B4-BE49-F238E27FC236}">
                  <a16:creationId xmlns:a16="http://schemas.microsoft.com/office/drawing/2014/main" id="{4713F615-785E-E28C-FEBE-03D6618A600B}"/>
                </a:ext>
              </a:extLst>
            </p:cNvPr>
            <p:cNvGrpSpPr/>
            <p:nvPr/>
          </p:nvGrpSpPr>
          <p:grpSpPr>
            <a:xfrm>
              <a:off x="1189822" y="3421307"/>
              <a:ext cx="10752462" cy="1601524"/>
              <a:chOff x="1513192" y="1554345"/>
              <a:chExt cx="9542584" cy="2489152"/>
            </a:xfrm>
          </p:grpSpPr>
          <p:sp>
            <p:nvSpPr>
              <p:cNvPr id="28" name="Rectangle 4">
                <a:extLst>
                  <a:ext uri="{FF2B5EF4-FFF2-40B4-BE49-F238E27FC236}">
                    <a16:creationId xmlns:a16="http://schemas.microsoft.com/office/drawing/2014/main" id="{E6E5A96D-07E8-F7A0-50F6-14C12E826C59}"/>
                  </a:ext>
                </a:extLst>
              </p:cNvPr>
              <p:cNvSpPr/>
              <p:nvPr/>
            </p:nvSpPr>
            <p:spPr>
              <a:xfrm>
                <a:off x="1513192" y="1554345"/>
                <a:ext cx="9542584" cy="2489152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52400" sx="102000" sy="102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08043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ectangle 4">
                <a:extLst>
                  <a:ext uri="{FF2B5EF4-FFF2-40B4-BE49-F238E27FC236}">
                    <a16:creationId xmlns:a16="http://schemas.microsoft.com/office/drawing/2014/main" id="{EBF1928E-8E54-6042-AB91-C6A4FD76804F}"/>
                  </a:ext>
                </a:extLst>
              </p:cNvPr>
              <p:cNvSpPr/>
              <p:nvPr/>
            </p:nvSpPr>
            <p:spPr>
              <a:xfrm>
                <a:off x="1643790" y="1660916"/>
                <a:ext cx="9304524" cy="2300557"/>
              </a:xfrm>
              <a:prstGeom prst="roundRect">
                <a:avLst>
                  <a:gd name="adj" fmla="val 46361"/>
                </a:avLst>
              </a:prstGeom>
              <a:noFill/>
              <a:ln w="38100" cap="rnd" cmpd="sng" algn="ctr">
                <a:solidFill>
                  <a:srgbClr val="1FC2A4"/>
                </a:solidFill>
                <a:prstDash val="dash"/>
                <a:round/>
              </a:ln>
              <a:effectLst>
                <a:outerShdw blurRad="152400" sx="102000" sy="102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08043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0" name="矩形 1">
              <a:extLst>
                <a:ext uri="{FF2B5EF4-FFF2-40B4-BE49-F238E27FC236}">
                  <a16:creationId xmlns:a16="http://schemas.microsoft.com/office/drawing/2014/main" id="{60FF63A4-BC9A-D659-D72C-5518AC37C270}"/>
                </a:ext>
              </a:extLst>
            </p:cNvPr>
            <p:cNvSpPr/>
            <p:nvPr/>
          </p:nvSpPr>
          <p:spPr>
            <a:xfrm>
              <a:off x="1799596" y="3569201"/>
              <a:ext cx="9825451" cy="1217874"/>
            </a:xfrm>
            <a:prstGeom prst="rect">
              <a:avLst/>
            </a:prstGeom>
            <a:noFill/>
          </p:spPr>
          <p:txBody>
            <a:bodyPr wrap="square" lIns="108807" tIns="54408" rIns="108807" bIns="54408" rtlCol="0">
              <a:spAutoFit/>
            </a:bodyPr>
            <a:lstStyle/>
            <a:p>
              <a:pPr indent="228600" algn="just">
                <a:spcAft>
                  <a:spcPts val="0"/>
                </a:spcAft>
              </a:pPr>
              <a:r>
                <a:rPr lang="vi-VN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Chỉ ra những đặc điểm ngoại hình, hành động, lời nói, suy nghĩ,... của nhân vật; nêu các dẫn chứng được lấy ra từ cuốn sách để minh hoạ cho các đặc điểm của nhân vật.</a:t>
              </a:r>
            </a:p>
          </p:txBody>
        </p:sp>
        <p:sp>
          <p:nvSpPr>
            <p:cNvPr id="31" name="Wave 30">
              <a:extLst>
                <a:ext uri="{FF2B5EF4-FFF2-40B4-BE49-F238E27FC236}">
                  <a16:creationId xmlns:a16="http://schemas.microsoft.com/office/drawing/2014/main" id="{7B8DDE23-F297-8E8C-1606-998AFE5508D8}"/>
                </a:ext>
              </a:extLst>
            </p:cNvPr>
            <p:cNvSpPr/>
            <p:nvPr/>
          </p:nvSpPr>
          <p:spPr>
            <a:xfrm>
              <a:off x="0" y="3470313"/>
              <a:ext cx="1630496" cy="1244906"/>
            </a:xfrm>
            <a:prstGeom prst="wav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Triển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khai</a:t>
              </a:r>
              <a:endPara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A272D1B-41BC-048D-357C-23EE47B2BFE4}"/>
              </a:ext>
            </a:extLst>
          </p:cNvPr>
          <p:cNvGrpSpPr/>
          <p:nvPr/>
        </p:nvGrpSpPr>
        <p:grpSpPr>
          <a:xfrm>
            <a:off x="0" y="5084854"/>
            <a:ext cx="11942284" cy="1601524"/>
            <a:chOff x="0" y="5084854"/>
            <a:chExt cx="11942284" cy="1601524"/>
          </a:xfrm>
        </p:grpSpPr>
        <p:grpSp>
          <p:nvGrpSpPr>
            <p:cNvPr id="32" name="组合 4">
              <a:extLst>
                <a:ext uri="{FF2B5EF4-FFF2-40B4-BE49-F238E27FC236}">
                  <a16:creationId xmlns:a16="http://schemas.microsoft.com/office/drawing/2014/main" id="{E80EA662-0FC1-1BAC-66C4-77003A561CAF}"/>
                </a:ext>
              </a:extLst>
            </p:cNvPr>
            <p:cNvGrpSpPr/>
            <p:nvPr/>
          </p:nvGrpSpPr>
          <p:grpSpPr>
            <a:xfrm>
              <a:off x="1189822" y="5084854"/>
              <a:ext cx="10752462" cy="1601524"/>
              <a:chOff x="1513192" y="1554345"/>
              <a:chExt cx="9542584" cy="2489152"/>
            </a:xfrm>
          </p:grpSpPr>
          <p:sp>
            <p:nvSpPr>
              <p:cNvPr id="33" name="Rectangle 4">
                <a:extLst>
                  <a:ext uri="{FF2B5EF4-FFF2-40B4-BE49-F238E27FC236}">
                    <a16:creationId xmlns:a16="http://schemas.microsoft.com/office/drawing/2014/main" id="{5D4C9C95-E72D-4F6F-D919-309F5C083982}"/>
                  </a:ext>
                </a:extLst>
              </p:cNvPr>
              <p:cNvSpPr/>
              <p:nvPr/>
            </p:nvSpPr>
            <p:spPr>
              <a:xfrm>
                <a:off x="1513192" y="1554345"/>
                <a:ext cx="9542584" cy="2489152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52400" sx="102000" sy="102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08043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Rectangle 4">
                <a:extLst>
                  <a:ext uri="{FF2B5EF4-FFF2-40B4-BE49-F238E27FC236}">
                    <a16:creationId xmlns:a16="http://schemas.microsoft.com/office/drawing/2014/main" id="{C050CE58-77E4-5DB0-DCFE-25A3F8025012}"/>
                  </a:ext>
                </a:extLst>
              </p:cNvPr>
              <p:cNvSpPr/>
              <p:nvPr/>
            </p:nvSpPr>
            <p:spPr>
              <a:xfrm>
                <a:off x="1643790" y="1660916"/>
                <a:ext cx="9304524" cy="2300557"/>
              </a:xfrm>
              <a:prstGeom prst="roundRect">
                <a:avLst>
                  <a:gd name="adj" fmla="val 46361"/>
                </a:avLst>
              </a:prstGeom>
              <a:noFill/>
              <a:ln w="38100" cap="rnd" cmpd="sng" algn="ctr">
                <a:solidFill>
                  <a:srgbClr val="1FC2A4"/>
                </a:solidFill>
                <a:prstDash val="dash"/>
                <a:round/>
              </a:ln>
              <a:effectLst>
                <a:outerShdw blurRad="152400" sx="102000" sy="102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08043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5" name="矩形 1">
              <a:extLst>
                <a:ext uri="{FF2B5EF4-FFF2-40B4-BE49-F238E27FC236}">
                  <a16:creationId xmlns:a16="http://schemas.microsoft.com/office/drawing/2014/main" id="{448E2BE0-7658-108A-497E-BDA81E84EF54}"/>
                </a:ext>
              </a:extLst>
            </p:cNvPr>
            <p:cNvSpPr/>
            <p:nvPr/>
          </p:nvSpPr>
          <p:spPr>
            <a:xfrm>
              <a:off x="1799596" y="5232748"/>
              <a:ext cx="9825451" cy="1094764"/>
            </a:xfrm>
            <a:prstGeom prst="rect">
              <a:avLst/>
            </a:prstGeom>
            <a:noFill/>
          </p:spPr>
          <p:txBody>
            <a:bodyPr wrap="square" lIns="108807" tIns="54408" rIns="108807" bIns="54408" rtlCol="0">
              <a:spAutoFit/>
            </a:bodyPr>
            <a:lstStyle/>
            <a:p>
              <a:pPr indent="228600" algn="just">
                <a:spcAft>
                  <a:spcPts val="0"/>
                </a:spcAft>
              </a:pPr>
              <a:r>
                <a:rPr lang="vi-VN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Nêu nhận xét hoặc cảm nghĩ về nhân vật. Em có thể nêu bài học mà nhân vật đem đến cho em.</a:t>
              </a:r>
            </a:p>
          </p:txBody>
        </p:sp>
        <p:sp>
          <p:nvSpPr>
            <p:cNvPr id="36" name="Wave 35">
              <a:extLst>
                <a:ext uri="{FF2B5EF4-FFF2-40B4-BE49-F238E27FC236}">
                  <a16:creationId xmlns:a16="http://schemas.microsoft.com/office/drawing/2014/main" id="{978B39A8-CCAB-81BC-730C-C6EA0A6EB573}"/>
                </a:ext>
              </a:extLst>
            </p:cNvPr>
            <p:cNvSpPr/>
            <p:nvPr/>
          </p:nvSpPr>
          <p:spPr>
            <a:xfrm>
              <a:off x="0" y="5133860"/>
              <a:ext cx="1630496" cy="1244906"/>
            </a:xfrm>
            <a:prstGeom prst="wav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thúc</a:t>
              </a:r>
              <a:endPara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91073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7028073-2F1D-4C17-9300-01AD1917A89C"/>
  <p:tag name="ISPRING_SCORM_RATE_SLIDES" val="1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FIRST_PUBLISH" val="1"/>
  <p:tag name="ISPRING_LMS_API_VERSION" val="SCORM 2004 (4th edition)"/>
  <p:tag name="ISPRING_ULTRA_SCORM_COURCE_TITLE" val="Bài 18 Tìm hiểu đoạn văn giới thiệu về nhân vật trogn một cuốn sách-Tuần 10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v\uFFFDt\n{A41D3A88-1E0C-483B-9AAF-5668B546D8E0}&quot;,&quot;E:\\BÀI GIẢNG ĐIỆN TỬ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8 Tìm hiểu đoạn văn giới thiệu về nhân vật trogn một cuốn sách-Tuần 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615A50-88B1-4817-827A-CBD72215937E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B929B8-BF33-4C83-938E-C3BA29DBED0C}:2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811C3B-961E-4DBC-AC3F-E8A9348266AC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851D2F-AD9B-43CF-B5CE-2DE5CF0BDF18}:3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D3C0A4-371D-4E94-9283-15709FC9CC19}:3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973241-6878-4CB1-A54F-B29B0600A642}:31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2C0F18-2103-4729-B44A-8D3C56A9EEDC}:33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331</TotalTime>
  <Words>436</Words>
  <Application>Microsoft Office PowerPoint</Application>
  <PresentationFormat>Widescreen</PresentationFormat>
  <Paragraphs>40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Cambria</vt:lpstr>
      <vt:lpstr>等线</vt:lpstr>
      <vt:lpstr>Times New Roman</vt:lpstr>
      <vt:lpstr>Wingdings</vt:lpstr>
      <vt:lpstr>字魂35号-经典雅黑</vt:lpstr>
      <vt:lpstr>Office 主题</vt:lpstr>
      <vt:lpstr>2_Office 主题</vt:lpstr>
      <vt:lpstr>3_Office 主题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18 Tìm hiểu đoạn văn giới thiệu về nhân vật trogn một cuốn sách-Tuần 10</dc:title>
  <dc:creator>Huong Thao - 0972115126</dc:creator>
  <cp:lastModifiedBy>dell</cp:lastModifiedBy>
  <cp:revision>19</cp:revision>
  <dcterms:created xsi:type="dcterms:W3CDTF">2017-08-18T03:02:00Z</dcterms:created>
  <dcterms:modified xsi:type="dcterms:W3CDTF">2024-11-09T13:48:49Z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