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74" r:id="rId3"/>
    <p:sldId id="256" r:id="rId4"/>
    <p:sldId id="291" r:id="rId5"/>
    <p:sldId id="297" r:id="rId6"/>
    <p:sldId id="257" r:id="rId7"/>
    <p:sldId id="292" r:id="rId8"/>
    <p:sldId id="277" r:id="rId9"/>
    <p:sldId id="294" r:id="rId10"/>
  </p:sldIdLst>
  <p:sldSz cx="18288000" cy="10287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651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95EDC-3077-4FB7-B49A-540DF9C968D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F0B4D-8BB1-4C40-B722-B415E476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0B4D-8BB1-4C40-B722-B415E476C6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7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0B4D-8BB1-4C40-B722-B415E476C6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20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0B4D-8BB1-4C40-B722-B415E476C6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7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0B4D-8BB1-4C40-B722-B415E476C6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4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0B4D-8BB1-4C40-B722-B415E476C6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3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0B4D-8BB1-4C40-B722-B415E476C6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0B4D-8BB1-4C40-B722-B415E476C6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3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0B4D-8BB1-4C40-B722-B415E476C6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04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0B4D-8BB1-4C40-B722-B415E476C6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4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5400" y="2019300"/>
            <a:ext cx="10744200" cy="4495800"/>
            <a:chOff x="0" y="0"/>
            <a:chExt cx="8543362" cy="5110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839261" y="1327258"/>
              <a:ext cx="1337132" cy="8129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endPara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3" y="1902502"/>
              <a:ext cx="7646607" cy="475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9074" y="3674866"/>
            <a:ext cx="3338121" cy="7746694"/>
          </a:xfrm>
          <a:prstGeom prst="rect">
            <a:avLst/>
          </a:prstGeom>
        </p:spPr>
      </p:pic>
      <p:pic>
        <p:nvPicPr>
          <p:cNvPr id="15" name="Picture 14" descr="A close up of a text&#10;&#10;Description automatically generated">
            <a:extLst>
              <a:ext uri="{FF2B5EF4-FFF2-40B4-BE49-F238E27FC236}">
                <a16:creationId xmlns:a16="http://schemas.microsoft.com/office/drawing/2014/main" id="{5F436CC4-C1D3-2CB6-D3C6-475C9E4394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76500"/>
            <a:ext cx="9839797" cy="34262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601200" y="1104900"/>
            <a:ext cx="8001000" cy="4340860"/>
            <a:chOff x="0" y="0"/>
            <a:chExt cx="3907097" cy="4240855"/>
          </a:xfrm>
        </p:grpSpPr>
        <p:sp>
          <p:nvSpPr>
            <p:cNvPr id="5" name="Freeform 5"/>
            <p:cNvSpPr/>
            <p:nvPr/>
          </p:nvSpPr>
          <p:spPr>
            <a:xfrm>
              <a:off x="-1" y="0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33400" y="647700"/>
            <a:ext cx="8839200" cy="8763000"/>
            <a:chOff x="0" y="0"/>
            <a:chExt cx="2350371" cy="2462159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2354584" cy="2462159"/>
            </a:xfrm>
            <a:custGeom>
              <a:avLst/>
              <a:gdLst/>
              <a:ahLst/>
              <a:cxnLst/>
              <a:rect l="l" t="t" r="r" b="b"/>
              <a:pathLst>
                <a:path w="2354584" h="2462159">
                  <a:moveTo>
                    <a:pt x="278431" y="16918"/>
                  </a:moveTo>
                  <a:cubicBezTo>
                    <a:pt x="278431" y="16918"/>
                    <a:pt x="604014" y="12258"/>
                    <a:pt x="912018" y="12454"/>
                  </a:cubicBezTo>
                  <a:cubicBezTo>
                    <a:pt x="1418373" y="12671"/>
                    <a:pt x="2080516" y="0"/>
                    <a:pt x="2080516" y="0"/>
                  </a:cubicBezTo>
                  <a:cubicBezTo>
                    <a:pt x="2147979" y="0"/>
                    <a:pt x="2223916" y="0"/>
                    <a:pt x="2302689" y="85073"/>
                  </a:cubicBezTo>
                  <a:cubicBezTo>
                    <a:pt x="2345667" y="131488"/>
                    <a:pt x="2346735" y="240224"/>
                    <a:pt x="2347141" y="320281"/>
                  </a:cubicBezTo>
                  <a:cubicBezTo>
                    <a:pt x="2347141" y="320281"/>
                    <a:pt x="2345436" y="1414688"/>
                    <a:pt x="2345436" y="1699575"/>
                  </a:cubicBezTo>
                  <a:cubicBezTo>
                    <a:pt x="2345436" y="1913733"/>
                    <a:pt x="2354584" y="2212912"/>
                    <a:pt x="2354584" y="2212912"/>
                  </a:cubicBezTo>
                  <a:cubicBezTo>
                    <a:pt x="2354584" y="2341581"/>
                    <a:pt x="2350415" y="2462159"/>
                    <a:pt x="2097577" y="2454024"/>
                  </a:cubicBezTo>
                  <a:cubicBezTo>
                    <a:pt x="2097577" y="2454024"/>
                    <a:pt x="1721104" y="2433726"/>
                    <a:pt x="1436507" y="2441324"/>
                  </a:cubicBezTo>
                  <a:cubicBezTo>
                    <a:pt x="1008980" y="2449459"/>
                    <a:pt x="304023" y="2462159"/>
                    <a:pt x="304023" y="2462159"/>
                  </a:cubicBezTo>
                  <a:cubicBezTo>
                    <a:pt x="132548" y="2462159"/>
                    <a:pt x="4213" y="2361090"/>
                    <a:pt x="8532" y="2158542"/>
                  </a:cubicBezTo>
                  <a:cubicBezTo>
                    <a:pt x="8532" y="2158542"/>
                    <a:pt x="9630" y="1660001"/>
                    <a:pt x="4815" y="10146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9982200" y="1790700"/>
            <a:ext cx="730736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Muốn chia một số tự nhiên cho một số thập phân với ta làm như thế nào?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852" y="4406642"/>
            <a:ext cx="5906388" cy="59063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A3872D-DA4C-ABD9-8F2D-EBBB7B6DFE7A}"/>
              </a:ext>
            </a:extLst>
          </p:cNvPr>
          <p:cNvSpPr txBox="1"/>
          <p:nvPr/>
        </p:nvSpPr>
        <p:spPr>
          <a:xfrm>
            <a:off x="990600" y="1485900"/>
            <a:ext cx="8229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chia một số tự nhiên cho một số thập phân ta làm như sau: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 xem có bao nhiêu chữ số ở phần thập phân của số chia thì viết thêm vào bên phải số bị chia bấy nhiêu chữ số 0.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dấu phẩy ở số bị chia rồi thực hiện phép chia như chia các số tự nhiên.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4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7800" y="1477524"/>
            <a:ext cx="15392399" cy="73319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74682" y="5753099"/>
            <a:ext cx="2983909" cy="73594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4488" y="5295900"/>
            <a:ext cx="2683670" cy="82001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03024" y="-1197272"/>
            <a:ext cx="2437194" cy="2394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392BD6-1998-36B0-FD3A-E949243C34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9800" y="1790700"/>
            <a:ext cx="6175783" cy="1993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AC916-9278-4481-3E72-2944D9E8C7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7000" y="3924300"/>
            <a:ext cx="13077053" cy="1926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AED6F1-2614-4C4A-6A88-ADFFAA44B0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8600" y="5372100"/>
            <a:ext cx="3450635" cy="14570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5400" y="2019300"/>
            <a:ext cx="10744200" cy="4495800"/>
            <a:chOff x="0" y="0"/>
            <a:chExt cx="8543362" cy="5110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839261" y="1327258"/>
              <a:ext cx="1337132" cy="8129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3" y="1902502"/>
              <a:ext cx="7646607" cy="475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1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9074" y="3674866"/>
            <a:ext cx="3338121" cy="7746694"/>
          </a:xfrm>
          <a:prstGeom prst="rect">
            <a:avLst/>
          </a:prstGeom>
        </p:spPr>
      </p:pic>
      <p:pic>
        <p:nvPicPr>
          <p:cNvPr id="8" name="Picture 7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36DA3655-9082-AF1B-DDE1-95B18AFB41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28900"/>
            <a:ext cx="10473836" cy="3560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69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3C50D-3839-B70A-E6AA-411C42F21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571500"/>
            <a:ext cx="7543800" cy="8250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矩形: 圆角 1">
            <a:extLst>
              <a:ext uri="{FF2B5EF4-FFF2-40B4-BE49-F238E27FC236}">
                <a16:creationId xmlns:a16="http://schemas.microsoft.com/office/drawing/2014/main" id="{B2A63847-F130-FAB1-7231-FC37C1EBEE71}"/>
              </a:ext>
            </a:extLst>
          </p:cNvPr>
          <p:cNvSpPr/>
          <p:nvPr/>
        </p:nvSpPr>
        <p:spPr>
          <a:xfrm>
            <a:off x="9160328" y="1902575"/>
            <a:ext cx="9129228" cy="6000455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A8C8ABEE-009B-1489-EF1D-266716FC0195}"/>
              </a:ext>
            </a:extLst>
          </p:cNvPr>
          <p:cNvSpPr/>
          <p:nvPr/>
        </p:nvSpPr>
        <p:spPr>
          <a:xfrm>
            <a:off x="1420704" y="244930"/>
            <a:ext cx="7886583" cy="1616531"/>
          </a:xfrm>
          <a:prstGeom prst="roundRect">
            <a:avLst>
              <a:gd name="adj" fmla="val 21554"/>
            </a:avLst>
          </a:prstGeom>
          <a:solidFill>
            <a:schemeClr val="bg1"/>
          </a:solidFill>
          <a:ln w="38100">
            <a:solidFill>
              <a:srgbClr val="5C9D6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/>
            <a:r>
              <a:rPr lang="vi-VN" sz="7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2,48 : 1,6 = ? (kg)</a:t>
            </a:r>
            <a:endParaRPr lang="en-US" sz="7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197215-F48D-849C-9FA1-8D7430D23011}"/>
              </a:ext>
            </a:extLst>
          </p:cNvPr>
          <p:cNvSpPr/>
          <p:nvPr/>
        </p:nvSpPr>
        <p:spPr>
          <a:xfrm>
            <a:off x="179615" y="2468678"/>
            <a:ext cx="8809259" cy="4802450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sz="27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8FEB3-A1A7-4FB9-7B06-7B5373A3F911}"/>
              </a:ext>
            </a:extLst>
          </p:cNvPr>
          <p:cNvSpPr txBox="1"/>
          <p:nvPr/>
        </p:nvSpPr>
        <p:spPr>
          <a:xfrm>
            <a:off x="179615" y="2564774"/>
            <a:ext cx="907868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52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đặt tính rồi tính như sau: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D3C401-B2BF-7C19-EA36-77BB99458C4C}"/>
              </a:ext>
            </a:extLst>
          </p:cNvPr>
          <p:cNvCxnSpPr/>
          <p:nvPr/>
        </p:nvCxnSpPr>
        <p:spPr>
          <a:xfrm>
            <a:off x="4441371" y="3552303"/>
            <a:ext cx="0" cy="248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5FD833-0EA4-A009-9024-F604323190AC}"/>
              </a:ext>
            </a:extLst>
          </p:cNvPr>
          <p:cNvCxnSpPr>
            <a:cxnSpLocks/>
          </p:cNvCxnSpPr>
          <p:nvPr/>
        </p:nvCxnSpPr>
        <p:spPr>
          <a:xfrm>
            <a:off x="4441371" y="4582032"/>
            <a:ext cx="221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4B2B094-3CA7-1A96-A518-7F7E075B68E1}"/>
              </a:ext>
            </a:extLst>
          </p:cNvPr>
          <p:cNvSpPr txBox="1"/>
          <p:nvPr/>
        </p:nvSpPr>
        <p:spPr>
          <a:xfrm>
            <a:off x="1779815" y="3520674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2,4 8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0B1444-4C39-E822-1649-22AF22C8EE88}"/>
              </a:ext>
            </a:extLst>
          </p:cNvPr>
          <p:cNvSpPr txBox="1"/>
          <p:nvPr/>
        </p:nvSpPr>
        <p:spPr>
          <a:xfrm>
            <a:off x="4816930" y="3511187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1,6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DC5EDB-3792-1168-B77F-E8FB6F5D4E06}"/>
              </a:ext>
            </a:extLst>
          </p:cNvPr>
          <p:cNvSpPr txBox="1"/>
          <p:nvPr/>
        </p:nvSpPr>
        <p:spPr>
          <a:xfrm>
            <a:off x="9429756" y="2137195"/>
            <a:ext cx="867863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/>
            <a:r>
              <a:rPr lang="vi-VN" sz="49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1,6 có một chữ số.</a:t>
            </a:r>
          </a:p>
          <a:p>
            <a:pPr algn="just" defTabSz="1371600"/>
            <a:r>
              <a:rPr lang="vi-VN" sz="49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dấu phẩy của số 2,48 sang bên phải một chữ số được 24,8; bỏ dấu phẩy ở số 1,6 được 16.</a:t>
            </a:r>
          </a:p>
          <a:p>
            <a:pPr algn="just" defTabSz="1371600"/>
            <a:endParaRPr lang="en-SG" sz="45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F5C3FA-D78D-A3B5-C0A9-B9D0F0D367A7}"/>
              </a:ext>
            </a:extLst>
          </p:cNvPr>
          <p:cNvCxnSpPr>
            <a:cxnSpLocks/>
          </p:cNvCxnSpPr>
          <p:nvPr/>
        </p:nvCxnSpPr>
        <p:spPr>
          <a:xfrm flipV="1">
            <a:off x="5388428" y="4201561"/>
            <a:ext cx="228600" cy="203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3AF1D4-A586-6B9F-2F77-1BA3568D0573}"/>
              </a:ext>
            </a:extLst>
          </p:cNvPr>
          <p:cNvCxnSpPr/>
          <p:nvPr/>
        </p:nvCxnSpPr>
        <p:spPr>
          <a:xfrm flipH="1">
            <a:off x="2375807" y="4270462"/>
            <a:ext cx="114300" cy="203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7E33A7F-C97C-1C1E-0D5C-93CBC3142EA4}"/>
              </a:ext>
            </a:extLst>
          </p:cNvPr>
          <p:cNvSpPr txBox="1"/>
          <p:nvPr/>
        </p:nvSpPr>
        <p:spPr>
          <a:xfrm>
            <a:off x="2855953" y="3530162"/>
            <a:ext cx="571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SG" sz="6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217EFE-6032-BE7E-93A2-C6EB0C008F80}"/>
              </a:ext>
            </a:extLst>
          </p:cNvPr>
          <p:cNvSpPr txBox="1"/>
          <p:nvPr/>
        </p:nvSpPr>
        <p:spPr>
          <a:xfrm>
            <a:off x="9307287" y="6701729"/>
            <a:ext cx="956037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SG" sz="495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SG" sz="49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95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49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95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49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24,8: 16</a:t>
            </a:r>
            <a:endParaRPr lang="vi-VN" sz="495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9E59C9-6783-9E3E-E344-8687B918DFAA}"/>
              </a:ext>
            </a:extLst>
          </p:cNvPr>
          <p:cNvSpPr txBox="1"/>
          <p:nvPr/>
        </p:nvSpPr>
        <p:spPr>
          <a:xfrm>
            <a:off x="2380877" y="4498022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3FADD1-4C99-5A7F-26CD-1BE52EE37FF6}"/>
              </a:ext>
            </a:extLst>
          </p:cNvPr>
          <p:cNvSpPr txBox="1"/>
          <p:nvPr/>
        </p:nvSpPr>
        <p:spPr>
          <a:xfrm>
            <a:off x="4635767" y="4573016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FC3BAD-9EE7-5066-5663-7B3C9E427687}"/>
              </a:ext>
            </a:extLst>
          </p:cNvPr>
          <p:cNvSpPr txBox="1"/>
          <p:nvPr/>
        </p:nvSpPr>
        <p:spPr>
          <a:xfrm>
            <a:off x="3037115" y="3523514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078D5A-F52C-D36D-ACFF-03370D359452}"/>
              </a:ext>
            </a:extLst>
          </p:cNvPr>
          <p:cNvSpPr txBox="1"/>
          <p:nvPr/>
        </p:nvSpPr>
        <p:spPr>
          <a:xfrm>
            <a:off x="5267446" y="4597670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AC25AB-A243-6A14-E4BF-C107EEC350BA}"/>
              </a:ext>
            </a:extLst>
          </p:cNvPr>
          <p:cNvSpPr txBox="1"/>
          <p:nvPr/>
        </p:nvSpPr>
        <p:spPr>
          <a:xfrm>
            <a:off x="3014515" y="5204230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A7CA52-9831-902F-B9C4-D23C1CA6F9BF}"/>
              </a:ext>
            </a:extLst>
          </p:cNvPr>
          <p:cNvSpPr txBox="1"/>
          <p:nvPr/>
        </p:nvSpPr>
        <p:spPr>
          <a:xfrm>
            <a:off x="3561455" y="5204086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984430-9CF7-762A-B7BE-A0830A055A3F}"/>
              </a:ext>
            </a:extLst>
          </p:cNvPr>
          <p:cNvSpPr txBox="1"/>
          <p:nvPr/>
        </p:nvSpPr>
        <p:spPr>
          <a:xfrm>
            <a:off x="5747657" y="4597526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5D7D29-ADDD-1C73-E156-A0F7E9539EFB}"/>
              </a:ext>
            </a:extLst>
          </p:cNvPr>
          <p:cNvSpPr txBox="1"/>
          <p:nvPr/>
        </p:nvSpPr>
        <p:spPr>
          <a:xfrm>
            <a:off x="3647182" y="6111298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ectangle: Rounded Corners 5">
            <a:extLst>
              <a:ext uri="{FF2B5EF4-FFF2-40B4-BE49-F238E27FC236}">
                <a16:creationId xmlns:a16="http://schemas.microsoft.com/office/drawing/2014/main" id="{D3F19596-6A7A-FBFA-62DC-C7ABBE0C9C09}"/>
              </a:ext>
            </a:extLst>
          </p:cNvPr>
          <p:cNvSpPr/>
          <p:nvPr/>
        </p:nvSpPr>
        <p:spPr>
          <a:xfrm>
            <a:off x="718454" y="8201167"/>
            <a:ext cx="12785279" cy="1731329"/>
          </a:xfrm>
          <a:prstGeom prst="roundRect">
            <a:avLst>
              <a:gd name="adj" fmla="val 21554"/>
            </a:avLst>
          </a:prstGeom>
          <a:solidFill>
            <a:schemeClr val="bg1"/>
          </a:solidFill>
          <a:ln w="38100">
            <a:solidFill>
              <a:srgbClr val="5C9D6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SG" sz="81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SG" sz="8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2,48 : 1,6 = 1,55 (kg)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-2.08333E-6 0.093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11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1" grpId="1"/>
      <p:bldP spid="22" grpId="0"/>
      <p:bldP spid="24" grpId="0"/>
      <p:bldP spid="32" grpId="0"/>
      <p:bldP spid="41" grpId="0"/>
      <p:bldP spid="44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矩形: 圆角 1">
            <a:extLst>
              <a:ext uri="{FF2B5EF4-FFF2-40B4-BE49-F238E27FC236}">
                <a16:creationId xmlns:a16="http://schemas.microsoft.com/office/drawing/2014/main" id="{AAE698F1-6F79-73DB-7F35-4781E6ED0625}"/>
              </a:ext>
            </a:extLst>
          </p:cNvPr>
          <p:cNvSpPr/>
          <p:nvPr/>
        </p:nvSpPr>
        <p:spPr>
          <a:xfrm>
            <a:off x="9160328" y="1902575"/>
            <a:ext cx="9129228" cy="6000455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E65D4B90-F568-3D1E-9939-AB11CB5D5780}"/>
              </a:ext>
            </a:extLst>
          </p:cNvPr>
          <p:cNvSpPr/>
          <p:nvPr/>
        </p:nvSpPr>
        <p:spPr>
          <a:xfrm>
            <a:off x="1420705" y="244931"/>
            <a:ext cx="6057782" cy="1523655"/>
          </a:xfrm>
          <a:prstGeom prst="roundRect">
            <a:avLst>
              <a:gd name="adj" fmla="val 21554"/>
            </a:avLst>
          </a:prstGeom>
          <a:solidFill>
            <a:schemeClr val="bg1"/>
          </a:solidFill>
          <a:ln w="38100">
            <a:solidFill>
              <a:srgbClr val="5C9D6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defRPr/>
            </a:pPr>
            <a:r>
              <a:rPr lang="vi-VN" sz="7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5,4 : 0,25 = ?</a:t>
            </a:r>
            <a:endParaRPr lang="en-US" sz="75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D12D8EE-D2E0-08CA-DBDA-E549670C79D3}"/>
              </a:ext>
            </a:extLst>
          </p:cNvPr>
          <p:cNvSpPr/>
          <p:nvPr/>
        </p:nvSpPr>
        <p:spPr>
          <a:xfrm>
            <a:off x="179615" y="2468678"/>
            <a:ext cx="8809259" cy="4802450"/>
          </a:xfrm>
          <a:prstGeom prst="roundRect">
            <a:avLst/>
          </a:prstGeom>
          <a:solidFill>
            <a:schemeClr val="bg1">
              <a:alpha val="9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sz="27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D6504D-A1BE-D004-CDA2-51657EAFEA26}"/>
              </a:ext>
            </a:extLst>
          </p:cNvPr>
          <p:cNvSpPr txBox="1"/>
          <p:nvPr/>
        </p:nvSpPr>
        <p:spPr>
          <a:xfrm>
            <a:off x="179615" y="2564774"/>
            <a:ext cx="907868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vi-VN" sz="525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đặt tính rồi tính như sau: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EA39137-656C-8A4F-E9F6-4384C446180D}"/>
              </a:ext>
            </a:extLst>
          </p:cNvPr>
          <p:cNvCxnSpPr/>
          <p:nvPr/>
        </p:nvCxnSpPr>
        <p:spPr>
          <a:xfrm>
            <a:off x="4441371" y="3552303"/>
            <a:ext cx="0" cy="248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37CC7B-5500-6AFF-28F0-252504F7AAD4}"/>
              </a:ext>
            </a:extLst>
          </p:cNvPr>
          <p:cNvCxnSpPr>
            <a:cxnSpLocks/>
          </p:cNvCxnSpPr>
          <p:nvPr/>
        </p:nvCxnSpPr>
        <p:spPr>
          <a:xfrm>
            <a:off x="4441371" y="4582032"/>
            <a:ext cx="221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CA3C161-32B8-06BB-A769-E7D3D4FD434E}"/>
              </a:ext>
            </a:extLst>
          </p:cNvPr>
          <p:cNvSpPr txBox="1"/>
          <p:nvPr/>
        </p:nvSpPr>
        <p:spPr>
          <a:xfrm>
            <a:off x="1779815" y="3520675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5,4 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0E992F-E1EF-AA4B-B225-53A7778D80E9}"/>
              </a:ext>
            </a:extLst>
          </p:cNvPr>
          <p:cNvSpPr txBox="1"/>
          <p:nvPr/>
        </p:nvSpPr>
        <p:spPr>
          <a:xfrm>
            <a:off x="4816930" y="3511187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0,25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24BA55-69D8-4B90-B9F1-3497B64A552D}"/>
              </a:ext>
            </a:extLst>
          </p:cNvPr>
          <p:cNvSpPr txBox="1"/>
          <p:nvPr/>
        </p:nvSpPr>
        <p:spPr>
          <a:xfrm>
            <a:off x="9429756" y="2137194"/>
            <a:ext cx="867863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/>
            <a:r>
              <a:rPr lang="vi-VN" sz="4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Phần thập phân của số 0,25 có hai chữ số.</a:t>
            </a:r>
          </a:p>
          <a:p>
            <a:pPr algn="just" defTabSz="1371600"/>
            <a:r>
              <a:rPr lang="vi-VN" sz="4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Chuyển dấu phẩy của số 5,4 sang bên phải một chữ số và viết thêm một chữ số 0 vào bên phải được số 540; bỏ dấu phẩy ở số 0,25 được 25.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9CE5738-E553-4B7C-5E90-0CD617C702AE}"/>
              </a:ext>
            </a:extLst>
          </p:cNvPr>
          <p:cNvCxnSpPr>
            <a:cxnSpLocks/>
          </p:cNvCxnSpPr>
          <p:nvPr/>
        </p:nvCxnSpPr>
        <p:spPr>
          <a:xfrm flipV="1">
            <a:off x="5388428" y="4201561"/>
            <a:ext cx="228600" cy="203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3661DF5-0066-FFDE-8C6A-F23B1A19BAB4}"/>
              </a:ext>
            </a:extLst>
          </p:cNvPr>
          <p:cNvCxnSpPr/>
          <p:nvPr/>
        </p:nvCxnSpPr>
        <p:spPr>
          <a:xfrm flipH="1">
            <a:off x="2375807" y="4270462"/>
            <a:ext cx="114300" cy="203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BD0A2D2-4579-2E5B-937A-35F16EDAD5CF}"/>
              </a:ext>
            </a:extLst>
          </p:cNvPr>
          <p:cNvSpPr txBox="1"/>
          <p:nvPr/>
        </p:nvSpPr>
        <p:spPr>
          <a:xfrm>
            <a:off x="2380877" y="4498022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1D1D63-01A9-AF13-4B61-51EFF08A1DC0}"/>
              </a:ext>
            </a:extLst>
          </p:cNvPr>
          <p:cNvSpPr txBox="1"/>
          <p:nvPr/>
        </p:nvSpPr>
        <p:spPr>
          <a:xfrm>
            <a:off x="4731941" y="4635890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5C378CB-49C8-C0E8-975C-1D0056320423}"/>
              </a:ext>
            </a:extLst>
          </p:cNvPr>
          <p:cNvSpPr txBox="1"/>
          <p:nvPr/>
        </p:nvSpPr>
        <p:spPr>
          <a:xfrm>
            <a:off x="2886815" y="3541679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DCF002-80F6-BF77-58DC-BA6AA79FCDCD}"/>
              </a:ext>
            </a:extLst>
          </p:cNvPr>
          <p:cNvSpPr txBox="1"/>
          <p:nvPr/>
        </p:nvSpPr>
        <p:spPr>
          <a:xfrm>
            <a:off x="6302828" y="4597880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446A86-24F1-E7C5-C948-CE91AE6B2A0D}"/>
              </a:ext>
            </a:extLst>
          </p:cNvPr>
          <p:cNvSpPr txBox="1"/>
          <p:nvPr/>
        </p:nvSpPr>
        <p:spPr>
          <a:xfrm>
            <a:off x="5690194" y="4571041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4EF703-5D53-491E-9D31-42C9E96A83A0}"/>
              </a:ext>
            </a:extLst>
          </p:cNvPr>
          <p:cNvSpPr txBox="1"/>
          <p:nvPr/>
        </p:nvSpPr>
        <p:spPr>
          <a:xfrm>
            <a:off x="2513176" y="5386414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: Rounded Corners 5">
            <a:extLst>
              <a:ext uri="{FF2B5EF4-FFF2-40B4-BE49-F238E27FC236}">
                <a16:creationId xmlns:a16="http://schemas.microsoft.com/office/drawing/2014/main" id="{B5462EBA-5C87-F7CC-EF50-3673952FCD94}"/>
              </a:ext>
            </a:extLst>
          </p:cNvPr>
          <p:cNvSpPr/>
          <p:nvPr/>
        </p:nvSpPr>
        <p:spPr>
          <a:xfrm>
            <a:off x="774056" y="8407616"/>
            <a:ext cx="10384976" cy="1288026"/>
          </a:xfrm>
          <a:prstGeom prst="roundRect">
            <a:avLst>
              <a:gd name="adj" fmla="val 21554"/>
            </a:avLst>
          </a:prstGeom>
          <a:solidFill>
            <a:schemeClr val="bg1"/>
          </a:solidFill>
          <a:ln w="38100">
            <a:solidFill>
              <a:srgbClr val="5C9D6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8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Vậy: 5,4: 0,25 = 21,6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E2B402-4007-9DA4-B770-0AC27F6A6BD6}"/>
              </a:ext>
            </a:extLst>
          </p:cNvPr>
          <p:cNvSpPr txBox="1"/>
          <p:nvPr/>
        </p:nvSpPr>
        <p:spPr>
          <a:xfrm>
            <a:off x="2934378" y="4508095"/>
            <a:ext cx="1312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E864E3E-C769-A566-8AC5-39A048541C39}"/>
              </a:ext>
            </a:extLst>
          </p:cNvPr>
          <p:cNvSpPr txBox="1"/>
          <p:nvPr/>
        </p:nvSpPr>
        <p:spPr>
          <a:xfrm>
            <a:off x="3411001" y="5373149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FA0DCB-2691-51C6-4E79-9270503A0067}"/>
              </a:ext>
            </a:extLst>
          </p:cNvPr>
          <p:cNvSpPr txBox="1"/>
          <p:nvPr/>
        </p:nvSpPr>
        <p:spPr>
          <a:xfrm>
            <a:off x="3376673" y="6222563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AF02AD7-67B7-C17A-8FAC-CA5C33F48A47}"/>
              </a:ext>
            </a:extLst>
          </p:cNvPr>
          <p:cNvSpPr txBox="1"/>
          <p:nvPr/>
        </p:nvSpPr>
        <p:spPr>
          <a:xfrm>
            <a:off x="5174604" y="4638041"/>
            <a:ext cx="612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BE0A90F-84CD-9D1C-D8D6-72AD6E55FA60}"/>
              </a:ext>
            </a:extLst>
          </p:cNvPr>
          <p:cNvSpPr txBox="1"/>
          <p:nvPr/>
        </p:nvSpPr>
        <p:spPr>
          <a:xfrm>
            <a:off x="5925841" y="4635890"/>
            <a:ext cx="266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SG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C3D453-0583-7309-36D4-27BCE5A12084}"/>
              </a:ext>
            </a:extLst>
          </p:cNvPr>
          <p:cNvSpPr txBox="1"/>
          <p:nvPr/>
        </p:nvSpPr>
        <p:spPr>
          <a:xfrm>
            <a:off x="9644022" y="7054543"/>
            <a:ext cx="8554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Thực hiện phép chia 5,4 : 0,25</a:t>
            </a:r>
            <a:endParaRPr lang="en-SG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8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/>
      <p:bldP spid="46" grpId="0"/>
      <p:bldP spid="47" grpId="0"/>
      <p:bldP spid="48" grpId="0"/>
      <p:bldP spid="51" grpId="0"/>
      <p:bldP spid="52" grpId="0"/>
      <p:bldP spid="53" grpId="0"/>
      <p:bldP spid="55" grpId="0"/>
      <p:bldP spid="56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90600" y="762000"/>
            <a:ext cx="16306800" cy="8191500"/>
            <a:chOff x="0" y="0"/>
            <a:chExt cx="3739582" cy="270143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588D4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05000" y="1333500"/>
            <a:ext cx="15011400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chemeClr val="bg1"/>
                </a:solidFill>
                <a:cs typeface="Arial" panose="020B0604020202020204" pitchFamily="34" charset="0"/>
              </a:rPr>
              <a:t>Muốn chia một số thập phân cho một số thập phân ta làm như sau:</a:t>
            </a:r>
            <a:endParaRPr lang="en-US" sz="3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chemeClr val="bg1"/>
                </a:solidFill>
                <a:cs typeface="Arial" panose="020B0604020202020204" pitchFamily="34" charset="0"/>
              </a:rPr>
              <a:t>Đếm xem có bao nhiêu chữ số ở phần thập phân của số chia thì chuyển dấu phẩy ở số bị chia sang bên phải bấy nhiêu chữ số.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chemeClr val="bg1"/>
                </a:solidFill>
                <a:cs typeface="Arial" panose="020B0604020202020204" pitchFamily="34" charset="0"/>
              </a:rPr>
              <a:t>Nếu số chữ số ở phần thập phân của số bị chia ít hơn số chữ số ở phần thập phân của số chia thì ta viết thêm các chữ số 0 vào bên phải số bị chia cho đủ.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chemeClr val="bg1"/>
                </a:solidFill>
                <a:cs typeface="Arial" panose="020B0604020202020204" pitchFamily="34" charset="0"/>
              </a:rPr>
              <a:t>Bỏ dấu phẩy ở số chia rồi thực hiện phép chia như chia cho số tự nhiên.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066" y="6825444"/>
            <a:ext cx="2384469" cy="3080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8776069"/>
            <a:ext cx="1976936" cy="12392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1" y="236904"/>
            <a:ext cx="2185087" cy="21538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5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5400" y="2019300"/>
            <a:ext cx="10744200" cy="4495800"/>
            <a:chOff x="0" y="0"/>
            <a:chExt cx="8543362" cy="5110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839261" y="1327258"/>
              <a:ext cx="1337132" cy="8129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3" y="1902502"/>
              <a:ext cx="7646607" cy="475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1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9074" y="3674866"/>
            <a:ext cx="3338121" cy="7746694"/>
          </a:xfrm>
          <a:prstGeom prst="rect">
            <a:avLst/>
          </a:prstGeom>
        </p:spPr>
      </p:pic>
      <p:pic>
        <p:nvPicPr>
          <p:cNvPr id="9" name="Picture 8" descr="A yellow and blue letters&#10;&#10;Description automatically generated">
            <a:extLst>
              <a:ext uri="{FF2B5EF4-FFF2-40B4-BE49-F238E27FC236}">
                <a16:creationId xmlns:a16="http://schemas.microsoft.com/office/drawing/2014/main" id="{5A42CAE3-5483-AA38-CC3D-0E3B087C7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57500"/>
            <a:ext cx="9753600" cy="3400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34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C8FF872-DB4E-47A8-9E47-1DC476FDD58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4.Bai22.Phepchiasotp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B685C0-F6D6-413D-9B78-074F96A874B5}: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3068D2-FC10-4A2E-A2CE-43FE13746780}: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479A03-D724-4D49-8A37-4B333F9DBA92}:2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7679EC-DF03-4B9E-A628-E303D7902D8C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484085-6B98-40D0-9BBE-EB0581DD82F5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238CE8-49C8-429B-9323-617D8A7CF461}:2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09C934-C146-4705-8A27-EC02A18DB1FE}: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8958E2-F22D-48EB-BD08-8DEEC69AE140}:2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5D5236-7DF9-420A-8041-3D49FD39BF04}:2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370</Words>
  <Application>Microsoft Office PowerPoint</Application>
  <PresentationFormat>Custom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等线</vt:lpstr>
      <vt:lpstr>Aptos</vt:lpstr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T4.Bai22.Phepchiasotp</dc:title>
  <dc:creator>User</dc:creator>
  <cp:lastModifiedBy>Anh Nguyen</cp:lastModifiedBy>
  <cp:revision>49</cp:revision>
  <dcterms:created xsi:type="dcterms:W3CDTF">2006-08-16T00:00:00Z</dcterms:created>
  <dcterms:modified xsi:type="dcterms:W3CDTF">2024-11-08T13:44:23Z</dcterms:modified>
  <dc:identifier>DAEs52c6gtQ</dc:identifier>
</cp:coreProperties>
</file>