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6" r:id="rId2"/>
    <p:sldId id="337" r:id="rId3"/>
    <p:sldId id="350" r:id="rId4"/>
    <p:sldId id="346" r:id="rId5"/>
    <p:sldId id="339" r:id="rId6"/>
    <p:sldId id="316" r:id="rId7"/>
    <p:sldId id="317" r:id="rId8"/>
    <p:sldId id="318" r:id="rId9"/>
    <p:sldId id="320" r:id="rId10"/>
    <p:sldId id="334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9DC54"/>
    <a:srgbClr val="FFB90C"/>
    <a:srgbClr val="44AACB"/>
    <a:srgbClr val="B8A7A7"/>
    <a:srgbClr val="8CD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4650" autoAdjust="0"/>
  </p:normalViewPr>
  <p:slideViewPr>
    <p:cSldViewPr snapToGrid="0" showGuides="1">
      <p:cViewPr varScale="1">
        <p:scale>
          <a:sx n="57" d="100"/>
          <a:sy n="57" d="100"/>
        </p:scale>
        <p:origin x="1507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BD6DD-9821-4A9B-9E55-996C8CD4811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0D203-3C9C-46EF-AA54-99B693238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9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644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00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83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96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33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436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178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507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006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D203-3C9C-46EF-AA54-99B6932380F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19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99D5-DCF0-4684-B360-02DF139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2251E2-BF15-464A-ABF2-518D2E748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E867-410E-44DA-AEAC-FFF3D17A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1C7DE-1ACB-45D2-BE23-786AB093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09426E-4060-4680-BC35-68C22665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8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1B709-4EE2-46A5-B5B8-51975E0E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DB14C7-6D44-47CF-9DC6-602EAD290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F8FFE-E47A-4AA8-B3B3-F49CF2BE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5C2B04-7284-4273-A4D1-F3CEF94B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9F9D3E-13C5-46B3-A67F-B5B52F83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5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06550C-6B99-4860-A13A-3C050C04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ECB7B-E52A-426C-92A6-437756D71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080646-8005-4FB3-951A-6E0E5ABF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2AD0C3-735E-4D97-8B18-19D00FC2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4841DB-25BB-479B-BBC0-30BBD024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5C2C9DB-336E-4CFA-8BA4-F332EADF3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350A01A-2DF9-48AA-AF90-D5190EA1C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FAAD38-12EE-4153-AF4D-4CBC71E96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08"/>
          <a:stretch/>
        </p:blipFill>
        <p:spPr>
          <a:xfrm>
            <a:off x="0" y="4917831"/>
            <a:ext cx="12192000" cy="194016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98A993B-B110-416A-825A-BBC58AA70900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78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D586082-FF30-4639-838C-AFFC7E759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836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36FEE-94E1-47F0-A799-8084C3D6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AF4F8A-974F-4171-8848-56B184FB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DB739B-4E97-4A79-8575-5723E7527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8E1490-C731-41E9-9626-30ED36207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CCEFE4-F0E9-4025-BF98-FBAE6E06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FE82BC3-6FAC-4790-A79A-51A99113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AD7B9DF-643A-4939-B73F-52A6CF9A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E580C3-580F-4E0C-920D-570322B6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6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19763-677F-4303-A4F0-79D5FC8D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6D861F-53E6-4DE9-AB51-33D18E41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2D6F4C-7BBC-4716-B2C4-5913929F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C6059E-7855-4A60-9DF9-AF44588E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4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756688-A17B-4C9C-A0B1-586EEF38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E3E245-ACC6-467B-9867-C095D12C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315780-FE38-4FB4-84F9-1303F203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8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04086F-9AD3-44B6-9FF2-54E85C1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9B474-E11D-4714-9C4C-F4F6870A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E5BC3E-9680-4E99-9150-78825D7E2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75389C-2491-45DA-A2FC-76736B70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AE6C0-4C5D-40DC-A737-CEEEEE4C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221550-5F3E-49EE-A2BB-4C04895E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8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F6A085-CA36-48CA-AF98-61557111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6BF6C36-7A3E-4B69-AEA8-CDDD6D87E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B71CFA-AF13-4FAF-AA64-CA7A36F79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3C7F34-2687-42A6-9397-B03946E7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D7BB35-C54F-405C-820A-936CC907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79CD42-D889-4AA6-BB32-B32D7342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42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C36D3A-E13D-4686-A16D-9727644E89D7}"/>
              </a:ext>
            </a:extLst>
          </p:cNvPr>
          <p:cNvGrpSpPr/>
          <p:nvPr/>
        </p:nvGrpSpPr>
        <p:grpSpPr>
          <a:xfrm>
            <a:off x="-2285664" y="858736"/>
            <a:ext cx="13270261" cy="5999264"/>
            <a:chOff x="25400" y="616512"/>
            <a:chExt cx="15670898" cy="7084552"/>
          </a:xfrm>
        </p:grpSpPr>
        <p:pic>
          <p:nvPicPr>
            <p:cNvPr id="3" name="图片 16">
              <a:extLst>
                <a:ext uri="{FF2B5EF4-FFF2-40B4-BE49-F238E27FC236}">
                  <a16:creationId xmlns:a16="http://schemas.microsoft.com/office/drawing/2014/main" id="{58C8B065-9668-4877-B289-5F87666A7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11" y="839823"/>
              <a:ext cx="14013677" cy="5839032"/>
            </a:xfrm>
            <a:prstGeom prst="rect">
              <a:avLst/>
            </a:prstGeom>
          </p:spPr>
        </p:pic>
        <p:pic>
          <p:nvPicPr>
            <p:cNvPr id="4" name="图片 33">
              <a:extLst>
                <a:ext uri="{FF2B5EF4-FFF2-40B4-BE49-F238E27FC236}">
                  <a16:creationId xmlns:a16="http://schemas.microsoft.com/office/drawing/2014/main" id="{9B860529-6B62-49A8-9108-A46D0202A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616512"/>
              <a:ext cx="15670898" cy="7084552"/>
            </a:xfrm>
            <a:prstGeom prst="rect">
              <a:avLst/>
            </a:prstGeom>
          </p:spPr>
        </p:pic>
      </p:grpSp>
      <p:pic>
        <p:nvPicPr>
          <p:cNvPr id="6" name="Picture 2" descr="Triangle Shape Cartoon - Free vector graphic on Pixabay">
            <a:extLst>
              <a:ext uri="{FF2B5EF4-FFF2-40B4-BE49-F238E27FC236}">
                <a16:creationId xmlns:a16="http://schemas.microsoft.com/office/drawing/2014/main" id="{E47DD8C2-2986-48E5-B718-E307442C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34" y="865616"/>
            <a:ext cx="4453417" cy="545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69F31-A4F7-C9C3-4C4B-DFACC6A213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198" y="2557466"/>
            <a:ext cx="6724471" cy="2389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8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C36D3A-E13D-4686-A16D-9727644E89D7}"/>
              </a:ext>
            </a:extLst>
          </p:cNvPr>
          <p:cNvGrpSpPr/>
          <p:nvPr/>
        </p:nvGrpSpPr>
        <p:grpSpPr>
          <a:xfrm>
            <a:off x="-2285664" y="858736"/>
            <a:ext cx="13270261" cy="5999264"/>
            <a:chOff x="25400" y="616512"/>
            <a:chExt cx="15670898" cy="7084552"/>
          </a:xfrm>
        </p:grpSpPr>
        <p:pic>
          <p:nvPicPr>
            <p:cNvPr id="3" name="图片 16">
              <a:extLst>
                <a:ext uri="{FF2B5EF4-FFF2-40B4-BE49-F238E27FC236}">
                  <a16:creationId xmlns:a16="http://schemas.microsoft.com/office/drawing/2014/main" id="{58C8B065-9668-4877-B289-5F87666A7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11" y="839823"/>
              <a:ext cx="14013677" cy="5839032"/>
            </a:xfrm>
            <a:prstGeom prst="rect">
              <a:avLst/>
            </a:prstGeom>
          </p:spPr>
        </p:pic>
        <p:pic>
          <p:nvPicPr>
            <p:cNvPr id="4" name="图片 33">
              <a:extLst>
                <a:ext uri="{FF2B5EF4-FFF2-40B4-BE49-F238E27FC236}">
                  <a16:creationId xmlns:a16="http://schemas.microsoft.com/office/drawing/2014/main" id="{9B860529-6B62-49A8-9108-A46D0202A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616512"/>
              <a:ext cx="15670898" cy="7084552"/>
            </a:xfrm>
            <a:prstGeom prst="rect">
              <a:avLst/>
            </a:prstGeom>
          </p:spPr>
        </p:pic>
      </p:grpSp>
      <p:pic>
        <p:nvPicPr>
          <p:cNvPr id="6" name="Picture 2" descr="Triangle Shape Cartoon - Free vector graphic on Pixabay">
            <a:extLst>
              <a:ext uri="{FF2B5EF4-FFF2-40B4-BE49-F238E27FC236}">
                <a16:creationId xmlns:a16="http://schemas.microsoft.com/office/drawing/2014/main" id="{E47DD8C2-2986-48E5-B718-E307442C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34" y="865616"/>
            <a:ext cx="4453417" cy="545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E0D11-0E32-9B35-C5E8-A458B052D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20" y="2539253"/>
            <a:ext cx="6724471" cy="2359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2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hững hình dạng - Bé học hình học - Nhạc thiếu nhi vui nhộn - Super JoJ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AE3D730-0EC4-4262-85D4-F1855256549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4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88EE6487-B9A5-4EDF-AB5F-F4A8EE6F6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839" y="732432"/>
            <a:ext cx="14013677" cy="58390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6A3E82-93EA-4AC1-A875-0E940D584E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t="68146" r="71587"/>
          <a:stretch/>
        </p:blipFill>
        <p:spPr>
          <a:xfrm>
            <a:off x="-674077" y="5656385"/>
            <a:ext cx="1787769" cy="17952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F5CE92F-2507-469B-9445-0E62CD4292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9332" y="484789"/>
            <a:ext cx="1869830" cy="27096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868F64-B3C7-4ECE-AFAA-9EF5D589F5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5" t="22" r="58049" b="51899"/>
          <a:stretch/>
        </p:blipFill>
        <p:spPr>
          <a:xfrm>
            <a:off x="2749061" y="58616"/>
            <a:ext cx="1869830" cy="27096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D88DB04-9892-45CB-894D-35B88F1C3F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0" t="36" r="14404" b="71155"/>
          <a:stretch/>
        </p:blipFill>
        <p:spPr>
          <a:xfrm>
            <a:off x="6893456" y="601603"/>
            <a:ext cx="1869830" cy="16236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0EF2A9-47C3-40F8-8905-E83F219F7A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0" t="36" r="14404" b="71155"/>
          <a:stretch/>
        </p:blipFill>
        <p:spPr>
          <a:xfrm>
            <a:off x="1995854" y="5815987"/>
            <a:ext cx="2067420" cy="17952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0A4723-14EE-499C-9367-2262B59231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7" t="66587" r="34647" b="4604"/>
          <a:stretch/>
        </p:blipFill>
        <p:spPr>
          <a:xfrm>
            <a:off x="4828633" y="5347983"/>
            <a:ext cx="2534734" cy="22010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13C1EC-8A9E-46D5-96E0-33787CD49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7" t="71337" r="9987" b="-146"/>
          <a:stretch/>
        </p:blipFill>
        <p:spPr>
          <a:xfrm>
            <a:off x="8061271" y="5155893"/>
            <a:ext cx="2534734" cy="220100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8BE9DCD-BAC8-4FB3-B17F-5C7752034E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3" t="32516" r="7111" b="38675"/>
          <a:stretch/>
        </p:blipFill>
        <p:spPr>
          <a:xfrm>
            <a:off x="8475376" y="2413620"/>
            <a:ext cx="2534734" cy="22010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1F84C6E-A494-4A7A-8C00-CEDBB564AB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9" t="55303" r="-2065" b="15888"/>
          <a:stretch/>
        </p:blipFill>
        <p:spPr>
          <a:xfrm>
            <a:off x="10771782" y="3954194"/>
            <a:ext cx="2534734" cy="22010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1540F42-90BA-4231-A69D-B563A0E8A7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5" t="23232" r="-3861" b="47959"/>
          <a:stretch/>
        </p:blipFill>
        <p:spPr>
          <a:xfrm>
            <a:off x="10607444" y="1046285"/>
            <a:ext cx="2534734" cy="22010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77E9FCF-7199-4002-A2B1-BD1FB16B24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51132" r="62141" b="27640"/>
          <a:stretch/>
        </p:blipFill>
        <p:spPr>
          <a:xfrm>
            <a:off x="1411519" y="4178060"/>
            <a:ext cx="1787769" cy="1196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46A842-DAAA-9F5D-8BE1-AEBC7A257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530" y="2968132"/>
            <a:ext cx="7011008" cy="2304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2F780C-F82D-395D-E1C2-AED21BC16E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3655" y="1161480"/>
            <a:ext cx="3182388" cy="2438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8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tockphoto-690141920-640_adpp_i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4" y="92074"/>
            <a:ext cx="12099925" cy="6765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8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47489-6392-65C2-CE49-AF5EA0040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016" y="1412603"/>
            <a:ext cx="8591550" cy="4791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0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物体&#10;&#10;描述已自动生成">
            <a:extLst>
              <a:ext uri="{FF2B5EF4-FFF2-40B4-BE49-F238E27FC236}">
                <a16:creationId xmlns:a16="http://schemas.microsoft.com/office/drawing/2014/main" id="{F099CF63-983A-41FF-9A90-351C969241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2207941" y="443873"/>
            <a:ext cx="7928517" cy="2435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D6C61-D1A6-42B7-B95F-BC3267D238AF}"/>
              </a:ext>
            </a:extLst>
          </p:cNvPr>
          <p:cNvSpPr txBox="1"/>
          <p:nvPr/>
        </p:nvSpPr>
        <p:spPr>
          <a:xfrm>
            <a:off x="2943922" y="1299997"/>
            <a:ext cx="6657277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pt-BR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 hình tam giác bằng nhau</a:t>
            </a:r>
          </a:p>
          <a:p>
            <a:pPr algn="just">
              <a:spcBef>
                <a:spcPts val="300"/>
              </a:spcBef>
            </a:pPr>
            <a:r>
              <a:rPr lang="pt-BR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 đường cao lên hình tam giác đó</a:t>
            </a:r>
            <a:endParaRPr lang="en-US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D14F111-DE50-427E-8115-1F13DFBCA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26" y="3753621"/>
            <a:ext cx="3531552" cy="1902942"/>
          </a:xfrm>
          <a:prstGeom prst="triangle">
            <a:avLst>
              <a:gd name="adj" fmla="val 32042"/>
            </a:avLst>
          </a:prstGeom>
          <a:solidFill>
            <a:srgbClr val="92D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7DA17F95-8E16-4CEA-A8A7-28A76D5A6F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44204" y="3753621"/>
            <a:ext cx="0" cy="1902942"/>
          </a:xfrm>
          <a:prstGeom prst="line">
            <a:avLst/>
          </a:prstGeom>
          <a:solidFill>
            <a:srgbClr val="FF66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A79C42FB-BEF9-40D8-8882-5B9785FE7625}"/>
              </a:ext>
            </a:extLst>
          </p:cNvPr>
          <p:cNvGrpSpPr>
            <a:grpSpLocks/>
          </p:cNvGrpSpPr>
          <p:nvPr/>
        </p:nvGrpSpPr>
        <p:grpSpPr bwMode="auto">
          <a:xfrm>
            <a:off x="7644204" y="5423953"/>
            <a:ext cx="264040" cy="5281263"/>
            <a:chOff x="1032" y="3828"/>
            <a:chExt cx="192" cy="5281263"/>
          </a:xfrm>
          <a:solidFill>
            <a:srgbClr val="FF6600"/>
          </a:solidFill>
        </p:grpSpPr>
        <p:sp>
          <p:nvSpPr>
            <p:cNvPr id="7" name="Line 31">
              <a:extLst>
                <a:ext uri="{FF2B5EF4-FFF2-40B4-BE49-F238E27FC236}">
                  <a16:creationId xmlns:a16="http://schemas.microsoft.com/office/drawing/2014/main" id="{1B6510E8-C80A-4F58-8852-528199210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32">
              <a:extLst>
                <a:ext uri="{FF2B5EF4-FFF2-40B4-BE49-F238E27FC236}">
                  <a16:creationId xmlns:a16="http://schemas.microsoft.com/office/drawing/2014/main" id="{1E7106F1-E550-4A52-9ED1-E67F07A90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" name="AutoShape 4">
            <a:extLst>
              <a:ext uri="{FF2B5EF4-FFF2-40B4-BE49-F238E27FC236}">
                <a16:creationId xmlns:a16="http://schemas.microsoft.com/office/drawing/2014/main" id="{26C3FE5D-346E-45F9-ABC2-224C9F752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918" y="3751303"/>
            <a:ext cx="3531552" cy="1902942"/>
          </a:xfrm>
          <a:prstGeom prst="triangle">
            <a:avLst>
              <a:gd name="adj" fmla="val 32042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2A2CBE07-103F-4B5E-80F0-B80CE1A355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93596" y="3751303"/>
            <a:ext cx="0" cy="1902942"/>
          </a:xfrm>
          <a:prstGeom prst="line">
            <a:avLst/>
          </a:prstGeom>
          <a:solidFill>
            <a:srgbClr val="FFC87A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id="{338E8841-2C8E-4902-B312-1E7D91B6187C}"/>
              </a:ext>
            </a:extLst>
          </p:cNvPr>
          <p:cNvGrpSpPr>
            <a:grpSpLocks/>
          </p:cNvGrpSpPr>
          <p:nvPr/>
        </p:nvGrpSpPr>
        <p:grpSpPr bwMode="auto">
          <a:xfrm>
            <a:off x="3376704" y="5423953"/>
            <a:ext cx="264040" cy="5281263"/>
            <a:chOff x="1032" y="3828"/>
            <a:chExt cx="192" cy="5281263"/>
          </a:xfrm>
          <a:solidFill>
            <a:srgbClr val="FFC87A"/>
          </a:solidFill>
        </p:grpSpPr>
        <p:sp>
          <p:nvSpPr>
            <p:cNvPr id="12" name="Line 31">
              <a:extLst>
                <a:ext uri="{FF2B5EF4-FFF2-40B4-BE49-F238E27FC236}">
                  <a16:creationId xmlns:a16="http://schemas.microsoft.com/office/drawing/2014/main" id="{22FC0E9A-B25B-4DAE-926C-6B53CFF0A2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32">
              <a:extLst>
                <a:ext uri="{FF2B5EF4-FFF2-40B4-BE49-F238E27FC236}">
                  <a16:creationId xmlns:a16="http://schemas.microsoft.com/office/drawing/2014/main" id="{B8030030-66DD-4446-A554-9E9ED2D45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6F9DECD5-59D7-4D14-8003-63DB9F0183C6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10400354" y="2902474"/>
            <a:ext cx="264040" cy="5281263"/>
            <a:chOff x="1032" y="3828"/>
            <a:chExt cx="192" cy="5281263"/>
          </a:xfrm>
          <a:solidFill>
            <a:srgbClr val="FF6600"/>
          </a:solidFill>
        </p:grpSpPr>
        <p:sp>
          <p:nvSpPr>
            <p:cNvPr id="15" name="Line 31">
              <a:extLst>
                <a:ext uri="{FF2B5EF4-FFF2-40B4-BE49-F238E27FC236}">
                  <a16:creationId xmlns:a16="http://schemas.microsoft.com/office/drawing/2014/main" id="{7BA3DE6A-3030-4153-A5A1-1095A71C8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32">
              <a:extLst>
                <a:ext uri="{FF2B5EF4-FFF2-40B4-BE49-F238E27FC236}">
                  <a16:creationId xmlns:a16="http://schemas.microsoft.com/office/drawing/2014/main" id="{1D18DFA2-F97D-4D75-8352-FADE6A90E2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7" name="Group 30">
            <a:extLst>
              <a:ext uri="{FF2B5EF4-FFF2-40B4-BE49-F238E27FC236}">
                <a16:creationId xmlns:a16="http://schemas.microsoft.com/office/drawing/2014/main" id="{374E1FF3-992A-4572-B0AE-3BA2204C780F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6126780" y="2896359"/>
            <a:ext cx="264040" cy="5281263"/>
            <a:chOff x="1032" y="3828"/>
            <a:chExt cx="192" cy="5281263"/>
          </a:xfrm>
          <a:solidFill>
            <a:srgbClr val="FF6600"/>
          </a:solidFill>
        </p:grpSpPr>
        <p:sp>
          <p:nvSpPr>
            <p:cNvPr id="18" name="Line 31">
              <a:extLst>
                <a:ext uri="{FF2B5EF4-FFF2-40B4-BE49-F238E27FC236}">
                  <a16:creationId xmlns:a16="http://schemas.microsoft.com/office/drawing/2014/main" id="{8122CC1E-7360-45FE-AD84-D2A76497F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" name="Line 32">
              <a:extLst>
                <a:ext uri="{FF2B5EF4-FFF2-40B4-BE49-F238E27FC236}">
                  <a16:creationId xmlns:a16="http://schemas.microsoft.com/office/drawing/2014/main" id="{46DC573F-8F61-4DF6-BC1B-E09E6A5BD3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89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物体&#10;&#10;描述已自动生成">
            <a:extLst>
              <a:ext uri="{FF2B5EF4-FFF2-40B4-BE49-F238E27FC236}">
                <a16:creationId xmlns:a16="http://schemas.microsoft.com/office/drawing/2014/main" id="{2BEA5F0E-18B2-4B56-94BF-CCD945A49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576463" y="421570"/>
            <a:ext cx="5438013" cy="2435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E4D2E-3682-47A8-BD63-E2A13C045AE3}"/>
              </a:ext>
            </a:extLst>
          </p:cNvPr>
          <p:cNvSpPr txBox="1"/>
          <p:nvPr/>
        </p:nvSpPr>
        <p:spPr>
          <a:xfrm>
            <a:off x="1053012" y="1045075"/>
            <a:ext cx="44849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2  hình tam giác bằng nhau</a:t>
            </a:r>
          </a:p>
          <a:p>
            <a:pPr algn="just">
              <a:spcBef>
                <a:spcPts val="300"/>
              </a:spcBef>
            </a:pP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đường cao lên hình tam giác đó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Dùng kéo cắt một </a:t>
            </a:r>
            <a:r>
              <a:rPr lang="vi-VN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tam giác</a:t>
            </a: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</a:t>
            </a:r>
            <a:r>
              <a:rPr lang="vi-VN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phần</a:t>
            </a: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chiều cao</a:t>
            </a:r>
            <a:endParaRPr lang="vi-VN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37D205-575B-4143-9A0C-DADF60E10C9C}"/>
              </a:ext>
            </a:extLst>
          </p:cNvPr>
          <p:cNvGrpSpPr/>
          <p:nvPr/>
        </p:nvGrpSpPr>
        <p:grpSpPr>
          <a:xfrm>
            <a:off x="6505526" y="3753621"/>
            <a:ext cx="3531552" cy="1902942"/>
            <a:chOff x="7315756" y="3787515"/>
            <a:chExt cx="3531552" cy="1902942"/>
          </a:xfrm>
          <a:solidFill>
            <a:srgbClr val="92D050"/>
          </a:solidFill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922ED55-1E87-468A-96A7-2F0807A98F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756" y="3787515"/>
              <a:ext cx="3531552" cy="1902942"/>
              <a:chOff x="2928" y="1812"/>
              <a:chExt cx="2568" cy="1464"/>
            </a:xfrm>
            <a:grpFill/>
          </p:grpSpPr>
          <p:sp>
            <p:nvSpPr>
              <p:cNvPr id="9" name="AutoShape 4">
                <a:extLst>
                  <a:ext uri="{FF2B5EF4-FFF2-40B4-BE49-F238E27FC236}">
                    <a16:creationId xmlns:a16="http://schemas.microsoft.com/office/drawing/2014/main" id="{122E7EF0-A034-4B48-8882-F4F226D08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812"/>
                <a:ext cx="2568" cy="1464"/>
              </a:xfrm>
              <a:prstGeom prst="triangle">
                <a:avLst>
                  <a:gd name="adj" fmla="val 32042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455F4011-1058-40F9-A33A-83002F94D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56" y="1812"/>
                <a:ext cx="0" cy="146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30">
              <a:extLst>
                <a:ext uri="{FF2B5EF4-FFF2-40B4-BE49-F238E27FC236}">
                  <a16:creationId xmlns:a16="http://schemas.microsoft.com/office/drawing/2014/main" id="{5BD54C7A-D304-4A7C-B78A-557E25D6E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4434" y="5468261"/>
              <a:ext cx="264040" cy="222196"/>
              <a:chOff x="1032" y="3828"/>
              <a:chExt cx="192" cy="168"/>
            </a:xfrm>
            <a:grpFill/>
          </p:grpSpPr>
          <p:sp>
            <p:nvSpPr>
              <p:cNvPr id="7" name="Line 31">
                <a:extLst>
                  <a:ext uri="{FF2B5EF4-FFF2-40B4-BE49-F238E27FC236}">
                    <a16:creationId xmlns:a16="http://schemas.microsoft.com/office/drawing/2014/main" id="{616CC569-C011-421D-A8A2-E8F507200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3828"/>
                <a:ext cx="19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8" name="Line 32">
                <a:extLst>
                  <a:ext uri="{FF2B5EF4-FFF2-40B4-BE49-F238E27FC236}">
                    <a16:creationId xmlns:a16="http://schemas.microsoft.com/office/drawing/2014/main" id="{FF9302CA-DF64-4486-9845-F065EA0BB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2" y="3828"/>
                <a:ext cx="0" cy="16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139288-A294-4C13-8CDC-408FC6C1B5EE}"/>
              </a:ext>
            </a:extLst>
          </p:cNvPr>
          <p:cNvGrpSpPr/>
          <p:nvPr/>
        </p:nvGrpSpPr>
        <p:grpSpPr>
          <a:xfrm>
            <a:off x="2254918" y="3751303"/>
            <a:ext cx="3531552" cy="1902942"/>
            <a:chOff x="7315756" y="3787515"/>
            <a:chExt cx="3531552" cy="1902942"/>
          </a:xfrm>
          <a:solidFill>
            <a:schemeClr val="bg1"/>
          </a:solidFill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63325F95-C439-480F-948D-ACC9AD1531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756" y="3787515"/>
              <a:ext cx="3531552" cy="1902942"/>
              <a:chOff x="2928" y="1812"/>
              <a:chExt cx="2568" cy="1464"/>
            </a:xfrm>
            <a:grpFill/>
          </p:grpSpPr>
          <p:sp>
            <p:nvSpPr>
              <p:cNvPr id="16" name="AutoShape 4">
                <a:extLst>
                  <a:ext uri="{FF2B5EF4-FFF2-40B4-BE49-F238E27FC236}">
                    <a16:creationId xmlns:a16="http://schemas.microsoft.com/office/drawing/2014/main" id="{2B992057-D196-463F-A72F-9698CE40B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812"/>
                <a:ext cx="2568" cy="1464"/>
              </a:xfrm>
              <a:prstGeom prst="triangle">
                <a:avLst>
                  <a:gd name="adj" fmla="val 32042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Line 5">
                <a:extLst>
                  <a:ext uri="{FF2B5EF4-FFF2-40B4-BE49-F238E27FC236}">
                    <a16:creationId xmlns:a16="http://schemas.microsoft.com/office/drawing/2014/main" id="{B074AD8B-42CF-45A1-A796-62920BA09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56" y="1812"/>
                <a:ext cx="0" cy="146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76B334F5-01AE-455B-8239-4C37AA2350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4434" y="5468261"/>
              <a:ext cx="264040" cy="222196"/>
              <a:chOff x="1032" y="3828"/>
              <a:chExt cx="192" cy="168"/>
            </a:xfrm>
            <a:grpFill/>
          </p:grpSpPr>
          <p:sp>
            <p:nvSpPr>
              <p:cNvPr id="14" name="Line 31">
                <a:extLst>
                  <a:ext uri="{FF2B5EF4-FFF2-40B4-BE49-F238E27FC236}">
                    <a16:creationId xmlns:a16="http://schemas.microsoft.com/office/drawing/2014/main" id="{24933C53-79ED-4255-9446-A05F0B2E32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3828"/>
                <a:ext cx="19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Line 32">
                <a:extLst>
                  <a:ext uri="{FF2B5EF4-FFF2-40B4-BE49-F238E27FC236}">
                    <a16:creationId xmlns:a16="http://schemas.microsoft.com/office/drawing/2014/main" id="{0716CDC2-5ED9-4A5E-AF88-E48B6B84CE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2" y="3828"/>
                <a:ext cx="0" cy="16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18" name="Picture 2" descr="Scissors cartoon Royalty Free Vector Image - VectorStock">
            <a:extLst>
              <a:ext uri="{FF2B5EF4-FFF2-40B4-BE49-F238E27FC236}">
                <a16:creationId xmlns:a16="http://schemas.microsoft.com/office/drawing/2014/main" id="{000F75CA-587E-48B2-808A-9A9230DBB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/>
        </p:blipFill>
        <p:spPr bwMode="auto">
          <a:xfrm rot="10533045">
            <a:off x="2665596" y="3009402"/>
            <a:ext cx="1417162" cy="132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9C92223-588A-41BE-9BDF-554CE6E1B208}"/>
              </a:ext>
            </a:extLst>
          </p:cNvPr>
          <p:cNvSpPr/>
          <p:nvPr/>
        </p:nvSpPr>
        <p:spPr>
          <a:xfrm>
            <a:off x="3724964" y="3785839"/>
            <a:ext cx="2392873" cy="1902942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91AB1101-1E4F-4DD3-88B2-442C684D02EE}"/>
              </a:ext>
            </a:extLst>
          </p:cNvPr>
          <p:cNvSpPr/>
          <p:nvPr/>
        </p:nvSpPr>
        <p:spPr>
          <a:xfrm flipH="1">
            <a:off x="2000397" y="3820375"/>
            <a:ext cx="1094666" cy="1868406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8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物体&#10;&#10;描述已自动生成">
            <a:extLst>
              <a:ext uri="{FF2B5EF4-FFF2-40B4-BE49-F238E27FC236}">
                <a16:creationId xmlns:a16="http://schemas.microsoft.com/office/drawing/2014/main" id="{36048AD1-1BCB-4B85-9EE0-936691F05A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576463" y="421570"/>
            <a:ext cx="5438013" cy="2435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11F89-FFE0-4E50-8883-26F1D134DC4B}"/>
              </a:ext>
            </a:extLst>
          </p:cNvPr>
          <p:cNvSpPr txBox="1"/>
          <p:nvPr/>
        </p:nvSpPr>
        <p:spPr>
          <a:xfrm>
            <a:off x="1053012" y="1045075"/>
            <a:ext cx="4484914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2  hình tam giác bằng nhau</a:t>
            </a:r>
          </a:p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đường cao lên hình tam giác đó</a:t>
            </a:r>
            <a:endParaRPr lang="en-US" sz="1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Dùng kéo cắt một </a:t>
            </a:r>
            <a:r>
              <a:rPr lang="vi-VN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tam giác</a:t>
            </a: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</a:t>
            </a:r>
            <a:r>
              <a:rPr lang="vi-VN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phần</a:t>
            </a: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chiều cao</a:t>
            </a:r>
            <a:endParaRPr lang="vi-VN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Ghép 2 mảnh vào tam giác còn lại</a:t>
            </a:r>
            <a:endParaRPr lang="en-US" sz="16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6BB9218-F41F-48DE-9DCB-75717381EFA8}"/>
              </a:ext>
            </a:extLst>
          </p:cNvPr>
          <p:cNvSpPr/>
          <p:nvPr/>
        </p:nvSpPr>
        <p:spPr>
          <a:xfrm>
            <a:off x="3724964" y="3785839"/>
            <a:ext cx="2392873" cy="1902942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761D377-D52C-4117-99F4-1ED8E4C2D49B}"/>
              </a:ext>
            </a:extLst>
          </p:cNvPr>
          <p:cNvSpPr/>
          <p:nvPr/>
        </p:nvSpPr>
        <p:spPr>
          <a:xfrm flipH="1">
            <a:off x="2000397" y="3820375"/>
            <a:ext cx="1094666" cy="1868406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72CFCA0C-9EEB-4645-99A9-8CE3BAA70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46" y="3276212"/>
            <a:ext cx="448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EA253892-316C-45BC-88C7-EE469F17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5368" y="3291956"/>
            <a:ext cx="298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23648" y="3276212"/>
            <a:ext cx="4136253" cy="3131986"/>
            <a:chOff x="6323648" y="3276212"/>
            <a:chExt cx="4136253" cy="3131986"/>
          </a:xfrm>
        </p:grpSpPr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4EE7CBDE-5E2E-4373-975B-F914828CF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6696" y="5700312"/>
              <a:ext cx="12537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altLang="en-US" sz="2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B15F01C-BAAC-47FE-9F26-65D16B2D9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5526" y="3753621"/>
              <a:ext cx="3531552" cy="1902942"/>
              <a:chOff x="2928" y="1812"/>
              <a:chExt cx="2568" cy="1464"/>
            </a:xfrm>
            <a:solidFill>
              <a:srgbClr val="92D050"/>
            </a:solidFill>
          </p:grpSpPr>
          <p:sp>
            <p:nvSpPr>
              <p:cNvPr id="9" name="AutoShape 4">
                <a:extLst>
                  <a:ext uri="{FF2B5EF4-FFF2-40B4-BE49-F238E27FC236}">
                    <a16:creationId xmlns:a16="http://schemas.microsoft.com/office/drawing/2014/main" id="{A4C5CAE0-9336-46CD-A18D-FA7DD64B9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812"/>
                <a:ext cx="2568" cy="1464"/>
              </a:xfrm>
              <a:prstGeom prst="triangle">
                <a:avLst>
                  <a:gd name="adj" fmla="val 32042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BF2756C7-F33E-42FA-A2A8-24FB71482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56" y="1812"/>
                <a:ext cx="0" cy="146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" name="Group 30">
              <a:extLst>
                <a:ext uri="{FF2B5EF4-FFF2-40B4-BE49-F238E27FC236}">
                  <a16:creationId xmlns:a16="http://schemas.microsoft.com/office/drawing/2014/main" id="{0FCF3A92-7CAF-4E55-9681-54E5785708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4204" y="5434367"/>
              <a:ext cx="264040" cy="222196"/>
              <a:chOff x="1032" y="3828"/>
              <a:chExt cx="192" cy="168"/>
            </a:xfrm>
            <a:solidFill>
              <a:srgbClr val="FF6600"/>
            </a:solidFill>
          </p:grpSpPr>
          <p:sp>
            <p:nvSpPr>
              <p:cNvPr id="7" name="Line 31">
                <a:extLst>
                  <a:ext uri="{FF2B5EF4-FFF2-40B4-BE49-F238E27FC236}">
                    <a16:creationId xmlns:a16="http://schemas.microsoft.com/office/drawing/2014/main" id="{20D80848-EDD2-4DA0-86CA-7C47FA0E0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3828"/>
                <a:ext cx="19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Line 32">
                <a:extLst>
                  <a:ext uri="{FF2B5EF4-FFF2-40B4-BE49-F238E27FC236}">
                    <a16:creationId xmlns:a16="http://schemas.microsoft.com/office/drawing/2014/main" id="{8A5BCB0F-42D1-44F6-97F7-A16694965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2" y="3828"/>
                <a:ext cx="0" cy="16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57C5F83A-922B-4222-AF76-A1045642E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9984" y="3276212"/>
              <a:ext cx="44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FE7F00FB-59EF-4CDC-B475-745C9012D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3648" y="5701316"/>
              <a:ext cx="6830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A4E0E338-0187-4281-B1C4-1788192B4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1641" y="5616191"/>
              <a:ext cx="44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46127D64-0460-489E-A8A9-4930E2502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329304" y="4310806"/>
              <a:ext cx="1314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altLang="en-US" sz="2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 Box 11">
              <a:extLst>
                <a:ext uri="{FF2B5EF4-FFF2-40B4-BE49-F238E27FC236}">
                  <a16:creationId xmlns:a16="http://schemas.microsoft.com/office/drawing/2014/main" id="{72CFCA0C-9EEB-4645-99A9-8CE3BAA70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3022" y="5681890"/>
              <a:ext cx="44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11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-0.00209 L 0.10625 -0.03172 C 0.12657 -0.0382 0.1573 -0.04167 0.18946 -0.04167 C 0.22605 -0.04167 0.25547 -0.0382 0.27579 -0.03172 L 0.37396 -0.00209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347 L 0.08255 -0.03495 C 0.10065 -0.0419 0.12799 -0.0456 0.15664 -0.0456 C 0.18906 -0.0456 0.21523 -0.0419 0.23333 -0.03495 L 0.3207 -0.0034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21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59BAD7-2FD3-4964-A627-04182E743A3E}"/>
                  </a:ext>
                </a:extLst>
              </p:cNvPr>
              <p:cNvSpPr/>
              <p:nvPr/>
            </p:nvSpPr>
            <p:spPr>
              <a:xfrm>
                <a:off x="3787438" y="2238749"/>
                <a:ext cx="9313371" cy="331191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NMBC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NM</m:t>
                      </m:r>
                      <m:r>
                        <a:rPr lang="en-US" sz="3200" b="0" i="0" kern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×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MC</m:t>
                      </m:r>
                      <m:r>
                        <a:rPr lang="en-US" sz="3200" b="0" i="0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0" i="1" kern="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3200" b="0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×</m:t>
                      </m:r>
                      <m:r>
                        <a:rPr lang="en-US" sz="3200" b="0" i="1" kern="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𝐵𝑁</m:t>
                      </m:r>
                    </m:oMath>
                  </m:oMathPara>
                </a14:m>
                <a:endPara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endParaRPr lang="vi-VN" sz="3200" i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BC</m:t>
                          </m:r>
                          <m:r>
                            <a:rPr lang="en-US" sz="3200" b="0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3200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3200" b="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59BAD7-2FD3-4964-A627-04182E743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438" y="2238749"/>
                <a:ext cx="9313371" cy="3311911"/>
              </a:xfrm>
              <a:prstGeom prst="rect">
                <a:avLst/>
              </a:prstGeom>
              <a:blipFill>
                <a:blip r:embed="rId4"/>
                <a:stretch>
                  <a:fillRect t="-7537" b="-275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Cara De Garoto Garoto Pensando | Cartoon character design, Kid character,  Character design">
            <a:extLst>
              <a:ext uri="{FF2B5EF4-FFF2-40B4-BE49-F238E27FC236}">
                <a16:creationId xmlns:a16="http://schemas.microsoft.com/office/drawing/2014/main" id="{2B2DEA8D-BCA5-4FCC-A25A-39CFA3C6B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42" b="90316" l="6230" r="50799">
                        <a14:foregroundMark x1="35304" y1="17053" x2="35304" y2="17053"/>
                        <a14:foregroundMark x1="33706" y1="23158" x2="33706" y2="2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" t="4784" r="43470" b="-3907"/>
          <a:stretch/>
        </p:blipFill>
        <p:spPr bwMode="auto">
          <a:xfrm>
            <a:off x="318059" y="2871788"/>
            <a:ext cx="4194741" cy="45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hought Bubble: Cloud 1">
            <a:extLst>
              <a:ext uri="{FF2B5EF4-FFF2-40B4-BE49-F238E27FC236}">
                <a16:creationId xmlns:a16="http://schemas.microsoft.com/office/drawing/2014/main" id="{9ACA6C5F-32E5-4F39-A2C9-C733AF364DD3}"/>
              </a:ext>
            </a:extLst>
          </p:cNvPr>
          <p:cNvSpPr/>
          <p:nvPr/>
        </p:nvSpPr>
        <p:spPr>
          <a:xfrm>
            <a:off x="4642516" y="539478"/>
            <a:ext cx="6927322" cy="3159056"/>
          </a:xfrm>
          <a:prstGeom prst="cloudCallout">
            <a:avLst>
              <a:gd name="adj1" fmla="val -65297"/>
              <a:gd name="adj2" fmla="val 4914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8C2B62-D391-4CA3-AB0A-1FAB0B02810C}"/>
              </a:ext>
            </a:extLst>
          </p:cNvPr>
          <p:cNvSpPr txBox="1"/>
          <p:nvPr/>
        </p:nvSpPr>
        <p:spPr>
          <a:xfrm>
            <a:off x="5051692" y="1182385"/>
            <a:ext cx="6108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Vậy muốn tính diện tích của hình tam giác chúng ta làm như thế nào?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63B9E-5ADB-DEBA-33E6-9A58E69B09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47" y="494807"/>
            <a:ext cx="2854130" cy="2143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5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389CB0D-3E6C-4BD2-B21E-D5C733BA9CA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.BAI25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01BB47-E379-464F-A10C-5F8AA1AC0ED0}:3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BC7DCD-DED6-44CC-953E-A6E26627911B}:3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18E297-CA9D-4FCF-BAA5-C3946C35BFBD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65E223-579E-4B5E-9A90-356F304EEF04}:3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C17E6F-5E35-4C9A-8647-8B6AADFABD00}:3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CF0E8E-E1D2-4309-83B6-26FE9FDBD756}:3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E8BD94-934C-4C7B-B20C-EC8A7BCBE19E}:3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3CC1C4-B60A-427D-8524-DA40F5583071}:3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E5AC6B-BCB3-4433-B6E2-739F597CDF16}:3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0ACA87-6043-4683-9E50-EBB846044C7F}:31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150</Words>
  <Application>Microsoft Office PowerPoint</Application>
  <PresentationFormat>Widescreen</PresentationFormat>
  <Paragraphs>34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等线</vt:lpstr>
      <vt:lpstr>Arial</vt:lpstr>
      <vt:lpstr>Cambria</vt:lpstr>
      <vt:lpstr>Cambria Math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T3.BAI25</dc:title>
  <dc:creator>Anzichen</dc:creator>
  <cp:lastModifiedBy>Anh Nguyen</cp:lastModifiedBy>
  <cp:revision>90</cp:revision>
  <dcterms:created xsi:type="dcterms:W3CDTF">2019-12-30T13:59:27Z</dcterms:created>
  <dcterms:modified xsi:type="dcterms:W3CDTF">2024-11-24T12:32:38Z</dcterms:modified>
</cp:coreProperties>
</file>