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0" r:id="rId3"/>
    <p:sldId id="258" r:id="rId4"/>
    <p:sldId id="261" r:id="rId5"/>
    <p:sldId id="270" r:id="rId6"/>
    <p:sldId id="273" r:id="rId7"/>
    <p:sldId id="274" r:id="rId8"/>
    <p:sldId id="263" r:id="rId9"/>
    <p:sldId id="262" r:id="rId10"/>
    <p:sldId id="275" r:id="rId11"/>
    <p:sldId id="276" r:id="rId12"/>
    <p:sldId id="277" r:id="rId13"/>
    <p:sldId id="278" r:id="rId14"/>
    <p:sldId id="279" r:id="rId15"/>
    <p:sldId id="280" r:id="rId16"/>
    <p:sldId id="281" r:id="rId17"/>
    <p:sldId id="282"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AF9"/>
    <a:srgbClr val="FFCCCC"/>
    <a:srgbClr val="5D3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9" d="100"/>
          <a:sy n="89" d="100"/>
        </p:scale>
        <p:origin x="4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A0402-E3B5-424E-BEF5-BD37DCF8FCB2}"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95914-466B-4C71-B124-24BD3C6329DE}" type="slidenum">
              <a:rPr lang="en-US" smtClean="0"/>
              <a:t>‹#›</a:t>
            </a:fld>
            <a:endParaRPr lang="en-US"/>
          </a:p>
        </p:txBody>
      </p:sp>
    </p:spTree>
    <p:extLst>
      <p:ext uri="{BB962C8B-B14F-4D97-AF65-F5344CB8AC3E}">
        <p14:creationId xmlns:p14="http://schemas.microsoft.com/office/powerpoint/2010/main" val="45592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A95914-466B-4C71-B124-24BD3C6329DE}" type="slidenum">
              <a:rPr lang="en-US" smtClean="0"/>
              <a:t>17</a:t>
            </a:fld>
            <a:endParaRPr lang="en-US"/>
          </a:p>
        </p:txBody>
      </p:sp>
    </p:spTree>
    <p:extLst>
      <p:ext uri="{BB962C8B-B14F-4D97-AF65-F5344CB8AC3E}">
        <p14:creationId xmlns:p14="http://schemas.microsoft.com/office/powerpoint/2010/main" val="400606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25594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040925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6570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5058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92009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644224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7491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4943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87842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7601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fld id="{79085349-B5CE-44C7-B0B2-29035AF09E6E}" type="datetimeFigureOut">
              <a:rPr lang="vi-VN" smtClean="0"/>
              <a:t>24/11/2024</a:t>
            </a:fld>
            <a:endParaRPr lang="vi-VN"/>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88649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24/11/2024</a:t>
            </a:fld>
            <a:endParaRPr lang="vi-VN"/>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spTree>
    <p:extLst>
      <p:ext uri="{BB962C8B-B14F-4D97-AF65-F5344CB8AC3E}">
        <p14:creationId xmlns:p14="http://schemas.microsoft.com/office/powerpoint/2010/main" val="387585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1A79-3527-3BD7-5CB2-067FBD6ABF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3486AC8-E032-C39A-48D7-AE9A6AA949A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B3FCE9C-544F-DFD1-0BD4-C64DEC2D33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3229FE7-5E28-1B37-C2A9-4DFED0C0B9A4}"/>
              </a:ext>
            </a:extLst>
          </p:cNvPr>
          <p:cNvPicPr>
            <a:picLocks noChangeAspect="1"/>
          </p:cNvPicPr>
          <p:nvPr/>
        </p:nvPicPr>
        <p:blipFill>
          <a:blip r:embed="rId4"/>
          <a:stretch>
            <a:fillRect/>
          </a:stretch>
        </p:blipFill>
        <p:spPr>
          <a:xfrm>
            <a:off x="4943864" y="517361"/>
            <a:ext cx="3277608" cy="1484477"/>
          </a:xfrm>
          <a:prstGeom prst="rect">
            <a:avLst/>
          </a:prstGeom>
        </p:spPr>
      </p:pic>
      <p:pic>
        <p:nvPicPr>
          <p:cNvPr id="4" name="Picture 3">
            <a:extLst>
              <a:ext uri="{FF2B5EF4-FFF2-40B4-BE49-F238E27FC236}">
                <a16:creationId xmlns:a16="http://schemas.microsoft.com/office/drawing/2014/main" id="{DC84F1A3-A939-A235-43BA-0A5B318A591E}"/>
              </a:ext>
            </a:extLst>
          </p:cNvPr>
          <p:cNvPicPr>
            <a:picLocks noChangeAspect="1"/>
          </p:cNvPicPr>
          <p:nvPr/>
        </p:nvPicPr>
        <p:blipFill>
          <a:blip r:embed="rId5"/>
          <a:stretch>
            <a:fillRect/>
          </a:stretch>
        </p:blipFill>
        <p:spPr>
          <a:xfrm>
            <a:off x="3849317" y="1948430"/>
            <a:ext cx="7084166" cy="2591025"/>
          </a:xfrm>
          <a:prstGeom prst="rect">
            <a:avLst/>
          </a:prstGeom>
        </p:spPr>
      </p:pic>
    </p:spTree>
    <p:custDataLst>
      <p:tags r:id="rId1"/>
    </p:custDataLst>
    <p:extLst>
      <p:ext uri="{BB962C8B-B14F-4D97-AF65-F5344CB8AC3E}">
        <p14:creationId xmlns:p14="http://schemas.microsoft.com/office/powerpoint/2010/main" val="462481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65440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 Tìm các câu văn trong đoạn ứng với phần mở đầu, triển khai, kết thúc của đoạn văn và xác định nội dung tương ứng của mỗi phần.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BD8FC1-C78E-4C32-E95B-484A0534FEEC}"/>
              </a:ext>
            </a:extLst>
          </p:cNvPr>
          <p:cNvPicPr>
            <a:picLocks noChangeAspect="1"/>
          </p:cNvPicPr>
          <p:nvPr/>
        </p:nvPicPr>
        <p:blipFill>
          <a:blip r:embed="rId3"/>
          <a:stretch>
            <a:fillRect/>
          </a:stretch>
        </p:blipFill>
        <p:spPr>
          <a:xfrm>
            <a:off x="922655" y="2513012"/>
            <a:ext cx="10093610" cy="3623628"/>
          </a:xfrm>
          <a:prstGeom prst="rect">
            <a:avLst/>
          </a:prstGeom>
        </p:spPr>
      </p:pic>
    </p:spTree>
    <p:custDataLst>
      <p:tags r:id="rId1"/>
    </p:custDataLst>
    <p:extLst>
      <p:ext uri="{BB962C8B-B14F-4D97-AF65-F5344CB8AC3E}">
        <p14:creationId xmlns:p14="http://schemas.microsoft.com/office/powerpoint/2010/main" val="2620077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3"/>
          <a:stretch>
            <a:fillRect/>
          </a:stretch>
        </p:blipFill>
        <p:spPr>
          <a:xfrm>
            <a:off x="706754" y="705485"/>
            <a:ext cx="1619885" cy="1042940"/>
          </a:xfrm>
          <a:prstGeom prst="rect">
            <a:avLst/>
          </a:prstGeom>
        </p:spPr>
      </p:pic>
      <p:sp>
        <p:nvSpPr>
          <p:cNvPr id="6" name="TextBox 5">
            <a:extLst>
              <a:ext uri="{FF2B5EF4-FFF2-40B4-BE49-F238E27FC236}">
                <a16:creationId xmlns:a16="http://schemas.microsoft.com/office/drawing/2014/main" id="{CA88DFD7-96DC-BE0F-0042-257136D6E7D8}"/>
              </a:ext>
            </a:extLst>
          </p:cNvPr>
          <p:cNvSpPr txBox="1"/>
          <p:nvPr/>
        </p:nvSpPr>
        <p:spPr>
          <a:xfrm>
            <a:off x="2479040" y="731520"/>
            <a:ext cx="9001760"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Không nên phá tổ chim</a:t>
            </a:r>
            <a:r>
              <a:rPr lang="vi-VN" sz="28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a:t>
            </a:r>
            <a:endParaRPr lang="en-US" sz="2800" dirty="0"/>
          </a:p>
        </p:txBody>
      </p:sp>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4"/>
          <a:stretch>
            <a:fillRect/>
          </a:stretch>
        </p:blipFill>
        <p:spPr>
          <a:xfrm>
            <a:off x="731520" y="2368867"/>
            <a:ext cx="1553527" cy="1067389"/>
          </a:xfrm>
          <a:prstGeom prst="rect">
            <a:avLst/>
          </a:prstGeom>
        </p:spPr>
      </p:pic>
      <p:sp>
        <p:nvSpPr>
          <p:cNvPr id="9" name="TextBox 8">
            <a:extLst>
              <a:ext uri="{FF2B5EF4-FFF2-40B4-BE49-F238E27FC236}">
                <a16:creationId xmlns:a16="http://schemas.microsoft.com/office/drawing/2014/main" id="{1EAE4FDB-1C01-EE1C-76D3-397D3738AD64}"/>
              </a:ext>
            </a:extLst>
          </p:cNvPr>
          <p:cNvSpPr txBox="1"/>
          <p:nvPr/>
        </p:nvSpPr>
        <p:spPr>
          <a:xfrm>
            <a:off x="2458720" y="2001520"/>
            <a:ext cx="9001760" cy="3000821"/>
          </a:xfrm>
          <a:prstGeom prst="rect">
            <a:avLst/>
          </a:prstGeom>
          <a:noFill/>
        </p:spPr>
        <p:txBody>
          <a:bodyPr wrap="square" rtlCol="0">
            <a:spAutoFit/>
          </a:bodyPr>
          <a:lstStyle/>
          <a:p>
            <a:pPr algn="just"/>
            <a:r>
              <a:rPr lang="vi-VN" sz="2100" dirty="0">
                <a:solidFill>
                  <a:srgbClr val="000000"/>
                </a:solidFill>
                <a:latin typeface="Cambria" panose="02040503050406030204" pitchFamily="18" charset="0"/>
                <a:ea typeface="Cambria" panose="02040503050406030204" pitchFamily="18" charset="0"/>
              </a:rPr>
              <a:t>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a:t>
            </a:r>
            <a:endParaRPr lang="en-US" sz="2100" dirty="0"/>
          </a:p>
        </p:txBody>
      </p:sp>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5"/>
          <a:stretch>
            <a:fillRect/>
          </a:stretch>
        </p:blipFill>
        <p:spPr>
          <a:xfrm>
            <a:off x="814387" y="5150880"/>
            <a:ext cx="1613853" cy="1115617"/>
          </a:xfrm>
          <a:prstGeom prst="rect">
            <a:avLst/>
          </a:prstGeom>
        </p:spPr>
      </p:pic>
      <p:sp>
        <p:nvSpPr>
          <p:cNvPr id="12" name="TextBox 11">
            <a:extLst>
              <a:ext uri="{FF2B5EF4-FFF2-40B4-BE49-F238E27FC236}">
                <a16:creationId xmlns:a16="http://schemas.microsoft.com/office/drawing/2014/main" id="{31D5A07D-7A82-018F-BBE9-F146D551083F}"/>
              </a:ext>
            </a:extLst>
          </p:cNvPr>
          <p:cNvSpPr txBox="1"/>
          <p:nvPr/>
        </p:nvSpPr>
        <p:spPr>
          <a:xfrm>
            <a:off x="2570480" y="5191760"/>
            <a:ext cx="9001760" cy="954107"/>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Gấp trang sách lại, hình ảnh những chú chim non bé bỏng quấn quýt bên mẹ vẫn in đậm trong tâm trí tôi.</a:t>
            </a:r>
          </a:p>
        </p:txBody>
      </p:sp>
    </p:spTree>
    <p:custDataLst>
      <p:tags r:id="rId1"/>
    </p:custDataLst>
    <p:extLst>
      <p:ext uri="{BB962C8B-B14F-4D97-AF65-F5344CB8AC3E}">
        <p14:creationId xmlns:p14="http://schemas.microsoft.com/office/powerpoint/2010/main" val="88320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3"/>
          <a:stretch>
            <a:fillRect/>
          </a:stretch>
        </p:blipFill>
        <p:spPr>
          <a:xfrm>
            <a:off x="706754" y="705485"/>
            <a:ext cx="1619885" cy="1042940"/>
          </a:xfrm>
          <a:prstGeom prst="rect">
            <a:avLst/>
          </a:prstGeom>
        </p:spPr>
      </p:pic>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4"/>
          <a:stretch>
            <a:fillRect/>
          </a:stretch>
        </p:blipFill>
        <p:spPr>
          <a:xfrm>
            <a:off x="731520" y="2551747"/>
            <a:ext cx="1553527" cy="1067389"/>
          </a:xfrm>
          <a:prstGeom prst="rect">
            <a:avLst/>
          </a:prstGeom>
        </p:spPr>
      </p:pic>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5"/>
          <a:stretch>
            <a:fillRect/>
          </a:stretch>
        </p:blipFill>
        <p:spPr>
          <a:xfrm>
            <a:off x="682307" y="4520960"/>
            <a:ext cx="1613853" cy="1115617"/>
          </a:xfrm>
          <a:prstGeom prst="rect">
            <a:avLst/>
          </a:prstGeom>
        </p:spPr>
      </p:pic>
      <p:pic>
        <p:nvPicPr>
          <p:cNvPr id="4" name="Picture 3">
            <a:extLst>
              <a:ext uri="{FF2B5EF4-FFF2-40B4-BE49-F238E27FC236}">
                <a16:creationId xmlns:a16="http://schemas.microsoft.com/office/drawing/2014/main" id="{D18CCC09-D27D-540C-510C-1A26FF17E4C8}"/>
              </a:ext>
            </a:extLst>
          </p:cNvPr>
          <p:cNvPicPr>
            <a:picLocks noChangeAspect="1"/>
          </p:cNvPicPr>
          <p:nvPr/>
        </p:nvPicPr>
        <p:blipFill>
          <a:blip r:embed="rId6"/>
          <a:stretch>
            <a:fillRect/>
          </a:stretch>
        </p:blipFill>
        <p:spPr>
          <a:xfrm>
            <a:off x="2688590" y="697230"/>
            <a:ext cx="7867650" cy="1040694"/>
          </a:xfrm>
          <a:prstGeom prst="rect">
            <a:avLst/>
          </a:prstGeom>
        </p:spPr>
      </p:pic>
      <p:pic>
        <p:nvPicPr>
          <p:cNvPr id="10" name="Picture 9">
            <a:extLst>
              <a:ext uri="{FF2B5EF4-FFF2-40B4-BE49-F238E27FC236}">
                <a16:creationId xmlns:a16="http://schemas.microsoft.com/office/drawing/2014/main" id="{64D3C243-F630-C6EA-3211-A18C9218FDFF}"/>
              </a:ext>
            </a:extLst>
          </p:cNvPr>
          <p:cNvPicPr>
            <a:picLocks noChangeAspect="1"/>
          </p:cNvPicPr>
          <p:nvPr/>
        </p:nvPicPr>
        <p:blipFill>
          <a:blip r:embed="rId7"/>
          <a:stretch>
            <a:fillRect/>
          </a:stretch>
        </p:blipFill>
        <p:spPr>
          <a:xfrm>
            <a:off x="2769870" y="2419667"/>
            <a:ext cx="7959090" cy="1400210"/>
          </a:xfrm>
          <a:prstGeom prst="rect">
            <a:avLst/>
          </a:prstGeom>
        </p:spPr>
      </p:pic>
      <p:pic>
        <p:nvPicPr>
          <p:cNvPr id="14" name="Picture 13">
            <a:extLst>
              <a:ext uri="{FF2B5EF4-FFF2-40B4-BE49-F238E27FC236}">
                <a16:creationId xmlns:a16="http://schemas.microsoft.com/office/drawing/2014/main" id="{B6BD5847-DB17-E91E-ACE3-24A76FE591C5}"/>
              </a:ext>
            </a:extLst>
          </p:cNvPr>
          <p:cNvPicPr>
            <a:picLocks noChangeAspect="1"/>
          </p:cNvPicPr>
          <p:nvPr/>
        </p:nvPicPr>
        <p:blipFill>
          <a:blip r:embed="rId8"/>
          <a:stretch>
            <a:fillRect/>
          </a:stretch>
        </p:blipFill>
        <p:spPr>
          <a:xfrm>
            <a:off x="2787333" y="4785677"/>
            <a:ext cx="8866188" cy="755311"/>
          </a:xfrm>
          <a:prstGeom prst="rect">
            <a:avLst/>
          </a:prstGeom>
        </p:spPr>
      </p:pic>
    </p:spTree>
    <p:custDataLst>
      <p:tags r:id="rId1"/>
    </p:custDataLst>
    <p:extLst>
      <p:ext uri="{BB962C8B-B14F-4D97-AF65-F5344CB8AC3E}">
        <p14:creationId xmlns:p14="http://schemas.microsoft.com/office/powerpoint/2010/main" val="1968276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3089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c.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Trao đổi về những điểm cần lưu ý khi viết đoạn văn nêu tình cảm, cảm xúc về một câu chuyện.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9B49665-7CE2-2A63-D1B7-993C96A88611}"/>
              </a:ext>
            </a:extLst>
          </p:cNvPr>
          <p:cNvSpPr/>
          <p:nvPr/>
        </p:nvSpPr>
        <p:spPr>
          <a:xfrm>
            <a:off x="619760" y="2357120"/>
            <a:ext cx="10718800" cy="985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Đoạn văn nêu tình cảm, cảm xúc về một câu chuyện thường có mấy phần? Đó là những phần nào?</a:t>
            </a:r>
          </a:p>
        </p:txBody>
      </p:sp>
      <p:sp>
        <p:nvSpPr>
          <p:cNvPr id="4" name="Rectangle 3">
            <a:extLst>
              <a:ext uri="{FF2B5EF4-FFF2-40B4-BE49-F238E27FC236}">
                <a16:creationId xmlns:a16="http://schemas.microsoft.com/office/drawing/2014/main" id="{070D7D97-E149-F833-2866-B3433A587C77}"/>
              </a:ext>
            </a:extLst>
          </p:cNvPr>
          <p:cNvSpPr/>
          <p:nvPr/>
        </p:nvSpPr>
        <p:spPr>
          <a:xfrm>
            <a:off x="609600" y="3566160"/>
            <a:ext cx="614680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Nội dung chính của mỗi phần là gì?</a:t>
            </a:r>
          </a:p>
        </p:txBody>
      </p:sp>
      <p:sp>
        <p:nvSpPr>
          <p:cNvPr id="6" name="Rectangle 5">
            <a:extLst>
              <a:ext uri="{FF2B5EF4-FFF2-40B4-BE49-F238E27FC236}">
                <a16:creationId xmlns:a16="http://schemas.microsoft.com/office/drawing/2014/main" id="{4DF74F2B-555B-0ECA-7C0A-1DD405640053}"/>
              </a:ext>
            </a:extLst>
          </p:cNvPr>
          <p:cNvSpPr/>
          <p:nvPr/>
        </p:nvSpPr>
        <p:spPr>
          <a:xfrm>
            <a:off x="629920" y="4500880"/>
            <a:ext cx="903224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Người viết thể hiện tình cảm, cảm xúc như thế nào?</a:t>
            </a:r>
          </a:p>
        </p:txBody>
      </p:sp>
    </p:spTree>
    <p:custDataLst>
      <p:tags r:id="rId1"/>
    </p:custDataLst>
    <p:extLst>
      <p:ext uri="{BB962C8B-B14F-4D97-AF65-F5344CB8AC3E}">
        <p14:creationId xmlns:p14="http://schemas.microsoft.com/office/powerpoint/2010/main" val="2897592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457200" y="611279"/>
            <a:ext cx="11092180" cy="12581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rPr>
              <a:t>Đoạn văn nêu tình cảm, cảm xúc về một câu chuyện thường có mấy phần? Đó là những phần nào?</a:t>
            </a:r>
          </a:p>
        </p:txBody>
      </p:sp>
      <p:sp>
        <p:nvSpPr>
          <p:cNvPr id="4" name="TextBox 3">
            <a:extLst>
              <a:ext uri="{FF2B5EF4-FFF2-40B4-BE49-F238E27FC236}">
                <a16:creationId xmlns:a16="http://schemas.microsoft.com/office/drawing/2014/main" id="{04CF9CF1-8ACC-7B76-CE45-73EF8070BB83}"/>
              </a:ext>
            </a:extLst>
          </p:cNvPr>
          <p:cNvSpPr txBox="1"/>
          <p:nvPr/>
        </p:nvSpPr>
        <p:spPr>
          <a:xfrm>
            <a:off x="807974" y="2549144"/>
            <a:ext cx="9909810" cy="2123658"/>
          </a:xfrm>
          <a:prstGeom prst="rect">
            <a:avLst/>
          </a:prstGeom>
          <a:noFill/>
        </p:spPr>
        <p:txBody>
          <a:bodyPr wrap="square">
            <a:spAutoFit/>
          </a:bodyPr>
          <a:lstStyle/>
          <a:p>
            <a:pPr lvl="0" algn="just"/>
            <a:r>
              <a:rPr lang="en-US" sz="4400" dirty="0">
                <a:solidFill>
                  <a:srgbClr val="FF0000"/>
                </a:solidFill>
                <a:latin typeface="Aptos" panose="02110004020202020204"/>
              </a:rPr>
              <a:t>   </a:t>
            </a:r>
            <a:r>
              <a:rPr lang="vi-VN" sz="4400" dirty="0">
                <a:solidFill>
                  <a:srgbClr val="FF0000"/>
                </a:solidFill>
                <a:latin typeface="Aptos" panose="02110004020202020204"/>
              </a:rPr>
              <a:t>Đoạn văn nêu tình cảm, cảm xúc về một câu chuyện thường có 3 phần: mở đầu, triển khai, kết thúc.</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522130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1117600" y="560479"/>
            <a:ext cx="998474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Nội dung chính của mỗi phần là gì?</a:t>
            </a:r>
          </a:p>
        </p:txBody>
      </p:sp>
      <p:sp>
        <p:nvSpPr>
          <p:cNvPr id="4" name="TextBox 3">
            <a:extLst>
              <a:ext uri="{FF2B5EF4-FFF2-40B4-BE49-F238E27FC236}">
                <a16:creationId xmlns:a16="http://schemas.microsoft.com/office/drawing/2014/main" id="{04CF9CF1-8ACC-7B76-CE45-73EF8070BB83}"/>
              </a:ext>
            </a:extLst>
          </p:cNvPr>
          <p:cNvSpPr txBox="1"/>
          <p:nvPr/>
        </p:nvSpPr>
        <p:spPr>
          <a:xfrm>
            <a:off x="736854" y="1939544"/>
            <a:ext cx="10489946" cy="4031873"/>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 Mở đầu: </a:t>
            </a:r>
            <a:r>
              <a:rPr lang="vi-VN" sz="3200" dirty="0">
                <a:solidFill>
                  <a:srgbClr val="FF0000"/>
                </a:solidFill>
                <a:latin typeface="Calibri" panose="020F0502020204030204" pitchFamily="34" charset="0"/>
                <a:cs typeface="Calibri" panose="020F0502020204030204" pitchFamily="34" charset="0"/>
              </a:rPr>
              <a:t>Giới thiệu tên câu chuyện, tên tác giả và nếu ấn tượng chung về câu chuyện.</a:t>
            </a:r>
          </a:p>
          <a:p>
            <a:pPr lvl="0" algn="just"/>
            <a:r>
              <a:rPr lang="vi-VN" sz="3200" b="1" dirty="0">
                <a:solidFill>
                  <a:srgbClr val="FF0000"/>
                </a:solidFill>
                <a:latin typeface="Calibri" panose="020F0502020204030204" pitchFamily="34" charset="0"/>
                <a:cs typeface="Calibri" panose="020F0502020204030204" pitchFamily="34" charset="0"/>
              </a:rPr>
              <a:t>– Triển khai: </a:t>
            </a:r>
            <a:r>
              <a:rPr lang="vi-VN" sz="3200" dirty="0">
                <a:solidFill>
                  <a:srgbClr val="FF0000"/>
                </a:solidFill>
                <a:latin typeface="Calibri" panose="020F0502020204030204" pitchFamily="34" charset="0"/>
                <a:cs typeface="Calibri" panose="020F0502020204030204" pitchFamily="34" charset="0"/>
              </a:rPr>
              <a:t>Kể tóm tắt nội dung câu chuyện, nêu những điều yêu thích ở câu chuyện (nhân vật, sự việc, ý nghĩa của câu chuyện,...) và thể hiện tình cảm, cảm xúc đối với câu chuyện.</a:t>
            </a:r>
          </a:p>
          <a:p>
            <a:pPr lvl="0" algn="just"/>
            <a:r>
              <a:rPr lang="vi-VN" sz="3200" b="1" dirty="0">
                <a:solidFill>
                  <a:srgbClr val="FF0000"/>
                </a:solidFill>
                <a:latin typeface="Calibri" panose="020F0502020204030204" pitchFamily="34" charset="0"/>
                <a:cs typeface="Calibri" panose="020F0502020204030204" pitchFamily="34" charset="0"/>
              </a:rPr>
              <a:t>– Kết thúc: </a:t>
            </a:r>
            <a:r>
              <a:rPr lang="vi-VN" sz="3200" dirty="0">
                <a:solidFill>
                  <a:srgbClr val="FF0000"/>
                </a:solidFill>
                <a:latin typeface="Calibri" panose="020F0502020204030204" pitchFamily="34" charset="0"/>
                <a:cs typeface="Calibri" panose="020F0502020204030204" pitchFamily="34" charset="0"/>
              </a:rPr>
              <a:t>Khẳng định một lần nữa giá trị, ý nghĩa của câu chuyện hoặc nhấn mạnh tình cảm, cảm xúc đối với câu chuyện.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3965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812800" y="560479"/>
            <a:ext cx="1082040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Người viết thể hiện tình cảm, cảm xúc như thế nào?</a:t>
            </a:r>
          </a:p>
        </p:txBody>
      </p:sp>
      <p:sp>
        <p:nvSpPr>
          <p:cNvPr id="4" name="TextBox 3">
            <a:extLst>
              <a:ext uri="{FF2B5EF4-FFF2-40B4-BE49-F238E27FC236}">
                <a16:creationId xmlns:a16="http://schemas.microsoft.com/office/drawing/2014/main" id="{04CF9CF1-8ACC-7B76-CE45-73EF8070BB83}"/>
              </a:ext>
            </a:extLst>
          </p:cNvPr>
          <p:cNvSpPr txBox="1"/>
          <p:nvPr/>
        </p:nvSpPr>
        <p:spPr>
          <a:xfrm>
            <a:off x="736854" y="1939544"/>
            <a:ext cx="10489946" cy="2554545"/>
          </a:xfrm>
          <a:prstGeom prst="rect">
            <a:avLst/>
          </a:prstGeom>
          <a:noFill/>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Người viết cần thể hiện tình cảm, cảm xúc chân thật, nhẹ nhàng, phù hợp với nội dung và tình tiết có trong câu chuyện. Đồng thời phải đồng cảm với nhân vật có trong truyện.</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8256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7F4E6-9834-0588-CD55-8D0E1B0837C6}"/>
              </a:ext>
            </a:extLst>
          </p:cNvPr>
          <p:cNvPicPr>
            <a:picLocks noChangeAspect="1"/>
          </p:cNvPicPr>
          <p:nvPr/>
        </p:nvPicPr>
        <p:blipFill>
          <a:blip r:embed="rId4"/>
          <a:stretch>
            <a:fillRect/>
          </a:stretch>
        </p:blipFill>
        <p:spPr>
          <a:xfrm>
            <a:off x="680084" y="799782"/>
            <a:ext cx="10761133" cy="4513898"/>
          </a:xfrm>
          <a:prstGeom prst="rect">
            <a:avLst/>
          </a:prstGeom>
        </p:spPr>
      </p:pic>
    </p:spTree>
    <p:custDataLst>
      <p:tags r:id="rId1"/>
    </p:custDataLst>
    <p:extLst>
      <p:ext uri="{BB962C8B-B14F-4D97-AF65-F5344CB8AC3E}">
        <p14:creationId xmlns:p14="http://schemas.microsoft.com/office/powerpoint/2010/main" val="199011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a:extLst>
              <a:ext uri="{FF2B5EF4-FFF2-40B4-BE49-F238E27FC236}">
                <a16:creationId xmlns:a16="http://schemas.microsoft.com/office/drawing/2014/main" id="{F3B79456-8612-4320-C3E6-DFCBD747D1F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CF998E-DF0A-A33E-8142-4DDEE8CE54AE}"/>
              </a:ext>
            </a:extLst>
          </p:cNvPr>
          <p:cNvPicPr>
            <a:picLocks noChangeAspect="1"/>
          </p:cNvPicPr>
          <p:nvPr/>
        </p:nvPicPr>
        <p:blipFill>
          <a:blip r:embed="rId4"/>
          <a:stretch>
            <a:fillRect/>
          </a:stretch>
        </p:blipFill>
        <p:spPr>
          <a:xfrm>
            <a:off x="3037631" y="1603523"/>
            <a:ext cx="8163252" cy="3694496"/>
          </a:xfrm>
          <a:prstGeom prst="rect">
            <a:avLst/>
          </a:prstGeom>
        </p:spPr>
      </p:pic>
    </p:spTree>
    <p:custDataLst>
      <p:tags r:id="rId1"/>
    </p:custDataLst>
    <p:extLst>
      <p:ext uri="{BB962C8B-B14F-4D97-AF65-F5344CB8AC3E}">
        <p14:creationId xmlns:p14="http://schemas.microsoft.com/office/powerpoint/2010/main" val="84339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646331"/>
          </a:xfrm>
          <a:prstGeom prst="rect">
            <a:avLst/>
          </a:prstGeom>
          <a:noFill/>
        </p:spPr>
        <p:txBody>
          <a:bodyPr wrap="square">
            <a:spAutoFit/>
          </a:bodyPr>
          <a:lstStyle/>
          <a:p>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câu chuyện dưới đây và trao đổi với bạn.</a:t>
            </a:r>
          </a:p>
        </p:txBody>
      </p:sp>
      <p:pic>
        <p:nvPicPr>
          <p:cNvPr id="3" name="Picture 2">
            <a:extLst>
              <a:ext uri="{FF2B5EF4-FFF2-40B4-BE49-F238E27FC236}">
                <a16:creationId xmlns:a16="http://schemas.microsoft.com/office/drawing/2014/main" id="{50A67531-478A-3924-2A53-D29FFC3C7DDB}"/>
              </a:ext>
            </a:extLst>
          </p:cNvPr>
          <p:cNvPicPr>
            <a:picLocks noChangeAspect="1"/>
          </p:cNvPicPr>
          <p:nvPr/>
        </p:nvPicPr>
        <p:blipFill>
          <a:blip r:embed="rId3"/>
          <a:stretch>
            <a:fillRect/>
          </a:stretch>
        </p:blipFill>
        <p:spPr>
          <a:xfrm>
            <a:off x="728526" y="1534340"/>
            <a:ext cx="10416268" cy="4579033"/>
          </a:xfrm>
          <a:prstGeom prst="rect">
            <a:avLst/>
          </a:prstGeom>
        </p:spPr>
      </p:pic>
    </p:spTree>
    <p:custDataLst>
      <p:tags r:id="rId1"/>
    </p:custDataLst>
    <p:extLst>
      <p:ext uri="{BB962C8B-B14F-4D97-AF65-F5344CB8AC3E}">
        <p14:creationId xmlns:p14="http://schemas.microsoft.com/office/powerpoint/2010/main" val="3502857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1200329"/>
          </a:xfrm>
          <a:prstGeom prst="rect">
            <a:avLst/>
          </a:prstGeom>
          <a:noFill/>
        </p:spPr>
        <p:txBody>
          <a:bodyPr wrap="square">
            <a:spAutoFit/>
          </a:bodyPr>
          <a:lstStyle/>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Câu 1 trang 15 SGK Tiếng Việt lớp 5 Tập 1: Tìm trong mỗi đoạn vặn sau các từ đồng nghĩa với từ in đậm</a:t>
            </a:r>
          </a:p>
        </p:txBody>
      </p:sp>
      <p:sp>
        <p:nvSpPr>
          <p:cNvPr id="6" name="Rectangle: Rounded Corners 5">
            <a:extLst>
              <a:ext uri="{FF2B5EF4-FFF2-40B4-BE49-F238E27FC236}">
                <a16:creationId xmlns:a16="http://schemas.microsoft.com/office/drawing/2014/main" id="{4EC90941-6E5C-E552-268A-57012DFC54BA}"/>
              </a:ext>
            </a:extLst>
          </p:cNvPr>
          <p:cNvSpPr/>
          <p:nvPr/>
        </p:nvSpPr>
        <p:spPr>
          <a:xfrm>
            <a:off x="370332" y="1892808"/>
            <a:ext cx="11228832" cy="4334256"/>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Nghỉ hè, anh Trung về quê thăm Châu. Quà của anh làm Châu mê tít. Đó là một bộ đồ chơi bác sĩ nhỏ xíu. Trong bộ đồ chơi đặc biệt đó, cái gì cũng bé. Cái ống nghe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bé</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tí màu hồng. Cái kim tiêm tí hon đủ để không làm em búp bê sợ khi được “bác sĩ” Châu trị bệnh. Một hộp đựng thuốc nhỏ nhắn, mấy viên thuốc màu trắng tí tẹo rất dễ bị rơi ra. Một chiếc cặp nhiệt độ nhỏ xinh, một dụng cụ kiểm tra tai, một cây kéo và một số đồ vật be bé, xinh xắn khác mà Châu chưa kịp biết tên.</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MINH AN</a:t>
            </a:r>
            <a:endPar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1818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886337"/>
            <a:ext cx="7052310" cy="1446550"/>
          </a:xfrm>
          <a:prstGeom prst="rect">
            <a:avLst/>
          </a:prstGeom>
          <a:noFill/>
        </p:spPr>
        <p:txBody>
          <a:bodyPr wrap="square">
            <a:spAutoFit/>
          </a:bodyPr>
          <a:lstStyle/>
          <a:p>
            <a:pPr algn="ctr"/>
            <a:r>
              <a:rPr lang="vi-VN" sz="4400" b="1" dirty="0">
                <a:solidFill>
                  <a:schemeClr val="bg1"/>
                </a:solidFill>
                <a:latin typeface="Calibri" panose="020F0502020204030204" pitchFamily="34" charset="0"/>
                <a:ea typeface="Calibri" panose="020F0502020204030204" pitchFamily="34" charset="0"/>
                <a:cs typeface="Calibri" panose="020F0502020204030204" pitchFamily="34" charset="0"/>
              </a:rPr>
              <a:t>a. Vì sao người chị khuyên em không nên phá tổ chim?</a:t>
            </a:r>
          </a:p>
        </p:txBody>
      </p:sp>
      <p:sp>
        <p:nvSpPr>
          <p:cNvPr id="8" name="Rectangle 7">
            <a:extLst>
              <a:ext uri="{FF2B5EF4-FFF2-40B4-BE49-F238E27FC236}">
                <a16:creationId xmlns:a16="http://schemas.microsoft.com/office/drawing/2014/main" id="{E145EF28-4AFA-F4B7-3FC6-1571E8E4EBB3}"/>
              </a:ext>
            </a:extLst>
          </p:cNvPr>
          <p:cNvSpPr/>
          <p:nvPr/>
        </p:nvSpPr>
        <p:spPr>
          <a:xfrm>
            <a:off x="518160" y="3820160"/>
            <a:ext cx="11094720" cy="264160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 Người chị khuyên em không nên phá tổ chim vì khi chim mẹ về, chim mẹ không thấy con sẽ buồn, còn chim non xa mẹ sẽ chết. Không những thế, loài chim còn có rất nhiều lợi ích.</a:t>
            </a:r>
          </a:p>
        </p:txBody>
      </p:sp>
    </p:spTree>
    <p:custDataLst>
      <p:tags r:id="rId1"/>
    </p:custDataLst>
    <p:extLst>
      <p:ext uri="{BB962C8B-B14F-4D97-AF65-F5344CB8AC3E}">
        <p14:creationId xmlns:p14="http://schemas.microsoft.com/office/powerpoint/2010/main" val="84826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306320" y="1886337"/>
            <a:ext cx="7437119" cy="1446550"/>
          </a:xfrm>
          <a:prstGeom prst="rect">
            <a:avLst/>
          </a:prstGeom>
          <a:noFill/>
        </p:spPr>
        <p:txBody>
          <a:bodyPr wrap="square">
            <a:spAutoFit/>
          </a:bodyPr>
          <a:lstStyle/>
          <a:p>
            <a:pPr lvl="0" algn="ctr"/>
            <a:r>
              <a:rPr lang="vi-VN" sz="4400" b="1" dirty="0">
                <a:solidFill>
                  <a:prstClr val="white"/>
                </a:solidFill>
                <a:latin typeface="Calibri" panose="020F0502020204030204" pitchFamily="34" charset="0"/>
                <a:ea typeface="Calibri" panose="020F0502020204030204" pitchFamily="34" charset="0"/>
                <a:cs typeface="Calibri" panose="020F0502020204030204" pitchFamily="34" charset="0"/>
              </a:rPr>
              <a:t>b. Theo lời người chị, loài chim có ích gì đối với con người?</a:t>
            </a:r>
            <a:endPar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426720" y="4876800"/>
            <a:ext cx="11094720" cy="138176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156082">
                    <a:lumMod val="75000"/>
                  </a:srgbClr>
                </a:solidFill>
                <a:latin typeface="Calibri" panose="020F0502020204030204" pitchFamily="34" charset="0"/>
                <a:ea typeface="Calibri" panose="020F0502020204030204" pitchFamily="34" charset="0"/>
                <a:cs typeface="Calibri" panose="020F0502020204030204" pitchFamily="34" charset="0"/>
              </a:rPr>
              <a:t>Theo lời người chị, khi chim lớn, chim sẽ hát ca, bay lượn, ăn sâu bọ giúp ích cho con người. </a:t>
            </a:r>
            <a:endParaRPr kumimoji="0" lang="vi-VN" sz="4400" b="0" i="0" u="none" strike="noStrike" kern="1200" cap="none" spc="0" normalizeH="0" baseline="0" noProof="0" dirty="0">
              <a:ln>
                <a:noFill/>
              </a:ln>
              <a:solidFill>
                <a:srgbClr val="156082">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22041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306320" y="1886337"/>
            <a:ext cx="7437119" cy="1446550"/>
          </a:xfrm>
          <a:prstGeom prst="rect">
            <a:avLst/>
          </a:prstGeom>
          <a:noFill/>
        </p:spPr>
        <p:txBody>
          <a:bodyPr wrap="square">
            <a:spAutoFit/>
          </a:bodyPr>
          <a:lstStyle/>
          <a:p>
            <a:pPr lvl="0" algn="ctr"/>
            <a:r>
              <a:rPr lang="vi-VN" sz="4400" b="1" dirty="0">
                <a:solidFill>
                  <a:prstClr val="white"/>
                </a:solidFill>
                <a:latin typeface="Calibri" panose="020F0502020204030204" pitchFamily="34" charset="0"/>
                <a:ea typeface="Calibri" panose="020F0502020204030204" pitchFamily="34" charset="0"/>
                <a:cs typeface="Calibri" panose="020F0502020204030204" pitchFamily="34" charset="0"/>
              </a:rPr>
              <a:t>c. Câu chuyện này giúp em nhận ra điều gì?</a:t>
            </a:r>
            <a:endPar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568960" y="4815840"/>
            <a:ext cx="11094720" cy="149352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156082">
                    <a:lumMod val="75000"/>
                  </a:srgbClr>
                </a:solidFill>
                <a:latin typeface="Calibri" panose="020F0502020204030204" pitchFamily="34" charset="0"/>
                <a:ea typeface="Calibri" panose="020F0502020204030204" pitchFamily="34" charset="0"/>
                <a:cs typeface="Calibri" panose="020F0502020204030204" pitchFamily="34" charset="0"/>
              </a:rPr>
              <a:t>Câu chuyện giúp em nhận ra rằng cần phải trân trọng sự sống của muôn loài. </a:t>
            </a:r>
            <a:endParaRPr kumimoji="0" lang="vi-VN" sz="4400" b="0" i="0" u="none" strike="noStrike" kern="1200" cap="none" spc="0" normalizeH="0" baseline="0" noProof="0" dirty="0">
              <a:ln>
                <a:noFill/>
              </a:ln>
              <a:solidFill>
                <a:srgbClr val="156082">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71386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707886"/>
          </a:xfrm>
          <a:prstGeom prst="rect">
            <a:avLst/>
          </a:prstGeom>
          <a:noFill/>
        </p:spPr>
        <p:txBody>
          <a:bodyPr wrap="square">
            <a:spAutoFit/>
          </a:bodyPr>
          <a:lstStyle/>
          <a:p>
            <a:pPr algn="ct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2. </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đoạn văn dưới đây và trả lời câu hỏi.</a:t>
            </a:r>
          </a:p>
        </p:txBody>
      </p:sp>
      <p:pic>
        <p:nvPicPr>
          <p:cNvPr id="3" name="5484299661757">
            <a:hlinkClick r:id="" action="ppaction://media"/>
            <a:extLst>
              <a:ext uri="{FF2B5EF4-FFF2-40B4-BE49-F238E27FC236}">
                <a16:creationId xmlns:a16="http://schemas.microsoft.com/office/drawing/2014/main" id="{B21A464D-EEED-7B93-CBC7-5FAB131C64D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007383" y="1958193"/>
            <a:ext cx="2413473" cy="1357579"/>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CE2FCEAF-516B-04D8-F292-FF90BD98137A}"/>
              </a:ext>
            </a:extLst>
          </p:cNvPr>
          <p:cNvSpPr/>
          <p:nvPr/>
        </p:nvSpPr>
        <p:spPr>
          <a:xfrm>
            <a:off x="792480" y="1290320"/>
            <a:ext cx="10525760" cy="499872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Không nên phá tổ chim</a:t>
            </a:r>
            <a:r>
              <a:rPr lang="vi-VN" sz="24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 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Gấp trang sách lại, hình ảnh những chú chim non bé bỏng quấn quýt bên mẹ vẫn in đậm trong tâm trí tôi.</a:t>
            </a:r>
          </a:p>
          <a:p>
            <a:pPr algn="r"/>
            <a:r>
              <a:rPr lang="vi-VN" sz="2400" b="0" i="0" dirty="0">
                <a:solidFill>
                  <a:srgbClr val="000000"/>
                </a:solidFill>
                <a:effectLst/>
                <a:latin typeface="Cambria" panose="02040503050406030204" pitchFamily="18" charset="0"/>
                <a:ea typeface="Cambria" panose="02040503050406030204" pitchFamily="18" charset="0"/>
              </a:rPr>
              <a:t>(Phan Nguyên)</a:t>
            </a:r>
          </a:p>
        </p:txBody>
      </p:sp>
    </p:spTree>
    <p:custDataLst>
      <p:tags r:id="rId1"/>
    </p:custDataLst>
    <p:extLst>
      <p:ext uri="{BB962C8B-B14F-4D97-AF65-F5344CB8AC3E}">
        <p14:creationId xmlns:p14="http://schemas.microsoft.com/office/powerpoint/2010/main" val="348861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5"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97368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a. Người viết muốn nói điều gì qua đoạn văn trên?</a:t>
            </a:r>
            <a:endParaRPr lang="vi-VN" sz="4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4CF9CF1-8ACC-7B76-CE45-73EF8070BB83}"/>
              </a:ext>
            </a:extLst>
          </p:cNvPr>
          <p:cNvSpPr txBox="1"/>
          <p:nvPr/>
        </p:nvSpPr>
        <p:spPr>
          <a:xfrm>
            <a:off x="807974" y="2549144"/>
            <a:ext cx="9909810" cy="2123658"/>
          </a:xfrm>
          <a:prstGeom prst="rect">
            <a:avLst/>
          </a:prstGeom>
          <a:noFill/>
        </p:spPr>
        <p:txBody>
          <a:bodyPr wrap="square">
            <a:spAutoFit/>
          </a:bodyPr>
          <a:lstStyle/>
          <a:p>
            <a:pPr algn="just"/>
            <a:r>
              <a:rPr lang="en-US" sz="4400" dirty="0">
                <a:solidFill>
                  <a:srgbClr val="FF0000"/>
                </a:solidFill>
              </a:rPr>
              <a:t>   </a:t>
            </a:r>
            <a:r>
              <a:rPr lang="vi-VN" sz="4400" dirty="0">
                <a:solidFill>
                  <a:srgbClr val="FF0000"/>
                </a:solidFill>
              </a:rPr>
              <a:t>Tác giả Phan Nguyên muốn thể hiện những tình cảm, cảm xúc của mình về chuyện Không nên phá tổ chim.</a:t>
            </a:r>
            <a:endParaRPr lang="vi-VN" sz="4400" b="1" dirty="0">
              <a:solidFill>
                <a:srgbClr val="FF0000"/>
              </a:solidFill>
            </a:endParaRPr>
          </a:p>
        </p:txBody>
      </p:sp>
    </p:spTree>
    <p:custDataLst>
      <p:tags r:id="rId1"/>
    </p:custDataLst>
    <p:extLst>
      <p:ext uri="{BB962C8B-B14F-4D97-AF65-F5344CB8AC3E}">
        <p14:creationId xmlns:p14="http://schemas.microsoft.com/office/powerpoint/2010/main" val="392520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4A99B2A-575F-4D9B-8385-0327CDBF83C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Viet-Tuần 12"/>
</p:tagLst>
</file>

<file path=ppt/tags/tag10.xml><?xml version="1.0" encoding="utf-8"?>
<p:tagLst xmlns:a="http://schemas.openxmlformats.org/drawingml/2006/main" xmlns:r="http://schemas.openxmlformats.org/officeDocument/2006/relationships" xmlns:p="http://schemas.openxmlformats.org/presentationml/2006/main">
  <p:tag name="GENSWF_SLIDE_UID" val="{321BAEE3-E180-4D0E-9528-0D4DDE24D0F4}:262"/>
</p:tagLst>
</file>

<file path=ppt/tags/tag11.xml><?xml version="1.0" encoding="utf-8"?>
<p:tagLst xmlns:a="http://schemas.openxmlformats.org/drawingml/2006/main" xmlns:r="http://schemas.openxmlformats.org/officeDocument/2006/relationships" xmlns:p="http://schemas.openxmlformats.org/presentationml/2006/main">
  <p:tag name="GENSWF_SLIDE_UID" val="{BEC920B6-B6C0-4C9D-901D-B4DFD2734B43}:275"/>
</p:tagLst>
</file>

<file path=ppt/tags/tag12.xml><?xml version="1.0" encoding="utf-8"?>
<p:tagLst xmlns:a="http://schemas.openxmlformats.org/drawingml/2006/main" xmlns:r="http://schemas.openxmlformats.org/officeDocument/2006/relationships" xmlns:p="http://schemas.openxmlformats.org/presentationml/2006/main">
  <p:tag name="GENSWF_SLIDE_UID" val="{B634D2FA-2B33-41A8-9422-BC55EFBD9929}: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8E8D3ED4-D65E-4267-9610-7C8C1D999A5D}:277"/>
</p:tagLst>
</file>

<file path=ppt/tags/tag14.xml><?xml version="1.0" encoding="utf-8"?>
<p:tagLst xmlns:a="http://schemas.openxmlformats.org/drawingml/2006/main" xmlns:r="http://schemas.openxmlformats.org/officeDocument/2006/relationships" xmlns:p="http://schemas.openxmlformats.org/presentationml/2006/main">
  <p:tag name="GENSWF_SLIDE_UID" val="{8565A641-0446-4080-9BEB-E3866577D895}:278"/>
</p:tagLst>
</file>

<file path=ppt/tags/tag15.xml><?xml version="1.0" encoding="utf-8"?>
<p:tagLst xmlns:a="http://schemas.openxmlformats.org/drawingml/2006/main" xmlns:r="http://schemas.openxmlformats.org/officeDocument/2006/relationships" xmlns:p="http://schemas.openxmlformats.org/presentationml/2006/main">
  <p:tag name="GENSWF_SLIDE_UID" val="{0C3E6F36-5F2A-40D8-8EA3-50DE7A1D583A}:279"/>
</p:tagLst>
</file>

<file path=ppt/tags/tag16.xml><?xml version="1.0" encoding="utf-8"?>
<p:tagLst xmlns:a="http://schemas.openxmlformats.org/drawingml/2006/main" xmlns:r="http://schemas.openxmlformats.org/officeDocument/2006/relationships" xmlns:p="http://schemas.openxmlformats.org/presentationml/2006/main">
  <p:tag name="GENSWF_SLIDE_UID" val="{EB3E16D9-56DD-4744-8BF5-6323AB1CF6AB}:280"/>
</p:tagLst>
</file>

<file path=ppt/tags/tag17.xml><?xml version="1.0" encoding="utf-8"?>
<p:tagLst xmlns:a="http://schemas.openxmlformats.org/drawingml/2006/main" xmlns:r="http://schemas.openxmlformats.org/officeDocument/2006/relationships" xmlns:p="http://schemas.openxmlformats.org/presentationml/2006/main">
  <p:tag name="GENSWF_SLIDE_UID" val="{99EB6A94-FC23-4867-B5D5-30D8C4294F02}:281"/>
</p:tagLst>
</file>

<file path=ppt/tags/tag18.xml><?xml version="1.0" encoding="utf-8"?>
<p:tagLst xmlns:a="http://schemas.openxmlformats.org/drawingml/2006/main" xmlns:r="http://schemas.openxmlformats.org/officeDocument/2006/relationships" xmlns:p="http://schemas.openxmlformats.org/presentationml/2006/main">
  <p:tag name="GENSWF_SLIDE_UID" val="{78F32ED2-BCB4-495E-9B8F-A5D1DDEF360A}:282"/>
</p:tagLst>
</file>

<file path=ppt/tags/tag2.xml><?xml version="1.0" encoding="utf-8"?>
<p:tagLst xmlns:a="http://schemas.openxmlformats.org/drawingml/2006/main" xmlns:r="http://schemas.openxmlformats.org/officeDocument/2006/relationships" xmlns:p="http://schemas.openxmlformats.org/presentationml/2006/main">
  <p:tag name="GENSWF_SLIDE_UID" val="{F049E2F1-B01C-4884-A4E5-62D0339F5EA6}:256"/>
</p:tagLst>
</file>

<file path=ppt/tags/tag3.xml><?xml version="1.0" encoding="utf-8"?>
<p:tagLst xmlns:a="http://schemas.openxmlformats.org/drawingml/2006/main" xmlns:r="http://schemas.openxmlformats.org/officeDocument/2006/relationships" xmlns:p="http://schemas.openxmlformats.org/presentationml/2006/main">
  <p:tag name="GENSWF_SLIDE_UID" val="{39013252-E02C-43C6-91DB-31CF1D26EDEF}:260"/>
</p:tagLst>
</file>

<file path=ppt/tags/tag4.xml><?xml version="1.0" encoding="utf-8"?>
<p:tagLst xmlns:a="http://schemas.openxmlformats.org/drawingml/2006/main" xmlns:r="http://schemas.openxmlformats.org/officeDocument/2006/relationships" xmlns:p="http://schemas.openxmlformats.org/presentationml/2006/main">
  <p:tag name="GENSWF_SLIDE_UID" val="{D896ABC8-338E-4B7F-BE68-27E8A23E3B2C}:258"/>
</p:tagLst>
</file>

<file path=ppt/tags/tag5.xml><?xml version="1.0" encoding="utf-8"?>
<p:tagLst xmlns:a="http://schemas.openxmlformats.org/drawingml/2006/main" xmlns:r="http://schemas.openxmlformats.org/officeDocument/2006/relationships" xmlns:p="http://schemas.openxmlformats.org/presentationml/2006/main">
  <p:tag name="GENSWF_SLIDE_UID" val="{13C61318-988F-45EF-A11D-1FF330658B8E}:261"/>
</p:tagLst>
</file>

<file path=ppt/tags/tag6.xml><?xml version="1.0" encoding="utf-8"?>
<p:tagLst xmlns:a="http://schemas.openxmlformats.org/drawingml/2006/main" xmlns:r="http://schemas.openxmlformats.org/officeDocument/2006/relationships" xmlns:p="http://schemas.openxmlformats.org/presentationml/2006/main">
  <p:tag name="GENSWF_SLIDE_UID" val="{F0EC7141-27C9-475A-A40D-510BBF9EC33F}:270"/>
</p:tagLst>
</file>

<file path=ppt/tags/tag7.xml><?xml version="1.0" encoding="utf-8"?>
<p:tagLst xmlns:a="http://schemas.openxmlformats.org/drawingml/2006/main" xmlns:r="http://schemas.openxmlformats.org/officeDocument/2006/relationships" xmlns:p="http://schemas.openxmlformats.org/presentationml/2006/main">
  <p:tag name="GENSWF_SLIDE_UID" val="{8FF11FE4-4AC3-465D-8200-F88F0EDEA8ED}:273"/>
</p:tagLst>
</file>

<file path=ppt/tags/tag8.xml><?xml version="1.0" encoding="utf-8"?>
<p:tagLst xmlns:a="http://schemas.openxmlformats.org/drawingml/2006/main" xmlns:r="http://schemas.openxmlformats.org/officeDocument/2006/relationships" xmlns:p="http://schemas.openxmlformats.org/presentationml/2006/main">
  <p:tag name="GENSWF_SLIDE_UID" val="{D861D3A4-150D-4893-AE9B-86267C47A24E}:274"/>
</p:tagLst>
</file>

<file path=ppt/tags/tag9.xml><?xml version="1.0" encoding="utf-8"?>
<p:tagLst xmlns:a="http://schemas.openxmlformats.org/drawingml/2006/main" xmlns:r="http://schemas.openxmlformats.org/officeDocument/2006/relationships" xmlns:p="http://schemas.openxmlformats.org/presentationml/2006/main">
  <p:tag name="GENSWF_SLIDE_UID" val="{C5DA8259-EBCF-4BFF-954A-6B9C6FB11196}: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861</Words>
  <Application>Microsoft Office PowerPoint</Application>
  <PresentationFormat>Widescreen</PresentationFormat>
  <Paragraphs>32</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T3.Viet-Tuần 12</dc:title>
  <dc:creator>VO THI YEN NHI</dc:creator>
  <cp:lastModifiedBy>dell</cp:lastModifiedBy>
  <cp:revision>14</cp:revision>
  <dcterms:created xsi:type="dcterms:W3CDTF">2024-08-14T15:16:16Z</dcterms:created>
  <dcterms:modified xsi:type="dcterms:W3CDTF">2024-11-24T07:07:31Z</dcterms:modified>
</cp:coreProperties>
</file>