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35" r:id="rId3"/>
    <p:sldId id="339" r:id="rId4"/>
    <p:sldId id="311" r:id="rId5"/>
    <p:sldId id="343" r:id="rId6"/>
    <p:sldId id="344" r:id="rId7"/>
    <p:sldId id="328" r:id="rId8"/>
    <p:sldId id="345" r:id="rId9"/>
    <p:sldId id="350" r:id="rId10"/>
    <p:sldId id="35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2D236-6C1D-4B8F-BAE0-3DBFB5BB970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0321-9555-4028-AEB6-46FD0B39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7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53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06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720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039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33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4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16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871533" y="1524467"/>
            <a:ext cx="10448000" cy="4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4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8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744100" y="1526367"/>
            <a:ext cx="8704800" cy="22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7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2612467" y="4571167"/>
            <a:ext cx="6966400" cy="152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670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2536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91440"/>
            <a:ext cx="12192000" cy="6949440"/>
          </a:xfrm>
          <a:prstGeom prst="rect">
            <a:avLst/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14356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/>
          <p:nvPr/>
        </p:nvSpPr>
        <p:spPr>
          <a:xfrm rot="-5400000">
            <a:off x="6124555" y="-1045938"/>
            <a:ext cx="937415" cy="3029291"/>
          </a:xfrm>
          <a:custGeom>
            <a:avLst/>
            <a:gdLst/>
            <a:ahLst/>
            <a:cxnLst/>
            <a:rect l="l" t="t" r="r" b="b"/>
            <a:pathLst>
              <a:path w="33093" h="43181" extrusionOk="0">
                <a:moveTo>
                  <a:pt x="15395" y="0"/>
                </a:moveTo>
                <a:cubicBezTo>
                  <a:pt x="1" y="0"/>
                  <a:pt x="1" y="9670"/>
                  <a:pt x="1" y="21590"/>
                </a:cubicBezTo>
                <a:cubicBezTo>
                  <a:pt x="1" y="33516"/>
                  <a:pt x="1" y="43180"/>
                  <a:pt x="15395" y="43180"/>
                </a:cubicBezTo>
                <a:cubicBezTo>
                  <a:pt x="33093" y="43180"/>
                  <a:pt x="30795" y="33516"/>
                  <a:pt x="30795" y="21590"/>
                </a:cubicBezTo>
                <a:cubicBezTo>
                  <a:pt x="30795" y="9670"/>
                  <a:pt x="30795" y="0"/>
                  <a:pt x="153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A669FC-19BB-6F87-6F6E-B3268880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9" y="49544"/>
            <a:ext cx="2859272" cy="1005927"/>
          </a:xfrm>
          <a:prstGeom prst="rect">
            <a:avLst/>
          </a:prstGeom>
        </p:spPr>
      </p:pic>
      <p:sp>
        <p:nvSpPr>
          <p:cNvPr id="7" name="Google Shape;916;p36">
            <a:extLst>
              <a:ext uri="{FF2B5EF4-FFF2-40B4-BE49-F238E27FC236}">
                <a16:creationId xmlns:a16="http://schemas.microsoft.com/office/drawing/2014/main" id="{3E9D2AFD-200C-5DDB-8CD1-956BEE5B16F7}"/>
              </a:ext>
            </a:extLst>
          </p:cNvPr>
          <p:cNvSpPr txBox="1">
            <a:spLocks/>
          </p:cNvSpPr>
          <p:nvPr/>
        </p:nvSpPr>
        <p:spPr>
          <a:xfrm>
            <a:off x="1945500" y="1324116"/>
            <a:ext cx="8665107" cy="301140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1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rial"/>
              <a:buNone/>
              <a:defRPr sz="6933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vi-VN" sz="6000" kern="0" dirty="0">
              <a:latin typeface="UTM Bell" panose="02040603050506020204" pitchFamily="18" charset="0"/>
            </a:endParaRPr>
          </a:p>
        </p:txBody>
      </p:sp>
      <p:grpSp>
        <p:nvGrpSpPr>
          <p:cNvPr id="8" name="Google Shape;882;p34">
            <a:extLst>
              <a:ext uri="{FF2B5EF4-FFF2-40B4-BE49-F238E27FC236}">
                <a16:creationId xmlns:a16="http://schemas.microsoft.com/office/drawing/2014/main" id="{252BC420-9BD9-A961-A6D8-E30CDA2337D1}"/>
              </a:ext>
            </a:extLst>
          </p:cNvPr>
          <p:cNvGrpSpPr/>
          <p:nvPr/>
        </p:nvGrpSpPr>
        <p:grpSpPr>
          <a:xfrm>
            <a:off x="1043287" y="4103997"/>
            <a:ext cx="1272977" cy="1661221"/>
            <a:chOff x="6015500" y="3528850"/>
            <a:chExt cx="827325" cy="1079650"/>
          </a:xfrm>
        </p:grpSpPr>
        <p:sp>
          <p:nvSpPr>
            <p:cNvPr id="9" name="Google Shape;883;p34">
              <a:extLst>
                <a:ext uri="{FF2B5EF4-FFF2-40B4-BE49-F238E27FC236}">
                  <a16:creationId xmlns:a16="http://schemas.microsoft.com/office/drawing/2014/main" id="{29246565-E4D9-B513-F177-EFBB7AB8E003}"/>
                </a:ext>
              </a:extLst>
            </p:cNvPr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884;p34">
              <a:extLst>
                <a:ext uri="{FF2B5EF4-FFF2-40B4-BE49-F238E27FC236}">
                  <a16:creationId xmlns:a16="http://schemas.microsoft.com/office/drawing/2014/main" id="{96066F85-968B-6AA5-4A19-84E7A670045D}"/>
                </a:ext>
              </a:extLst>
            </p:cNvPr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885;p34">
              <a:extLst>
                <a:ext uri="{FF2B5EF4-FFF2-40B4-BE49-F238E27FC236}">
                  <a16:creationId xmlns:a16="http://schemas.microsoft.com/office/drawing/2014/main" id="{597A2FAC-71B4-3365-A7C3-42D3CC65684E}"/>
                </a:ext>
              </a:extLst>
            </p:cNvPr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886;p34">
              <a:extLst>
                <a:ext uri="{FF2B5EF4-FFF2-40B4-BE49-F238E27FC236}">
                  <a16:creationId xmlns:a16="http://schemas.microsoft.com/office/drawing/2014/main" id="{D3319F60-70C8-4F5E-0A6E-A0BE378CF9DD}"/>
                </a:ext>
              </a:extLst>
            </p:cNvPr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887;p34">
              <a:extLst>
                <a:ext uri="{FF2B5EF4-FFF2-40B4-BE49-F238E27FC236}">
                  <a16:creationId xmlns:a16="http://schemas.microsoft.com/office/drawing/2014/main" id="{9132EB12-1DA8-FD0E-2693-2A7AE93FB2D3}"/>
                </a:ext>
              </a:extLst>
            </p:cNvPr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888;p34">
              <a:extLst>
                <a:ext uri="{FF2B5EF4-FFF2-40B4-BE49-F238E27FC236}">
                  <a16:creationId xmlns:a16="http://schemas.microsoft.com/office/drawing/2014/main" id="{8324AEED-D38D-6DBF-3210-69B2BD25178D}"/>
                </a:ext>
              </a:extLst>
            </p:cNvPr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889;p34">
              <a:extLst>
                <a:ext uri="{FF2B5EF4-FFF2-40B4-BE49-F238E27FC236}">
                  <a16:creationId xmlns:a16="http://schemas.microsoft.com/office/drawing/2014/main" id="{BCC7E232-828A-546F-549B-105CA469B470}"/>
                </a:ext>
              </a:extLst>
            </p:cNvPr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890;p34">
            <a:extLst>
              <a:ext uri="{FF2B5EF4-FFF2-40B4-BE49-F238E27FC236}">
                <a16:creationId xmlns:a16="http://schemas.microsoft.com/office/drawing/2014/main" id="{11910AEA-1010-B581-EF01-9240C5F4F75E}"/>
              </a:ext>
            </a:extLst>
          </p:cNvPr>
          <p:cNvGrpSpPr/>
          <p:nvPr/>
        </p:nvGrpSpPr>
        <p:grpSpPr>
          <a:xfrm>
            <a:off x="744352" y="413496"/>
            <a:ext cx="1495717" cy="2000161"/>
            <a:chOff x="2111950" y="664225"/>
            <a:chExt cx="829725" cy="1109475"/>
          </a:xfrm>
        </p:grpSpPr>
        <p:sp>
          <p:nvSpPr>
            <p:cNvPr id="17" name="Google Shape;891;p34">
              <a:extLst>
                <a:ext uri="{FF2B5EF4-FFF2-40B4-BE49-F238E27FC236}">
                  <a16:creationId xmlns:a16="http://schemas.microsoft.com/office/drawing/2014/main" id="{331CFB3A-0276-565C-6081-82C00261580B}"/>
                </a:ext>
              </a:extLst>
            </p:cNvPr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892;p34">
              <a:extLst>
                <a:ext uri="{FF2B5EF4-FFF2-40B4-BE49-F238E27FC236}">
                  <a16:creationId xmlns:a16="http://schemas.microsoft.com/office/drawing/2014/main" id="{4ECE71CC-3EE8-9A35-8FEC-AC5156C64464}"/>
                </a:ext>
              </a:extLst>
            </p:cNvPr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893;p34">
              <a:extLst>
                <a:ext uri="{FF2B5EF4-FFF2-40B4-BE49-F238E27FC236}">
                  <a16:creationId xmlns:a16="http://schemas.microsoft.com/office/drawing/2014/main" id="{88201325-5E85-B6BE-E8E4-613917B7A59E}"/>
                </a:ext>
              </a:extLst>
            </p:cNvPr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Freeform 20">
            <a:extLst>
              <a:ext uri="{FF2B5EF4-FFF2-40B4-BE49-F238E27FC236}">
                <a16:creationId xmlns:a16="http://schemas.microsoft.com/office/drawing/2014/main" id="{EB67BAF7-7391-76D8-AA06-F72F4567AB4A}"/>
              </a:ext>
            </a:extLst>
          </p:cNvPr>
          <p:cNvSpPr/>
          <p:nvPr/>
        </p:nvSpPr>
        <p:spPr>
          <a:xfrm>
            <a:off x="9067800" y="3914774"/>
            <a:ext cx="2894000" cy="2809875"/>
          </a:xfrm>
          <a:custGeom>
            <a:avLst/>
            <a:gdLst/>
            <a:ahLst/>
            <a:cxnLst/>
            <a:rect l="l" t="t" r="r" b="b"/>
            <a:pathLst>
              <a:path w="3663129" h="3617340">
                <a:moveTo>
                  <a:pt x="0" y="0"/>
                </a:moveTo>
                <a:lnTo>
                  <a:pt x="3663130" y="0"/>
                </a:lnTo>
                <a:lnTo>
                  <a:pt x="3663130" y="3617341"/>
                </a:lnTo>
                <a:lnTo>
                  <a:pt x="0" y="361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B9AA878-1FD6-7880-4521-47F60B86B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31" y="1617603"/>
            <a:ext cx="8010838" cy="2822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7052" y="435934"/>
            <a:ext cx="4542604" cy="3024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339701" y="982871"/>
            <a:ext cx="39765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Ví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dụ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0,45</a:t>
            </a:r>
            <a:r>
              <a:rPr lang="en-US" sz="4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x 4 = ?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3380942" y="2477385"/>
            <a:ext cx="5454714" cy="47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69AE131-05F2-C161-5A89-7A73705A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64327" y="382771"/>
            <a:ext cx="4542604" cy="302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79EBCE-818E-5727-6D99-BC15DB66FD54}"/>
              </a:ext>
            </a:extLst>
          </p:cNvPr>
          <p:cNvSpPr txBox="1"/>
          <p:nvPr/>
        </p:nvSpPr>
        <p:spPr>
          <a:xfrm>
            <a:off x="7134446" y="1323113"/>
            <a:ext cx="39765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Đáp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án</a:t>
            </a:r>
            <a:r>
              <a:rPr lang="en-US" sz="4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: 1,8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5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z="11733">
                <a:latin typeface="UTM Bell" panose="02040603050506020204" pitchFamily="18" charset="0"/>
              </a:rPr>
              <a:t>Khám phá</a:t>
            </a:r>
            <a:endParaRPr sz="11733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36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D5B4C6C-4353-ACC3-142F-3999E464685C}"/>
              </a:ext>
            </a:extLst>
          </p:cNvPr>
          <p:cNvSpPr/>
          <p:nvPr/>
        </p:nvSpPr>
        <p:spPr>
          <a:xfrm>
            <a:off x="3581400" y="0"/>
            <a:ext cx="4865899" cy="5095876"/>
          </a:xfrm>
          <a:custGeom>
            <a:avLst/>
            <a:gdLst/>
            <a:ahLst/>
            <a:cxnLst/>
            <a:rect l="l" t="t" r="r" b="b"/>
            <a:pathLst>
              <a:path w="7252035" h="7524810">
                <a:moveTo>
                  <a:pt x="0" y="0"/>
                </a:moveTo>
                <a:lnTo>
                  <a:pt x="7252035" y="0"/>
                </a:lnTo>
                <a:lnTo>
                  <a:pt x="7252035" y="7524810"/>
                </a:lnTo>
                <a:lnTo>
                  <a:pt x="0" y="7524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694FF9-1D44-C9AA-1DF8-AB28BC77F1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3" y="2651775"/>
            <a:ext cx="3041419" cy="40328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C50F18-4B34-D107-F273-08498E78B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05875" y="2600325"/>
            <a:ext cx="2432532" cy="4007623"/>
          </a:xfrm>
          <a:prstGeom prst="rect">
            <a:avLst/>
          </a:prstGeom>
        </p:spPr>
      </p:pic>
      <p:pic>
        <p:nvPicPr>
          <p:cNvPr id="23" name="Video-chưa-đặt-tên-‐-Được-tạo-bằng-Clipchamp">
            <a:hlinkClick r:id="" action="ppaction://media"/>
            <a:extLst>
              <a:ext uri="{FF2B5EF4-FFF2-40B4-BE49-F238E27FC236}">
                <a16:creationId xmlns:a16="http://schemas.microsoft.com/office/drawing/2014/main" id="{0D9365DE-715E-BF81-C789-B62DE73D7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375" y="2130425"/>
            <a:ext cx="406400" cy="406400"/>
          </a:xfrm>
          <a:prstGeom prst="rect">
            <a:avLst/>
          </a:prstGeom>
        </p:spPr>
      </p:pic>
      <p:pic>
        <p:nvPicPr>
          <p:cNvPr id="24" name="Video-chưa-đặt-tên-‐-Được-tạo-bằng-Clipchamp-_1_">
            <a:hlinkClick r:id="" action="ppaction://media"/>
            <a:extLst>
              <a:ext uri="{FF2B5EF4-FFF2-40B4-BE49-F238E27FC236}">
                <a16:creationId xmlns:a16="http://schemas.microsoft.com/office/drawing/2014/main" id="{946A3DA2-AC73-B6B1-7686-AAAFE55F1D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283825" y="2130425"/>
            <a:ext cx="406400" cy="4064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10D32BF-C188-CFAB-ED65-CF7DB5D8F8A4}"/>
              </a:ext>
            </a:extLst>
          </p:cNvPr>
          <p:cNvSpPr/>
          <p:nvPr/>
        </p:nvSpPr>
        <p:spPr>
          <a:xfrm>
            <a:off x="1476375" y="942975"/>
            <a:ext cx="2943225" cy="1524000"/>
          </a:xfrm>
          <a:prstGeom prst="wedgeRoundRectCallout">
            <a:avLst>
              <a:gd name="adj1" fmla="val -26982"/>
              <a:gd name="adj2" fmla="val 6375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kia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3,2 m.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127F1-390C-19B0-0C1C-EC7C82A97AB5}"/>
              </a:ext>
            </a:extLst>
          </p:cNvPr>
          <p:cNvSpPr/>
          <p:nvPr/>
        </p:nvSpPr>
        <p:spPr>
          <a:xfrm>
            <a:off x="8743950" y="485775"/>
            <a:ext cx="2943225" cy="1524000"/>
          </a:xfrm>
          <a:prstGeom prst="wedgeRoundRectCallout">
            <a:avLst>
              <a:gd name="adj1" fmla="val -18568"/>
              <a:gd name="adj2" fmla="val 74375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826F6-7997-2254-A4B2-B0F12514DE73}"/>
              </a:ext>
            </a:extLst>
          </p:cNvPr>
          <p:cNvSpPr txBox="1"/>
          <p:nvPr/>
        </p:nvSpPr>
        <p:spPr>
          <a:xfrm>
            <a:off x="295275" y="276225"/>
            <a:ext cx="89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7924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7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824090" y="466812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388107" y="220314"/>
            <a:ext cx="871964" cy="1137663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10841876" y="5266071"/>
            <a:ext cx="1052069" cy="1439333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BC634-D1D5-A4BB-B3AD-3C271B672C6B}"/>
              </a:ext>
            </a:extLst>
          </p:cNvPr>
          <p:cNvGrpSpPr/>
          <p:nvPr/>
        </p:nvGrpSpPr>
        <p:grpSpPr>
          <a:xfrm>
            <a:off x="1362076" y="3863214"/>
            <a:ext cx="4627880" cy="2366136"/>
            <a:chOff x="892354" y="3758439"/>
            <a:chExt cx="4278451" cy="2175001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DF7988F3-81D8-4C68-ADC4-6C19BCF7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0EDB41-E6C2-96F3-D98F-4BE74B52C24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AE457DF-4A55-5115-76BB-1E0CD6D0E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8476" y="668163"/>
            <a:ext cx="9029717" cy="3536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8AFA82-6BC3-8541-4430-0E82C6ECF4EA}"/>
              </a:ext>
            </a:extLst>
          </p:cNvPr>
          <p:cNvSpPr txBox="1"/>
          <p:nvPr/>
        </p:nvSpPr>
        <p:spPr>
          <a:xfrm>
            <a:off x="1860346" y="1466653"/>
            <a:ext cx="8374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Toà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nhà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tranh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bao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nhiêu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mét</a:t>
            </a:r>
            <a:r>
              <a:rPr lang="en-US" sz="5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6670C7-5C9D-17B8-9C39-9A44DC37D9F3}"/>
              </a:ext>
            </a:extLst>
          </p:cNvPr>
          <p:cNvSpPr/>
          <p:nvPr/>
        </p:nvSpPr>
        <p:spPr>
          <a:xfrm>
            <a:off x="4762500" y="314325"/>
            <a:ext cx="318135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 x 8 = ? (m)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457200" y="118110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m = 32 dm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E0BE5B-21E6-F484-E9D6-D38971A28A11}"/>
              </a:ext>
            </a:extLst>
          </p:cNvPr>
          <p:cNvGrpSpPr/>
          <p:nvPr/>
        </p:nvGrpSpPr>
        <p:grpSpPr>
          <a:xfrm>
            <a:off x="5619750" y="1085850"/>
            <a:ext cx="1600200" cy="1323439"/>
            <a:chOff x="5591175" y="1247775"/>
            <a:chExt cx="1600200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220591-2CAD-6E3C-239A-4D21565B665A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6AECAB-AEBC-C4DD-D53C-20F29A707A44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83E0DC-79E5-10F9-AAB8-53B75B1055E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1B91FAD-DA77-0D8B-7176-542C1D86532B}"/>
              </a:ext>
            </a:extLst>
          </p:cNvPr>
          <p:cNvSpPr txBox="1"/>
          <p:nvPr/>
        </p:nvSpPr>
        <p:spPr>
          <a:xfrm>
            <a:off x="5695951" y="2314575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98437-C746-8A95-BBEC-6387AFB25A7C}"/>
              </a:ext>
            </a:extLst>
          </p:cNvPr>
          <p:cNvSpPr txBox="1"/>
          <p:nvPr/>
        </p:nvSpPr>
        <p:spPr>
          <a:xfrm>
            <a:off x="6600826" y="2305050"/>
            <a:ext cx="134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(dm)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7AE9F-469B-FF3A-36F8-5A087484B3A8}"/>
              </a:ext>
            </a:extLst>
          </p:cNvPr>
          <p:cNvSpPr txBox="1"/>
          <p:nvPr/>
        </p:nvSpPr>
        <p:spPr>
          <a:xfrm>
            <a:off x="4095751" y="29527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3,2 x 8 = 25,6 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428626" y="3514725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3F6EBA5-BFAE-B7F2-5669-D6D9B07E29CF}"/>
              </a:ext>
            </a:extLst>
          </p:cNvPr>
          <p:cNvGrpSpPr/>
          <p:nvPr/>
        </p:nvGrpSpPr>
        <p:grpSpPr>
          <a:xfrm>
            <a:off x="1162050" y="4086225"/>
            <a:ext cx="1600200" cy="1323439"/>
            <a:chOff x="5591175" y="1247775"/>
            <a:chExt cx="1600200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67A81-8150-0680-6DB5-DC3A1745E763}"/>
                </a:ext>
              </a:extLst>
            </p:cNvPr>
            <p:cNvSpPr txBox="1"/>
            <p:nvPr/>
          </p:nvSpPr>
          <p:spPr>
            <a:xfrm>
              <a:off x="5924550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3,2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FC8122-B9F7-F1A0-D1C5-CA6E3243FA66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2EA291-C744-D5AB-FCC3-18E8D745F4C4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D848D54-8FC5-7B87-D194-6D95E9D6F0FF}"/>
              </a:ext>
            </a:extLst>
          </p:cNvPr>
          <p:cNvSpPr txBox="1"/>
          <p:nvPr/>
        </p:nvSpPr>
        <p:spPr>
          <a:xfrm>
            <a:off x="1209675" y="52673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25,6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B290E-5D21-03F2-A4A8-3701C2830C84}"/>
              </a:ext>
            </a:extLst>
          </p:cNvPr>
          <p:cNvSpPr txBox="1"/>
          <p:nvPr/>
        </p:nvSpPr>
        <p:spPr>
          <a:xfrm>
            <a:off x="3171825" y="4114800"/>
            <a:ext cx="819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B24EC-040A-425E-92D1-CCB6B8AF9B5C}"/>
              </a:ext>
            </a:extLst>
          </p:cNvPr>
          <p:cNvSpPr txBox="1"/>
          <p:nvPr/>
        </p:nvSpPr>
        <p:spPr>
          <a:xfrm>
            <a:off x="3086101" y="5181600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3,2 có một chữ số, ta dùng dấu phẩy tách ở tích ra một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191369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4" grpId="0"/>
      <p:bldP spid="15" grpId="0"/>
      <p:bldP spid="16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257174" y="200025"/>
            <a:ext cx="11725275" cy="635317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610B76-05A6-35DA-DAD9-8EC92647DAF5}"/>
              </a:ext>
            </a:extLst>
          </p:cNvPr>
          <p:cNvSpPr txBox="1"/>
          <p:nvPr/>
        </p:nvSpPr>
        <p:spPr>
          <a:xfrm>
            <a:off x="762000" y="361950"/>
            <a:ext cx="5172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1,51 x 25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92D58C-A2E7-1D92-33E5-E14EC1F260E8}"/>
              </a:ext>
            </a:extLst>
          </p:cNvPr>
          <p:cNvSpPr txBox="1"/>
          <p:nvPr/>
        </p:nvSpPr>
        <p:spPr>
          <a:xfrm>
            <a:off x="342901" y="1123950"/>
            <a:ext cx="597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9632F8-4CEA-71B5-F6DC-BC40020C6577}"/>
              </a:ext>
            </a:extLst>
          </p:cNvPr>
          <p:cNvGrpSpPr/>
          <p:nvPr/>
        </p:nvGrpSpPr>
        <p:grpSpPr>
          <a:xfrm>
            <a:off x="762000" y="1685925"/>
            <a:ext cx="1476375" cy="1323439"/>
            <a:chOff x="5591175" y="1247775"/>
            <a:chExt cx="1476375" cy="13234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567D4D-2961-13DC-9141-618F0BA0AC38}"/>
                </a:ext>
              </a:extLst>
            </p:cNvPr>
            <p:cNvSpPr txBox="1"/>
            <p:nvPr/>
          </p:nvSpPr>
          <p:spPr>
            <a:xfrm>
              <a:off x="5800725" y="1247775"/>
              <a:ext cx="12668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1,51</a:t>
              </a:r>
            </a:p>
            <a:p>
              <a:r>
                <a:rPr lang="en-US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  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0D64AC-EA16-C21D-31CE-0005506006C9}"/>
                </a:ext>
              </a:extLst>
            </p:cNvPr>
            <p:cNvSpPr txBox="1"/>
            <p:nvPr/>
          </p:nvSpPr>
          <p:spPr>
            <a:xfrm>
              <a:off x="5591175" y="1647825"/>
              <a:ext cx="781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9438DD-3C2C-FEF7-DB1D-FE6B738C9D32}"/>
                </a:ext>
              </a:extLst>
            </p:cNvPr>
            <p:cNvCxnSpPr>
              <a:cxnSpLocks/>
            </p:cNvCxnSpPr>
            <p:nvPr/>
          </p:nvCxnSpPr>
          <p:spPr>
            <a:xfrm>
              <a:off x="5724525" y="2457450"/>
              <a:ext cx="106680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328C241-A576-2DB7-23EC-5C3E0BD60571}"/>
              </a:ext>
            </a:extLst>
          </p:cNvPr>
          <p:cNvSpPr txBox="1"/>
          <p:nvPr/>
        </p:nvSpPr>
        <p:spPr>
          <a:xfrm>
            <a:off x="990600" y="2867025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755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716D7-206E-5F8A-FF3A-CC902F11BA66}"/>
              </a:ext>
            </a:extLst>
          </p:cNvPr>
          <p:cNvSpPr txBox="1"/>
          <p:nvPr/>
        </p:nvSpPr>
        <p:spPr>
          <a:xfrm>
            <a:off x="676275" y="3352800"/>
            <a:ext cx="126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302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62B6A-1786-B9DD-75EB-39A0EE0142A2}"/>
              </a:ext>
            </a:extLst>
          </p:cNvPr>
          <p:cNvCxnSpPr/>
          <p:nvPr/>
        </p:nvCxnSpPr>
        <p:spPr>
          <a:xfrm>
            <a:off x="638175" y="4019550"/>
            <a:ext cx="12382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3E1587A-72A3-2DFA-D745-D573FDF1A167}"/>
              </a:ext>
            </a:extLst>
          </p:cNvPr>
          <p:cNvSpPr txBox="1"/>
          <p:nvPr/>
        </p:nvSpPr>
        <p:spPr>
          <a:xfrm>
            <a:off x="542925" y="4010025"/>
            <a:ext cx="141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37,75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35BC9F-5B37-87F0-001D-D37E00C256B5}"/>
              </a:ext>
            </a:extLst>
          </p:cNvPr>
          <p:cNvSpPr txBox="1"/>
          <p:nvPr/>
        </p:nvSpPr>
        <p:spPr>
          <a:xfrm>
            <a:off x="2819400" y="1943100"/>
            <a:ext cx="8753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EA4C5-60DA-921B-3AD2-F93BFF618063}"/>
              </a:ext>
            </a:extLst>
          </p:cNvPr>
          <p:cNvSpPr txBox="1"/>
          <p:nvPr/>
        </p:nvSpPr>
        <p:spPr>
          <a:xfrm>
            <a:off x="2819400" y="3228975"/>
            <a:ext cx="875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1,51 có hai chữ số, ta dùng dấu phẩy tách ở tích ra hai chữ số kể từ phải sang trái.</a:t>
            </a:r>
          </a:p>
        </p:txBody>
      </p:sp>
    </p:spTree>
    <p:extLst>
      <p:ext uri="{BB962C8B-B14F-4D97-AF65-F5344CB8AC3E}">
        <p14:creationId xmlns:p14="http://schemas.microsoft.com/office/powerpoint/2010/main" val="3195343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1757689" y="733177"/>
            <a:ext cx="9510386" cy="636592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Plain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7200" b="1" kern="0" dirty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 nhân một số thập phân với một số tự nhiên ta làm như sau:</a:t>
            </a:r>
            <a:endParaRPr lang="en-US" sz="7200" b="1" kern="0" dirty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3AFF4C6-5501-4551-9BBD-C0FFBEDC4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607" y="1369769"/>
            <a:ext cx="9029717" cy="44303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538398-D627-43F5-ADA6-B1DA416634B1}"/>
              </a:ext>
            </a:extLst>
          </p:cNvPr>
          <p:cNvSpPr txBox="1"/>
          <p:nvPr/>
        </p:nvSpPr>
        <p:spPr>
          <a:xfrm>
            <a:off x="2964653" y="1779423"/>
            <a:ext cx="77966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Đặt tính và thực hiện phép nhân như nhân hai số tự nhiên.</a:t>
            </a:r>
            <a:endParaRPr lang="en-US" sz="3200" b="1" i="1" kern="0" dirty="0">
              <a:solidFill>
                <a:srgbClr val="0069B5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b="1" i="1" kern="0" dirty="0">
                <a:solidFill>
                  <a:srgbClr val="0069B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Đếm trong phần thập phân của số thập phân có bao nhiêu chữ số thì dùng dấu phẩy tách ở tích ra bấy nhiêu chữ số kể từ phải sang trái.</a:t>
            </a:r>
          </a:p>
        </p:txBody>
      </p:sp>
      <p:pic>
        <p:nvPicPr>
          <p:cNvPr id="14" name="Picture 10" descr="Happy Cute Little Kid Boy With Light Idea Stock Vector - Illustration of  homework, school: 177079924">
            <a:extLst>
              <a:ext uri="{FF2B5EF4-FFF2-40B4-BE49-F238E27FC236}">
                <a16:creationId xmlns:a16="http://schemas.microsoft.com/office/drawing/2014/main" id="{21F15F91-EE9C-46F7-B32B-0BF153EC4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787"/>
          <a:stretch/>
        </p:blipFill>
        <p:spPr bwMode="auto">
          <a:xfrm>
            <a:off x="-1251573" y="2104449"/>
            <a:ext cx="6018524" cy="479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764525" y="1533666"/>
            <a:ext cx="8665107" cy="30114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800" dirty="0">
                <a:latin typeface="UTM Bell" panose="02040603050506020204" pitchFamily="18" charset="0"/>
              </a:rPr>
              <a:t>HOẠT ĐỘNG</a:t>
            </a: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88145" y="277204"/>
            <a:ext cx="1765953" cy="2366131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9934562" y="3798383"/>
            <a:ext cx="1765975" cy="2272101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1129547" y="4214667"/>
            <a:ext cx="1103100" cy="1439533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84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844461" y="432954"/>
            <a:ext cx="10492244" cy="5992093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93202" y="267435"/>
            <a:ext cx="1210652" cy="1579888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10762493" y="5078578"/>
            <a:ext cx="1210835" cy="1645445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id="{FF4701C7-A515-4DD1-986E-ACB7E8E1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786" y="1306338"/>
            <a:ext cx="10069033" cy="353659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030C7D-FA73-4252-BA17-E8AC9AB9D4AC}"/>
              </a:ext>
            </a:extLst>
          </p:cNvPr>
          <p:cNvSpPr txBox="1"/>
          <p:nvPr/>
        </p:nvSpPr>
        <p:spPr>
          <a:xfrm>
            <a:off x="1722474" y="1652722"/>
            <a:ext cx="8814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rPr>
              <a:t> Bạn A nêu một phép nhân số thập phân với số tự nhiên bất kì, bạn B thực hiện tính và nêu kết quả. Hai bạn thay nhau đố và trả lời, thống nhất kết quả. Bạn nào tính đúng nhiều hơn sẽ giành chiến thắng.</a:t>
            </a:r>
          </a:p>
        </p:txBody>
      </p:sp>
      <p:pic>
        <p:nvPicPr>
          <p:cNvPr id="2" name="Picture 2" descr="Cartoon students Royalty Free Vector Image - VectorStock">
            <a:extLst>
              <a:ext uri="{FF2B5EF4-FFF2-40B4-BE49-F238E27FC236}">
                <a16:creationId xmlns:a16="http://schemas.microsoft.com/office/drawing/2014/main" id="{2082CE1C-8D90-34D3-23AA-6AA8EF0DA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4476308" y="3747250"/>
            <a:ext cx="3572540" cy="33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4863-4B00-E0FF-12F7-DE30F6DA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08" y="660031"/>
            <a:ext cx="56758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314</Words>
  <Application>Microsoft Office PowerPoint</Application>
  <PresentationFormat>Widescreen</PresentationFormat>
  <Paragraphs>39</Paragraphs>
  <Slides>10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Happy Monkey</vt:lpstr>
      <vt:lpstr>Roboto Condensed Light</vt:lpstr>
      <vt:lpstr>UTM Bell</vt:lpstr>
      <vt:lpstr>Math Subject for Elementary - 3rd Grade: Operations and Algebraic Thinking by Slidesgo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Nguyen</cp:lastModifiedBy>
  <cp:revision>39</cp:revision>
  <dcterms:created xsi:type="dcterms:W3CDTF">2024-06-11T03:00:20Z</dcterms:created>
  <dcterms:modified xsi:type="dcterms:W3CDTF">2024-10-27T09:04:56Z</dcterms:modified>
</cp:coreProperties>
</file>