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51" r:id="rId2"/>
    <p:sldId id="354" r:id="rId3"/>
    <p:sldId id="338" r:id="rId4"/>
    <p:sldId id="339" r:id="rId5"/>
    <p:sldId id="368" r:id="rId6"/>
    <p:sldId id="362" r:id="rId7"/>
    <p:sldId id="363" r:id="rId8"/>
    <p:sldId id="364" r:id="rId9"/>
    <p:sldId id="365"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42"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46971-9CE3-4D06-919B-E6A29269D570}" type="datetimeFigureOut">
              <a:rPr lang="en-US" smtClean="0"/>
              <a:t>10/26/2024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665B5-3980-4777-95AA-8820A7079545}" type="slidenum">
              <a:rPr lang="en-US" smtClean="0"/>
              <a:t>‹#›</a:t>
            </a:fld>
            <a:endParaRPr lang="en-US"/>
          </a:p>
        </p:txBody>
      </p:sp>
    </p:spTree>
    <p:extLst>
      <p:ext uri="{BB962C8B-B14F-4D97-AF65-F5344CB8AC3E}">
        <p14:creationId xmlns:p14="http://schemas.microsoft.com/office/powerpoint/2010/main" val="351476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E665B5-3980-4777-95AA-8820A7079545}" type="slidenum">
              <a:rPr lang="en-US" smtClean="0"/>
              <a:t>1</a:t>
            </a:fld>
            <a:endParaRPr lang="en-US"/>
          </a:p>
        </p:txBody>
      </p:sp>
    </p:spTree>
    <p:extLst>
      <p:ext uri="{BB962C8B-B14F-4D97-AF65-F5344CB8AC3E}">
        <p14:creationId xmlns:p14="http://schemas.microsoft.com/office/powerpoint/2010/main" val="200426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E665B5-3980-4777-95AA-8820A7079545}" type="slidenum">
              <a:rPr lang="en-US" smtClean="0"/>
              <a:t>2</a:t>
            </a:fld>
            <a:endParaRPr lang="en-US"/>
          </a:p>
        </p:txBody>
      </p:sp>
    </p:spTree>
    <p:extLst>
      <p:ext uri="{BB962C8B-B14F-4D97-AF65-F5344CB8AC3E}">
        <p14:creationId xmlns:p14="http://schemas.microsoft.com/office/powerpoint/2010/main" val="1865610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E665B5-3980-4777-95AA-8820A7079545}" type="slidenum">
              <a:rPr lang="en-US" smtClean="0"/>
              <a:t>3</a:t>
            </a:fld>
            <a:endParaRPr lang="en-US"/>
          </a:p>
        </p:txBody>
      </p:sp>
    </p:spTree>
    <p:extLst>
      <p:ext uri="{BB962C8B-B14F-4D97-AF65-F5344CB8AC3E}">
        <p14:creationId xmlns:p14="http://schemas.microsoft.com/office/powerpoint/2010/main" val="323740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E665B5-3980-4777-95AA-8820A7079545}" type="slidenum">
              <a:rPr lang="en-US" smtClean="0"/>
              <a:t>4</a:t>
            </a:fld>
            <a:endParaRPr lang="en-US"/>
          </a:p>
        </p:txBody>
      </p:sp>
    </p:spTree>
    <p:extLst>
      <p:ext uri="{BB962C8B-B14F-4D97-AF65-F5344CB8AC3E}">
        <p14:creationId xmlns:p14="http://schemas.microsoft.com/office/powerpoint/2010/main" val="2732329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E665B5-3980-4777-95AA-8820A7079545}" type="slidenum">
              <a:rPr lang="en-US" smtClean="0"/>
              <a:t>5</a:t>
            </a:fld>
            <a:endParaRPr lang="en-US"/>
          </a:p>
        </p:txBody>
      </p:sp>
    </p:spTree>
    <p:extLst>
      <p:ext uri="{BB962C8B-B14F-4D97-AF65-F5344CB8AC3E}">
        <p14:creationId xmlns:p14="http://schemas.microsoft.com/office/powerpoint/2010/main" val="2772506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E665B5-3980-4777-95AA-8820A7079545}" type="slidenum">
              <a:rPr lang="en-US" smtClean="0"/>
              <a:t>6</a:t>
            </a:fld>
            <a:endParaRPr lang="en-US"/>
          </a:p>
        </p:txBody>
      </p:sp>
    </p:spTree>
    <p:extLst>
      <p:ext uri="{BB962C8B-B14F-4D97-AF65-F5344CB8AC3E}">
        <p14:creationId xmlns:p14="http://schemas.microsoft.com/office/powerpoint/2010/main" val="3980960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E665B5-3980-4777-95AA-8820A7079545}" type="slidenum">
              <a:rPr lang="en-US" smtClean="0"/>
              <a:t>7</a:t>
            </a:fld>
            <a:endParaRPr lang="en-US"/>
          </a:p>
        </p:txBody>
      </p:sp>
    </p:spTree>
    <p:extLst>
      <p:ext uri="{BB962C8B-B14F-4D97-AF65-F5344CB8AC3E}">
        <p14:creationId xmlns:p14="http://schemas.microsoft.com/office/powerpoint/2010/main" val="391610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E665B5-3980-4777-95AA-8820A7079545}" type="slidenum">
              <a:rPr lang="en-US" smtClean="0"/>
              <a:t>8</a:t>
            </a:fld>
            <a:endParaRPr lang="en-US"/>
          </a:p>
        </p:txBody>
      </p:sp>
    </p:spTree>
    <p:extLst>
      <p:ext uri="{BB962C8B-B14F-4D97-AF65-F5344CB8AC3E}">
        <p14:creationId xmlns:p14="http://schemas.microsoft.com/office/powerpoint/2010/main" val="861997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E665B5-3980-4777-95AA-8820A7079545}" type="slidenum">
              <a:rPr lang="en-US" smtClean="0"/>
              <a:t>9</a:t>
            </a:fld>
            <a:endParaRPr lang="en-US"/>
          </a:p>
        </p:txBody>
      </p:sp>
    </p:spTree>
    <p:extLst>
      <p:ext uri="{BB962C8B-B14F-4D97-AF65-F5344CB8AC3E}">
        <p14:creationId xmlns:p14="http://schemas.microsoft.com/office/powerpoint/2010/main" val="1776923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2465DF5-3113-4688-830F-CDED7523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Tree>
    <p:extLst>
      <p:ext uri="{BB962C8B-B14F-4D97-AF65-F5344CB8AC3E}">
        <p14:creationId xmlns:p14="http://schemas.microsoft.com/office/powerpoint/2010/main" val="68947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A8A74-021B-4229-A153-B649B0913CE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2458212-FCC6-49EE-A126-B8F8743DBCF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E334A2-151B-4DE9-A75A-ED338695ED51}"/>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2024/10/26</a:t>
            </a:fld>
            <a:endParaRPr lang="zh-CN" altLang="en-US"/>
          </a:p>
        </p:txBody>
      </p:sp>
      <p:sp>
        <p:nvSpPr>
          <p:cNvPr id="5" name="页脚占位符 4">
            <a:extLst>
              <a:ext uri="{FF2B5EF4-FFF2-40B4-BE49-F238E27FC236}">
                <a16:creationId xmlns:a16="http://schemas.microsoft.com/office/drawing/2014/main" id="{B5DCAD16-ED91-4109-84AC-78F0C65FF8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83C38EA-0105-481E-8CB4-FE7EE26475E9}"/>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558840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5B7B9F-DB27-4C83-B578-6A2A67043C77}"/>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BC52642-F7C1-470D-92D3-431164858BFE}"/>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9C4FB6-B2CA-490C-90E1-5081A62A6A5C}"/>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2024/10/26</a:t>
            </a:fld>
            <a:endParaRPr lang="zh-CN" altLang="en-US"/>
          </a:p>
        </p:txBody>
      </p:sp>
      <p:sp>
        <p:nvSpPr>
          <p:cNvPr id="5" name="页脚占位符 4">
            <a:extLst>
              <a:ext uri="{FF2B5EF4-FFF2-40B4-BE49-F238E27FC236}">
                <a16:creationId xmlns:a16="http://schemas.microsoft.com/office/drawing/2014/main" id="{67F71ED3-3BF4-4E88-8863-31F11F6B75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806FE0F-9DD3-47B7-80B9-66026B0DF579}"/>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946523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F59B8D-2E76-41FC-BC9A-9311E43E1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
        <p:nvSpPr>
          <p:cNvPr id="7" name="矩形: 圆角 6">
            <a:extLst>
              <a:ext uri="{FF2B5EF4-FFF2-40B4-BE49-F238E27FC236}">
                <a16:creationId xmlns:a16="http://schemas.microsoft.com/office/drawing/2014/main" id="{FC8A23B2-6893-45E5-8C3C-52D518212B4E}"/>
              </a:ext>
            </a:extLst>
          </p:cNvPr>
          <p:cNvSpPr/>
          <p:nvPr userDrawn="1"/>
        </p:nvSpPr>
        <p:spPr>
          <a:xfrm>
            <a:off x="219075" y="200025"/>
            <a:ext cx="11753850" cy="6457950"/>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814471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53BF5E-A465-41F6-9480-EA94242A95D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E69FBEB-9771-428E-8AFA-73CD3A4F240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66D2476-05AF-4D91-85C7-F35A1B86B913}"/>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2024/10/26</a:t>
            </a:fld>
            <a:endParaRPr lang="zh-CN" altLang="en-US"/>
          </a:p>
        </p:txBody>
      </p:sp>
      <p:sp>
        <p:nvSpPr>
          <p:cNvPr id="5" name="页脚占位符 4">
            <a:extLst>
              <a:ext uri="{FF2B5EF4-FFF2-40B4-BE49-F238E27FC236}">
                <a16:creationId xmlns:a16="http://schemas.microsoft.com/office/drawing/2014/main" id="{8FBD3A81-6763-4FC8-9AD6-812BDEC983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D0C8CC-779B-4D18-9BA6-CEAE2569C14C}"/>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33619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E0D862-6A0B-481D-B717-8D9400B98A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1C84FC-A8AD-4A6A-9B83-0DDE9477CD2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05C18F-B328-4139-8E00-EF74A2DF30C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3EC34E8-F2D5-4298-96ED-3B51AE51F713}"/>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2024/10/26</a:t>
            </a:fld>
            <a:endParaRPr lang="zh-CN" altLang="en-US"/>
          </a:p>
        </p:txBody>
      </p:sp>
      <p:sp>
        <p:nvSpPr>
          <p:cNvPr id="6" name="页脚占位符 5">
            <a:extLst>
              <a:ext uri="{FF2B5EF4-FFF2-40B4-BE49-F238E27FC236}">
                <a16:creationId xmlns:a16="http://schemas.microsoft.com/office/drawing/2014/main" id="{804AF534-9271-40EC-ABFC-6ECDD9D5E61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AB22CA0-5A7C-4FD5-A979-4DE80BC8B89A}"/>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455962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142E0C-1BF6-4006-8A7D-0BB73A51AFB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250A6AE-C285-4F64-BFBD-67D1806F77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4B1A7E8-7FFA-4B29-BE50-8925BE41229C}"/>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78E2253-52DC-41F9-9748-31799E25F5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EA6C18-804B-492C-A826-B7F7C90BAF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25837A8-5454-4BA6-A97D-5A9ACAE1322D}"/>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2024/10/26</a:t>
            </a:fld>
            <a:endParaRPr lang="zh-CN" altLang="en-US"/>
          </a:p>
        </p:txBody>
      </p:sp>
      <p:sp>
        <p:nvSpPr>
          <p:cNvPr id="8" name="页脚占位符 7">
            <a:extLst>
              <a:ext uri="{FF2B5EF4-FFF2-40B4-BE49-F238E27FC236}">
                <a16:creationId xmlns:a16="http://schemas.microsoft.com/office/drawing/2014/main" id="{1826ABDF-3796-426B-B75F-0912CA5396A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52C5F35-153E-44FD-A14A-8C714A198832}"/>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33307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7A83C-3244-452F-88FF-64D4600C562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29C7225-0E09-4829-9D44-48F010AF8C61}"/>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2024/10/26</a:t>
            </a:fld>
            <a:endParaRPr lang="zh-CN" altLang="en-US"/>
          </a:p>
        </p:txBody>
      </p:sp>
      <p:sp>
        <p:nvSpPr>
          <p:cNvPr id="4" name="页脚占位符 3">
            <a:extLst>
              <a:ext uri="{FF2B5EF4-FFF2-40B4-BE49-F238E27FC236}">
                <a16:creationId xmlns:a16="http://schemas.microsoft.com/office/drawing/2014/main" id="{D6254E1F-B1D4-4EEC-A105-CFFC9E088C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3191C4C-15E5-4480-8086-B3CAE02B09E4}"/>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475422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D2C5A70-1A92-49F0-9CD0-5B0258C0D582}"/>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2024/10/26</a:t>
            </a:fld>
            <a:endParaRPr lang="zh-CN" altLang="en-US"/>
          </a:p>
        </p:txBody>
      </p:sp>
      <p:sp>
        <p:nvSpPr>
          <p:cNvPr id="3" name="页脚占位符 2">
            <a:extLst>
              <a:ext uri="{FF2B5EF4-FFF2-40B4-BE49-F238E27FC236}">
                <a16:creationId xmlns:a16="http://schemas.microsoft.com/office/drawing/2014/main" id="{7DDF09B2-6451-4290-9497-3A2A151EF4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07C7F8F-705D-4748-886B-409935C5B7E6}"/>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216388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B2B44F-809F-4F0B-83A9-77DD40F3C1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FC4DA64-D1C8-4453-A5A8-C58376A1B2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155DB26-B814-4E1E-8E76-EE9CFEEE3E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759BD1-FAB5-4141-8C0B-F4C42013E016}"/>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2024/10/26</a:t>
            </a:fld>
            <a:endParaRPr lang="zh-CN" altLang="en-US"/>
          </a:p>
        </p:txBody>
      </p:sp>
      <p:sp>
        <p:nvSpPr>
          <p:cNvPr id="6" name="页脚占位符 5">
            <a:extLst>
              <a:ext uri="{FF2B5EF4-FFF2-40B4-BE49-F238E27FC236}">
                <a16:creationId xmlns:a16="http://schemas.microsoft.com/office/drawing/2014/main" id="{E9284AC4-6259-41B5-AD3F-1D8CA9CD47E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DF8D830-2FF3-4C1D-90D3-FEDF094854F4}"/>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325587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86BBA-8A98-4FF4-BE6F-D3B6499500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B90D06F-E71C-46AC-9BD0-DFB77DE8C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F7D3841-1DC6-41F1-B30A-6B8F198BFA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954574-96AE-43E8-A568-9F8A93026132}"/>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2024/10/26</a:t>
            </a:fld>
            <a:endParaRPr lang="zh-CN" altLang="en-US"/>
          </a:p>
        </p:txBody>
      </p:sp>
      <p:sp>
        <p:nvSpPr>
          <p:cNvPr id="6" name="页脚占位符 5">
            <a:extLst>
              <a:ext uri="{FF2B5EF4-FFF2-40B4-BE49-F238E27FC236}">
                <a16:creationId xmlns:a16="http://schemas.microsoft.com/office/drawing/2014/main" id="{5D1351A1-3BDC-4852-BC93-3627251BEE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73C37DC-8F1D-4BA2-9A9D-B93FB801A613}"/>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232894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05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88A12EB-68CC-5491-A16C-BE909D69E663}"/>
              </a:ext>
            </a:extLst>
          </p:cNvPr>
          <p:cNvGrpSpPr/>
          <p:nvPr/>
        </p:nvGrpSpPr>
        <p:grpSpPr>
          <a:xfrm>
            <a:off x="1481446" y="2019459"/>
            <a:ext cx="6888689" cy="2560378"/>
            <a:chOff x="0" y="0"/>
            <a:chExt cx="11819597" cy="4393091"/>
          </a:xfrm>
        </p:grpSpPr>
        <p:sp>
          <p:nvSpPr>
            <p:cNvPr id="4" name="Freeform 3">
              <a:extLst>
                <a:ext uri="{FF2B5EF4-FFF2-40B4-BE49-F238E27FC236}">
                  <a16:creationId xmlns:a16="http://schemas.microsoft.com/office/drawing/2014/main" id="{DBED0550-5D33-04EB-8DBC-61F474F3F3DE}"/>
                </a:ext>
              </a:extLst>
            </p:cNvPr>
            <p:cNvSpPr/>
            <p:nvPr/>
          </p:nvSpPr>
          <p:spPr>
            <a:xfrm>
              <a:off x="0" y="0"/>
              <a:ext cx="11819597" cy="4393091"/>
            </a:xfrm>
            <a:custGeom>
              <a:avLst/>
              <a:gdLst/>
              <a:ahLst/>
              <a:cxnLst/>
              <a:rect l="l" t="t" r="r" b="b"/>
              <a:pathLst>
                <a:path w="11819597" h="4393091">
                  <a:moveTo>
                    <a:pt x="11695137" y="4393091"/>
                  </a:moveTo>
                  <a:lnTo>
                    <a:pt x="124460" y="4393091"/>
                  </a:lnTo>
                  <a:cubicBezTo>
                    <a:pt x="55880" y="4393091"/>
                    <a:pt x="0" y="4337211"/>
                    <a:pt x="0" y="4268631"/>
                  </a:cubicBezTo>
                  <a:lnTo>
                    <a:pt x="0" y="124460"/>
                  </a:lnTo>
                  <a:cubicBezTo>
                    <a:pt x="0" y="55880"/>
                    <a:pt x="55880" y="0"/>
                    <a:pt x="124460" y="0"/>
                  </a:cubicBezTo>
                  <a:lnTo>
                    <a:pt x="11695137" y="0"/>
                  </a:lnTo>
                  <a:cubicBezTo>
                    <a:pt x="11763717" y="0"/>
                    <a:pt x="11819597" y="55880"/>
                    <a:pt x="11819597" y="124460"/>
                  </a:cubicBezTo>
                  <a:lnTo>
                    <a:pt x="11819597" y="4268631"/>
                  </a:lnTo>
                  <a:cubicBezTo>
                    <a:pt x="11819597" y="4337211"/>
                    <a:pt x="11763717" y="4393091"/>
                    <a:pt x="11695137" y="4393091"/>
                  </a:cubicBezTo>
                  <a:close/>
                </a:path>
              </a:pathLst>
            </a:custGeom>
            <a:solidFill>
              <a:srgbClr val="F9C3B2"/>
            </a:solidFill>
          </p:spPr>
          <p:txBody>
            <a:bodyPr/>
            <a:lstStyle/>
            <a:p>
              <a:endParaRPr lang="en-US"/>
            </a:p>
          </p:txBody>
        </p:sp>
      </p:grpSp>
      <p:sp>
        <p:nvSpPr>
          <p:cNvPr id="5" name="Freeform 8">
            <a:extLst>
              <a:ext uri="{FF2B5EF4-FFF2-40B4-BE49-F238E27FC236}">
                <a16:creationId xmlns:a16="http://schemas.microsoft.com/office/drawing/2014/main" id="{3F3F8C84-AC31-585D-9FBC-D18E445D4F35}"/>
              </a:ext>
            </a:extLst>
          </p:cNvPr>
          <p:cNvSpPr/>
          <p:nvPr/>
        </p:nvSpPr>
        <p:spPr>
          <a:xfrm>
            <a:off x="8469679" y="1963639"/>
            <a:ext cx="3632320" cy="4330635"/>
          </a:xfrm>
          <a:custGeom>
            <a:avLst/>
            <a:gdLst/>
            <a:ahLst/>
            <a:cxnLst/>
            <a:rect l="l" t="t" r="r" b="b"/>
            <a:pathLst>
              <a:path w="5448480" h="6495953">
                <a:moveTo>
                  <a:pt x="0" y="0"/>
                </a:moveTo>
                <a:lnTo>
                  <a:pt x="5448480" y="0"/>
                </a:lnTo>
                <a:lnTo>
                  <a:pt x="5448480" y="6495952"/>
                </a:lnTo>
                <a:lnTo>
                  <a:pt x="0" y="6495952"/>
                </a:lnTo>
                <a:lnTo>
                  <a:pt x="0" y="0"/>
                </a:lnTo>
                <a:close/>
              </a:path>
            </a:pathLst>
          </a:custGeom>
          <a:blipFill>
            <a:blip r:embed="rId4"/>
            <a:stretch>
              <a:fillRect/>
            </a:stretch>
          </a:blipFill>
        </p:spPr>
        <p:txBody>
          <a:bodyPr/>
          <a:lstStyle/>
          <a:p>
            <a:endParaRPr lang="en-US"/>
          </a:p>
        </p:txBody>
      </p:sp>
      <p:pic>
        <p:nvPicPr>
          <p:cNvPr id="6" name="Hình ảnh 9">
            <a:extLst>
              <a:ext uri="{FF2B5EF4-FFF2-40B4-BE49-F238E27FC236}">
                <a16:creationId xmlns:a16="http://schemas.microsoft.com/office/drawing/2014/main" id="{51BC9F34-BF8D-3141-42FF-4442FCBAD268}"/>
              </a:ext>
            </a:extLst>
          </p:cNvPr>
          <p:cNvPicPr>
            <a:picLocks noChangeAspect="1"/>
          </p:cNvPicPr>
          <p:nvPr/>
        </p:nvPicPr>
        <p:blipFill>
          <a:blip r:embed="rId5"/>
          <a:stretch>
            <a:fillRect/>
          </a:stretch>
        </p:blipFill>
        <p:spPr>
          <a:xfrm>
            <a:off x="1631518" y="2346260"/>
            <a:ext cx="6822015" cy="2139881"/>
          </a:xfrm>
          <a:prstGeom prst="rect">
            <a:avLst/>
          </a:prstGeom>
        </p:spPr>
      </p:pic>
    </p:spTree>
    <p:custDataLst>
      <p:tags r:id="rId1"/>
    </p:custDataLst>
    <p:extLst>
      <p:ext uri="{BB962C8B-B14F-4D97-AF65-F5344CB8AC3E}">
        <p14:creationId xmlns:p14="http://schemas.microsoft.com/office/powerpoint/2010/main" val="715825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B682BC4-9C23-9390-993A-206E02505ED5}"/>
              </a:ext>
            </a:extLst>
          </p:cNvPr>
          <p:cNvGrpSpPr/>
          <p:nvPr/>
        </p:nvGrpSpPr>
        <p:grpSpPr>
          <a:xfrm>
            <a:off x="1638794" y="997527"/>
            <a:ext cx="9524011" cy="5379522"/>
            <a:chOff x="5080000" y="744289"/>
            <a:chExt cx="6111165" cy="5965865"/>
          </a:xfrm>
        </p:grpSpPr>
        <p:pic>
          <p:nvPicPr>
            <p:cNvPr id="3" name="Picture 2">
              <a:extLst>
                <a:ext uri="{FF2B5EF4-FFF2-40B4-BE49-F238E27FC236}">
                  <a16:creationId xmlns:a16="http://schemas.microsoft.com/office/drawing/2014/main" id="{06F0A4C0-8658-79CF-9D05-9893BBFF5A9E}"/>
                </a:ext>
              </a:extLst>
            </p:cNvPr>
            <p:cNvPicPr>
              <a:picLocks noChangeAspect="1"/>
            </p:cNvPicPr>
            <p:nvPr/>
          </p:nvPicPr>
          <p:blipFill>
            <a:blip r:embed="rId4"/>
            <a:stretch>
              <a:fillRect/>
            </a:stretch>
          </p:blipFill>
          <p:spPr>
            <a:xfrm>
              <a:off x="5080000" y="744289"/>
              <a:ext cx="6111165" cy="5965865"/>
            </a:xfrm>
            <a:prstGeom prst="rect">
              <a:avLst/>
            </a:prstGeom>
          </p:spPr>
        </p:pic>
        <p:sp>
          <p:nvSpPr>
            <p:cNvPr id="4" name="TextBox 3">
              <a:extLst>
                <a:ext uri="{FF2B5EF4-FFF2-40B4-BE49-F238E27FC236}">
                  <a16:creationId xmlns:a16="http://schemas.microsoft.com/office/drawing/2014/main" id="{4BCCE17B-E7CD-B49D-DF89-4991F5FBCEE0}"/>
                </a:ext>
              </a:extLst>
            </p:cNvPr>
            <p:cNvSpPr txBox="1"/>
            <p:nvPr/>
          </p:nvSpPr>
          <p:spPr>
            <a:xfrm>
              <a:off x="5299901" y="913843"/>
              <a:ext cx="5632187" cy="5017444"/>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Có chí thì nên;</a:t>
              </a:r>
            </a:p>
            <a:p>
              <a:pPr marR="0" lvl="0" algn="just" defTabSz="914400" rtl="0" eaLnBrk="1" fontAlgn="auto" latinLnBrk="0" hangingPunct="1">
                <a:lnSpc>
                  <a:spcPct val="100000"/>
                </a:lnSpc>
                <a:spcBef>
                  <a:spcPts val="0"/>
                </a:spcBef>
                <a:spcAft>
                  <a:spcPts val="0"/>
                </a:spcAft>
                <a:buClrTx/>
                <a:buSzTx/>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Kiến tha lâu cũng đầy tổ;</a:t>
              </a:r>
            </a:p>
            <a:p>
              <a:pPr marR="0" lvl="0" algn="just" defTabSz="914400" rtl="0" eaLnBrk="1" fontAlgn="auto" latinLnBrk="0" hangingPunct="1">
                <a:lnSpc>
                  <a:spcPct val="100000"/>
                </a:lnSpc>
                <a:spcBef>
                  <a:spcPts val="0"/>
                </a:spcBef>
                <a:spcAft>
                  <a:spcPts val="0"/>
                </a:spcAft>
                <a:buClrTx/>
                <a:buSzTx/>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Nước chảy đá mòn;</a:t>
              </a:r>
            </a:p>
            <a:p>
              <a:pPr marR="0" lvl="0" algn="just" defTabSz="914400" rtl="0" eaLnBrk="1" fontAlgn="auto" latinLnBrk="0" hangingPunct="1">
                <a:lnSpc>
                  <a:spcPct val="100000"/>
                </a:lnSpc>
                <a:spcBef>
                  <a:spcPts val="0"/>
                </a:spcBef>
                <a:spcAft>
                  <a:spcPts val="0"/>
                </a:spcAft>
                <a:buClrTx/>
                <a:buSzTx/>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Năng nhặt chặt bị;</a:t>
              </a:r>
            </a:p>
            <a:p>
              <a:pPr marR="0" lvl="0" algn="just" defTabSz="914400" rtl="0" eaLnBrk="1" fontAlgn="auto" latinLnBrk="0" hangingPunct="1">
                <a:lnSpc>
                  <a:spcPct val="100000"/>
                </a:lnSpc>
                <a:spcBef>
                  <a:spcPts val="0"/>
                </a:spcBef>
                <a:spcAft>
                  <a:spcPts val="0"/>
                </a:spcAft>
                <a:buClrTx/>
                <a:buSzTx/>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Có công mài sắt có ngày nên kim;</a:t>
              </a:r>
            </a:p>
            <a:p>
              <a:pPr marR="0" lvl="0" algn="just" defTabSz="914400" rtl="0" eaLnBrk="1" fontAlgn="auto" latinLnBrk="0" hangingPunct="1">
                <a:lnSpc>
                  <a:spcPct val="100000"/>
                </a:lnSpc>
                <a:spcBef>
                  <a:spcPts val="0"/>
                </a:spcBef>
                <a:spcAft>
                  <a:spcPts val="0"/>
                </a:spcAft>
                <a:buClrTx/>
                <a:buSzTx/>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Cần cù bù thông minh;</a:t>
              </a:r>
            </a:p>
            <a:p>
              <a:pPr marR="0" lvl="0" algn="just" defTabSz="914400" rtl="0" eaLnBrk="1" fontAlgn="auto" latinLnBrk="0" hangingPunct="1">
                <a:lnSpc>
                  <a:spcPct val="100000"/>
                </a:lnSpc>
                <a:spcBef>
                  <a:spcPts val="0"/>
                </a:spcBef>
                <a:spcAft>
                  <a:spcPts val="0"/>
                </a:spcAft>
                <a:buClrTx/>
                <a:buSzTx/>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Nên thợ nên thầy nhờ có học/ No ăn, no mặc bởi hay làm.</a:t>
              </a:r>
              <a:endParaRPr kumimoji="0" lang="en-GB" sz="44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spTree>
    <p:custDataLst>
      <p:tags r:id="rId1"/>
    </p:custDataLst>
    <p:extLst>
      <p:ext uri="{BB962C8B-B14F-4D97-AF65-F5344CB8AC3E}">
        <p14:creationId xmlns:p14="http://schemas.microsoft.com/office/powerpoint/2010/main" val="4074150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6848CE-8934-A9EE-600C-AE823532F519}"/>
              </a:ext>
            </a:extLst>
          </p:cNvPr>
          <p:cNvGrpSpPr/>
          <p:nvPr/>
        </p:nvGrpSpPr>
        <p:grpSpPr>
          <a:xfrm>
            <a:off x="2274463" y="0"/>
            <a:ext cx="7349827" cy="1009016"/>
            <a:chOff x="310800" y="1911333"/>
            <a:chExt cx="5650162" cy="3047186"/>
          </a:xfrm>
        </p:grpSpPr>
        <p:sp>
          <p:nvSpPr>
            <p:cNvPr id="4" name="Google Shape;718;p33">
              <a:extLst>
                <a:ext uri="{FF2B5EF4-FFF2-40B4-BE49-F238E27FC236}">
                  <a16:creationId xmlns:a16="http://schemas.microsoft.com/office/drawing/2014/main" id="{B69333C6-2B06-0EED-AD78-812FC4C6B0CC}"/>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718;p33">
              <a:extLst>
                <a:ext uri="{FF2B5EF4-FFF2-40B4-BE49-F238E27FC236}">
                  <a16:creationId xmlns:a16="http://schemas.microsoft.com/office/drawing/2014/main" id="{A65D7A01-5040-298A-DEA9-C99EFB3B8798}"/>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Quan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sát</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tranh</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thực</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hiện</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yêu</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cầu</a:t>
              </a:r>
              <a:endParaRPr kumimoji="0"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16" name="Picture 15">
              <a:extLst>
                <a:ext uri="{FF2B5EF4-FFF2-40B4-BE49-F238E27FC236}">
                  <a16:creationId xmlns:a16="http://schemas.microsoft.com/office/drawing/2014/main" id="{4CE10C9B-99FC-A34C-42BE-1CE5FBA196EA}"/>
                </a:ext>
              </a:extLst>
            </p:cNvPr>
            <p:cNvPicPr>
              <a:picLocks noChangeAspect="1"/>
            </p:cNvPicPr>
            <p:nvPr/>
          </p:nvPicPr>
          <p:blipFill rotWithShape="1">
            <a:blip r:embed="rId4"/>
            <a:srcRect t="16340" b="43951"/>
            <a:stretch/>
          </p:blipFill>
          <p:spPr>
            <a:xfrm>
              <a:off x="2570163" y="4315458"/>
              <a:ext cx="730339" cy="643061"/>
            </a:xfrm>
            <a:prstGeom prst="rect">
              <a:avLst/>
            </a:prstGeom>
          </p:spPr>
        </p:pic>
        <p:grpSp>
          <p:nvGrpSpPr>
            <p:cNvPr id="10" name="Google Shape;724;p33">
              <a:extLst>
                <a:ext uri="{FF2B5EF4-FFF2-40B4-BE49-F238E27FC236}">
                  <a16:creationId xmlns:a16="http://schemas.microsoft.com/office/drawing/2014/main" id="{8193FC59-DAB9-96CA-B063-F905809FA851}"/>
                </a:ext>
              </a:extLst>
            </p:cNvPr>
            <p:cNvGrpSpPr/>
            <p:nvPr/>
          </p:nvGrpSpPr>
          <p:grpSpPr>
            <a:xfrm>
              <a:off x="1906680" y="1911333"/>
              <a:ext cx="1854260" cy="523163"/>
              <a:chOff x="1639601" y="539501"/>
              <a:chExt cx="1091683" cy="548641"/>
            </a:xfrm>
          </p:grpSpPr>
          <p:sp>
            <p:nvSpPr>
              <p:cNvPr id="11" name="Google Shape;725;p33">
                <a:extLst>
                  <a:ext uri="{FF2B5EF4-FFF2-40B4-BE49-F238E27FC236}">
                    <a16:creationId xmlns:a16="http://schemas.microsoft.com/office/drawing/2014/main" id="{83BC9735-95EB-2B8D-56F8-E6AC74159ABB}"/>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6;p33">
                <a:extLst>
                  <a:ext uri="{FF2B5EF4-FFF2-40B4-BE49-F238E27FC236}">
                    <a16:creationId xmlns:a16="http://schemas.microsoft.com/office/drawing/2014/main" id="{FC2149EE-CB34-2E90-D05D-207698A5CEC3}"/>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727;p33">
                <a:extLst>
                  <a:ext uri="{FF2B5EF4-FFF2-40B4-BE49-F238E27FC236}">
                    <a16:creationId xmlns:a16="http://schemas.microsoft.com/office/drawing/2014/main" id="{E05F8C65-1E6B-F136-44DE-F465519ECC80}"/>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8" name="Picture 17">
            <a:extLst>
              <a:ext uri="{FF2B5EF4-FFF2-40B4-BE49-F238E27FC236}">
                <a16:creationId xmlns:a16="http://schemas.microsoft.com/office/drawing/2014/main" id="{CF06CF56-CEAA-26E1-666B-71F85646EE3B}"/>
              </a:ext>
            </a:extLst>
          </p:cNvPr>
          <p:cNvPicPr>
            <a:picLocks noChangeAspect="1"/>
          </p:cNvPicPr>
          <p:nvPr/>
        </p:nvPicPr>
        <p:blipFill>
          <a:blip r:embed="rId5"/>
          <a:stretch>
            <a:fillRect/>
          </a:stretch>
        </p:blipFill>
        <p:spPr>
          <a:xfrm>
            <a:off x="1005596" y="1338303"/>
            <a:ext cx="6933937" cy="2808396"/>
          </a:xfrm>
          <a:prstGeom prst="rect">
            <a:avLst/>
          </a:prstGeom>
        </p:spPr>
      </p:pic>
      <p:pic>
        <p:nvPicPr>
          <p:cNvPr id="20" name="Picture 19">
            <a:extLst>
              <a:ext uri="{FF2B5EF4-FFF2-40B4-BE49-F238E27FC236}">
                <a16:creationId xmlns:a16="http://schemas.microsoft.com/office/drawing/2014/main" id="{299373CF-E166-3079-A865-30E2623B51BA}"/>
              </a:ext>
            </a:extLst>
          </p:cNvPr>
          <p:cNvPicPr>
            <a:picLocks noChangeAspect="1"/>
          </p:cNvPicPr>
          <p:nvPr/>
        </p:nvPicPr>
        <p:blipFill>
          <a:blip r:embed="rId6"/>
          <a:stretch>
            <a:fillRect/>
          </a:stretch>
        </p:blipFill>
        <p:spPr>
          <a:xfrm>
            <a:off x="7836194" y="1330621"/>
            <a:ext cx="3357340" cy="2713155"/>
          </a:xfrm>
          <a:prstGeom prst="rect">
            <a:avLst/>
          </a:prstGeom>
        </p:spPr>
      </p:pic>
      <p:pic>
        <p:nvPicPr>
          <p:cNvPr id="22" name="Picture 21">
            <a:extLst>
              <a:ext uri="{FF2B5EF4-FFF2-40B4-BE49-F238E27FC236}">
                <a16:creationId xmlns:a16="http://schemas.microsoft.com/office/drawing/2014/main" id="{99E37C03-D1A6-225D-E042-86D3E0C50D24}"/>
              </a:ext>
            </a:extLst>
          </p:cNvPr>
          <p:cNvPicPr>
            <a:picLocks noChangeAspect="1"/>
          </p:cNvPicPr>
          <p:nvPr/>
        </p:nvPicPr>
        <p:blipFill>
          <a:blip r:embed="rId7"/>
          <a:stretch>
            <a:fillRect/>
          </a:stretch>
        </p:blipFill>
        <p:spPr>
          <a:xfrm>
            <a:off x="6039293" y="4108002"/>
            <a:ext cx="4270855" cy="2404661"/>
          </a:xfrm>
          <a:prstGeom prst="rect">
            <a:avLst/>
          </a:prstGeom>
        </p:spPr>
      </p:pic>
      <p:pic>
        <p:nvPicPr>
          <p:cNvPr id="26" name="Picture 25">
            <a:extLst>
              <a:ext uri="{FF2B5EF4-FFF2-40B4-BE49-F238E27FC236}">
                <a16:creationId xmlns:a16="http://schemas.microsoft.com/office/drawing/2014/main" id="{3C63EEDC-15BE-A467-2D1C-E4C9DE3AD6F7}"/>
              </a:ext>
            </a:extLst>
          </p:cNvPr>
          <p:cNvPicPr>
            <a:picLocks noChangeAspect="1"/>
          </p:cNvPicPr>
          <p:nvPr/>
        </p:nvPicPr>
        <p:blipFill>
          <a:blip r:embed="rId8"/>
          <a:stretch>
            <a:fillRect/>
          </a:stretch>
        </p:blipFill>
        <p:spPr>
          <a:xfrm>
            <a:off x="2588499" y="4167963"/>
            <a:ext cx="3443041" cy="2489125"/>
          </a:xfrm>
          <a:prstGeom prst="rect">
            <a:avLst/>
          </a:prstGeom>
        </p:spPr>
      </p:pic>
    </p:spTree>
    <p:custDataLst>
      <p:tags r:id="rId1"/>
    </p:custDataLst>
    <p:extLst>
      <p:ext uri="{BB962C8B-B14F-4D97-AF65-F5344CB8AC3E}">
        <p14:creationId xmlns:p14="http://schemas.microsoft.com/office/powerpoint/2010/main" val="1316698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B4F3D30-1BF1-2C5B-E893-1C7999CDC313}"/>
              </a:ext>
            </a:extLst>
          </p:cNvPr>
          <p:cNvGrpSpPr/>
          <p:nvPr/>
        </p:nvGrpSpPr>
        <p:grpSpPr>
          <a:xfrm>
            <a:off x="337822" y="2192413"/>
            <a:ext cx="4149118" cy="3697992"/>
            <a:chOff x="337822" y="2192413"/>
            <a:chExt cx="4149118" cy="3697992"/>
          </a:xfrm>
        </p:grpSpPr>
        <p:pic>
          <p:nvPicPr>
            <p:cNvPr id="2" name="图片 35">
              <a:extLst>
                <a:ext uri="{FF2B5EF4-FFF2-40B4-BE49-F238E27FC236}">
                  <a16:creationId xmlns:a16="http://schemas.microsoft.com/office/drawing/2014/main" id="{89D11E2A-68C4-7321-656D-59E39936A942}"/>
                </a:ext>
              </a:extLst>
            </p:cNvPr>
            <p:cNvPicPr>
              <a:picLocks noChangeAspect="1"/>
            </p:cNvPicPr>
            <p:nvPr/>
          </p:nvPicPr>
          <p:blipFill>
            <a:blip r:embed="rId4"/>
            <a:stretch>
              <a:fillRect/>
            </a:stretch>
          </p:blipFill>
          <p:spPr>
            <a:xfrm>
              <a:off x="488375" y="2192413"/>
              <a:ext cx="3862971" cy="3055220"/>
            </a:xfrm>
            <a:prstGeom prst="rect">
              <a:avLst/>
            </a:prstGeom>
          </p:spPr>
        </p:pic>
        <p:sp>
          <p:nvSpPr>
            <p:cNvPr id="4" name="Rectangle 3">
              <a:extLst>
                <a:ext uri="{FF2B5EF4-FFF2-40B4-BE49-F238E27FC236}">
                  <a16:creationId xmlns:a16="http://schemas.microsoft.com/office/drawing/2014/main" id="{D26781AE-DFFD-7C00-4F2C-FF5C4BC43FD9}"/>
                </a:ext>
              </a:extLst>
            </p:cNvPr>
            <p:cNvSpPr/>
            <p:nvPr/>
          </p:nvSpPr>
          <p:spPr>
            <a:xfrm>
              <a:off x="337822" y="5214579"/>
              <a:ext cx="4149118" cy="675826"/>
            </a:xfrm>
            <a:prstGeom prst="rect">
              <a:avLst/>
            </a:prstGeom>
            <a:solidFill>
              <a:schemeClr val="accent2">
                <a:lumMod val="60000"/>
                <a:lumOff val="40000"/>
              </a:schemeClr>
            </a:solidFill>
            <a:ln w="38100">
              <a:solidFill>
                <a:schemeClr val="tx1"/>
              </a:solidFill>
              <a:prstDash val="lgDash"/>
            </a:ln>
          </p:spPr>
          <p:txBody>
            <a:bodyPr wrap="square">
              <a:spAutoFit/>
            </a:bodyPr>
            <a:lstStyle/>
            <a:p>
              <a:pPr algn="ctr">
                <a:lnSpc>
                  <a:spcPct val="120000"/>
                </a:lnSpc>
                <a:spcAft>
                  <a:spcPts val="0"/>
                </a:spcAft>
              </a:pP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Thảo</a:t>
              </a:r>
              <a:r>
                <a:rPr lang="en-US" sz="3600" b="1" dirty="0">
                  <a:latin typeface="#9Slide04 SFU Fenice Regular" panose="00000400000000000000" pitchFamily="2" charset="0"/>
                  <a:ea typeface="Times New Roman" panose="02020603050405020304" pitchFamily="18" charset="0"/>
                  <a:cs typeface="Arial" panose="020B0604020202020204" pitchFamily="34" charset="0"/>
                </a:rPr>
                <a:t> </a:t>
              </a: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luận</a:t>
              </a:r>
              <a:r>
                <a:rPr lang="en-US" sz="3600" b="1" dirty="0">
                  <a:latin typeface="#9Slide04 SFU Fenice Regular" panose="00000400000000000000" pitchFamily="2" charset="0"/>
                  <a:ea typeface="Times New Roman" panose="02020603050405020304" pitchFamily="18" charset="0"/>
                  <a:cs typeface="Arial" panose="020B0604020202020204" pitchFamily="34" charset="0"/>
                </a:rPr>
                <a:t> </a:t>
              </a: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nhóm</a:t>
              </a:r>
              <a:r>
                <a:rPr lang="en-US" sz="3600" b="1" dirty="0">
                  <a:latin typeface="#9Slide04 SFU Fenice Regular" panose="00000400000000000000" pitchFamily="2" charset="0"/>
                  <a:ea typeface="Times New Roman" panose="02020603050405020304" pitchFamily="18" charset="0"/>
                  <a:cs typeface="Arial" panose="020B0604020202020204" pitchFamily="34" charset="0"/>
                </a:rPr>
                <a:t> </a:t>
              </a: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đôi</a:t>
              </a:r>
              <a:endParaRPr lang="en-US" sz="3200" b="1" dirty="0">
                <a:effectLst/>
                <a:latin typeface="#9Slide04 SFU Fenice Regular" panose="00000400000000000000" pitchFamily="2" charset="0"/>
                <a:ea typeface="Times New Roman" panose="02020603050405020304" pitchFamily="18" charset="0"/>
                <a:cs typeface="Arial" panose="020B0604020202020204" pitchFamily="34" charset="0"/>
              </a:endParaRPr>
            </a:p>
          </p:txBody>
        </p:sp>
      </p:grpSp>
      <p:grpSp>
        <p:nvGrpSpPr>
          <p:cNvPr id="6" name="Group 5">
            <a:extLst>
              <a:ext uri="{FF2B5EF4-FFF2-40B4-BE49-F238E27FC236}">
                <a16:creationId xmlns:a16="http://schemas.microsoft.com/office/drawing/2014/main" id="{20C1C9E7-884F-31E1-4565-89AB3507130C}"/>
              </a:ext>
            </a:extLst>
          </p:cNvPr>
          <p:cNvGrpSpPr/>
          <p:nvPr/>
        </p:nvGrpSpPr>
        <p:grpSpPr>
          <a:xfrm>
            <a:off x="1765004" y="544410"/>
            <a:ext cx="9633433" cy="1401347"/>
            <a:chOff x="453320" y="784778"/>
            <a:chExt cx="10434754" cy="1189049"/>
          </a:xfrm>
        </p:grpSpPr>
        <p:sp>
          <p:nvSpPr>
            <p:cNvPr id="9" name="Speech Bubble: Rectangle with Corners Rounded 8">
              <a:extLst>
                <a:ext uri="{FF2B5EF4-FFF2-40B4-BE49-F238E27FC236}">
                  <a16:creationId xmlns:a16="http://schemas.microsoft.com/office/drawing/2014/main" id="{CAAA9FBF-B748-A88A-B98E-9EA30973547A}"/>
                </a:ext>
              </a:extLst>
            </p:cNvPr>
            <p:cNvSpPr/>
            <p:nvPr/>
          </p:nvSpPr>
          <p:spPr>
            <a:xfrm>
              <a:off x="453320" y="784778"/>
              <a:ext cx="10434754" cy="1189049"/>
            </a:xfrm>
            <a:prstGeom prst="wedgeRoundRectCallout">
              <a:avLst>
                <a:gd name="adj1" fmla="val -35699"/>
                <a:gd name="adj2" fmla="val 66169"/>
                <a:gd name="adj3" fmla="val 16667"/>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120FF05B-8DEE-0E7B-AB1B-99134925EEBB}"/>
                </a:ext>
              </a:extLst>
            </p:cNvPr>
            <p:cNvSpPr txBox="1"/>
            <p:nvPr/>
          </p:nvSpPr>
          <p:spPr>
            <a:xfrm>
              <a:off x="814827" y="929905"/>
              <a:ext cx="9807097" cy="10184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Em hãy chỉ ra khó khăn của các bạn trong bức tranh trên.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13" name="Group 12">
            <a:extLst>
              <a:ext uri="{FF2B5EF4-FFF2-40B4-BE49-F238E27FC236}">
                <a16:creationId xmlns:a16="http://schemas.microsoft.com/office/drawing/2014/main" id="{6871DC54-AB23-5B78-E3AD-EB9772BDA5E8}"/>
              </a:ext>
            </a:extLst>
          </p:cNvPr>
          <p:cNvGrpSpPr/>
          <p:nvPr/>
        </p:nvGrpSpPr>
        <p:grpSpPr>
          <a:xfrm>
            <a:off x="4008474" y="2585862"/>
            <a:ext cx="8038215" cy="1401347"/>
            <a:chOff x="453320" y="784778"/>
            <a:chExt cx="10434754" cy="1189049"/>
          </a:xfrm>
        </p:grpSpPr>
        <p:sp>
          <p:nvSpPr>
            <p:cNvPr id="14" name="Speech Bubble: Rectangle with Corners Rounded 13">
              <a:extLst>
                <a:ext uri="{FF2B5EF4-FFF2-40B4-BE49-F238E27FC236}">
                  <a16:creationId xmlns:a16="http://schemas.microsoft.com/office/drawing/2014/main" id="{67CAC427-8725-CF59-6547-4120115881A2}"/>
                </a:ext>
              </a:extLst>
            </p:cNvPr>
            <p:cNvSpPr/>
            <p:nvPr/>
          </p:nvSpPr>
          <p:spPr>
            <a:xfrm>
              <a:off x="453320" y="784778"/>
              <a:ext cx="10434754" cy="1189049"/>
            </a:xfrm>
            <a:prstGeom prst="wedgeRoundRectCallout">
              <a:avLst>
                <a:gd name="adj1" fmla="val -35699"/>
                <a:gd name="adj2" fmla="val 66169"/>
                <a:gd name="adj3" fmla="val 16667"/>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TextBox 14">
              <a:extLst>
                <a:ext uri="{FF2B5EF4-FFF2-40B4-BE49-F238E27FC236}">
                  <a16:creationId xmlns:a16="http://schemas.microsoft.com/office/drawing/2014/main" id="{E6557AF8-E7A4-D963-392E-65F25114FE3B}"/>
                </a:ext>
              </a:extLst>
            </p:cNvPr>
            <p:cNvSpPr txBox="1"/>
            <p:nvPr/>
          </p:nvSpPr>
          <p:spPr>
            <a:xfrm>
              <a:off x="814828" y="929905"/>
              <a:ext cx="9807097" cy="9140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Kể thêm những khó khăn khác trong học tập và cuộc sống mà em biết.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3973521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DB0E00-B13D-0DD8-86E4-6D416B157C8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70117" t="73491" r="-2725"/>
          <a:stretch/>
        </p:blipFill>
        <p:spPr>
          <a:xfrm>
            <a:off x="8870122" y="269651"/>
            <a:ext cx="2913733" cy="2247391"/>
          </a:xfrm>
          <a:prstGeom prst="rect">
            <a:avLst/>
          </a:prstGeom>
        </p:spPr>
      </p:pic>
      <p:pic>
        <p:nvPicPr>
          <p:cNvPr id="5" name="Picture 4" descr="A cartoon of a child holding a pencil and a notebook&#10;&#10;Description automatically generated">
            <a:extLst>
              <a:ext uri="{FF2B5EF4-FFF2-40B4-BE49-F238E27FC236}">
                <a16:creationId xmlns:a16="http://schemas.microsoft.com/office/drawing/2014/main" id="{68487913-C6F7-5C8C-7EFD-426094F99B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3" name="Picture 2" descr="A close up of a logo&#10;&#10;Description automatically generated">
            <a:extLst>
              <a:ext uri="{FF2B5EF4-FFF2-40B4-BE49-F238E27FC236}">
                <a16:creationId xmlns:a16="http://schemas.microsoft.com/office/drawing/2014/main" id="{49D819D1-EE25-6CD9-3B39-4AF1E118C3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0792" y="478465"/>
            <a:ext cx="4948484" cy="1426353"/>
          </a:xfrm>
          <a:prstGeom prst="rect">
            <a:avLst/>
          </a:prstGeom>
        </p:spPr>
      </p:pic>
      <p:sp>
        <p:nvSpPr>
          <p:cNvPr id="2" name="Rectangle: Rounded Corners 1">
            <a:extLst>
              <a:ext uri="{FF2B5EF4-FFF2-40B4-BE49-F238E27FC236}">
                <a16:creationId xmlns:a16="http://schemas.microsoft.com/office/drawing/2014/main" id="{BF201064-1DC5-0561-D110-4E61A15D6145}"/>
              </a:ext>
            </a:extLst>
          </p:cNvPr>
          <p:cNvSpPr/>
          <p:nvPr/>
        </p:nvSpPr>
        <p:spPr>
          <a:xfrm>
            <a:off x="865890" y="2454907"/>
            <a:ext cx="7715250" cy="3520591"/>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Bất cứ ai trong cuộc đời đều gặp phải những khó khăn cần phải vượt qua. Lứa tuổi HS chúng ta cũng có những khó khăn của mình. Việc nhận ra những khó khăn sẽ giúp chúng ta có nghị lực và biết cách vượt qua. </a:t>
            </a:r>
          </a:p>
        </p:txBody>
      </p:sp>
    </p:spTree>
    <p:custDataLst>
      <p:tags r:id="rId1"/>
    </p:custDataLst>
    <p:extLst>
      <p:ext uri="{BB962C8B-B14F-4D97-AF65-F5344CB8AC3E}">
        <p14:creationId xmlns:p14="http://schemas.microsoft.com/office/powerpoint/2010/main" val="3998069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6848CE-8934-A9EE-600C-AE823532F519}"/>
              </a:ext>
            </a:extLst>
          </p:cNvPr>
          <p:cNvGrpSpPr/>
          <p:nvPr/>
        </p:nvGrpSpPr>
        <p:grpSpPr>
          <a:xfrm>
            <a:off x="1626781" y="0"/>
            <a:ext cx="8984512" cy="1009016"/>
            <a:chOff x="310800" y="1911333"/>
            <a:chExt cx="5650162" cy="3047186"/>
          </a:xfrm>
        </p:grpSpPr>
        <p:sp>
          <p:nvSpPr>
            <p:cNvPr id="4" name="Google Shape;718;p33">
              <a:extLst>
                <a:ext uri="{FF2B5EF4-FFF2-40B4-BE49-F238E27FC236}">
                  <a16:creationId xmlns:a16="http://schemas.microsoft.com/office/drawing/2014/main" id="{B69333C6-2B06-0EED-AD78-812FC4C6B0CC}"/>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718;p33">
              <a:extLst>
                <a:ext uri="{FF2B5EF4-FFF2-40B4-BE49-F238E27FC236}">
                  <a16:creationId xmlns:a16="http://schemas.microsoft.com/office/drawing/2014/main" id="{A65D7A01-5040-298A-DEA9-C99EFB3B8798}"/>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Đọc câu chuyện dưới đây và trả lời câu hỏi:</a:t>
              </a:r>
              <a:endParaRPr kumimoji="0"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16" name="Picture 15">
              <a:extLst>
                <a:ext uri="{FF2B5EF4-FFF2-40B4-BE49-F238E27FC236}">
                  <a16:creationId xmlns:a16="http://schemas.microsoft.com/office/drawing/2014/main" id="{4CE10C9B-99FC-A34C-42BE-1CE5FBA196EA}"/>
                </a:ext>
              </a:extLst>
            </p:cNvPr>
            <p:cNvPicPr>
              <a:picLocks noChangeAspect="1"/>
            </p:cNvPicPr>
            <p:nvPr/>
          </p:nvPicPr>
          <p:blipFill rotWithShape="1">
            <a:blip r:embed="rId4"/>
            <a:srcRect t="16340" b="43951"/>
            <a:stretch/>
          </p:blipFill>
          <p:spPr>
            <a:xfrm>
              <a:off x="2570163" y="4315458"/>
              <a:ext cx="730339" cy="643061"/>
            </a:xfrm>
            <a:prstGeom prst="rect">
              <a:avLst/>
            </a:prstGeom>
          </p:spPr>
        </p:pic>
        <p:grpSp>
          <p:nvGrpSpPr>
            <p:cNvPr id="10" name="Google Shape;724;p33">
              <a:extLst>
                <a:ext uri="{FF2B5EF4-FFF2-40B4-BE49-F238E27FC236}">
                  <a16:creationId xmlns:a16="http://schemas.microsoft.com/office/drawing/2014/main" id="{8193FC59-DAB9-96CA-B063-F905809FA851}"/>
                </a:ext>
              </a:extLst>
            </p:cNvPr>
            <p:cNvGrpSpPr/>
            <p:nvPr/>
          </p:nvGrpSpPr>
          <p:grpSpPr>
            <a:xfrm>
              <a:off x="1906680" y="1911333"/>
              <a:ext cx="1854260" cy="523163"/>
              <a:chOff x="1639601" y="539501"/>
              <a:chExt cx="1091683" cy="548641"/>
            </a:xfrm>
          </p:grpSpPr>
          <p:sp>
            <p:nvSpPr>
              <p:cNvPr id="11" name="Google Shape;725;p33">
                <a:extLst>
                  <a:ext uri="{FF2B5EF4-FFF2-40B4-BE49-F238E27FC236}">
                    <a16:creationId xmlns:a16="http://schemas.microsoft.com/office/drawing/2014/main" id="{83BC9735-95EB-2B8D-56F8-E6AC74159ABB}"/>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26;p33">
                <a:extLst>
                  <a:ext uri="{FF2B5EF4-FFF2-40B4-BE49-F238E27FC236}">
                    <a16:creationId xmlns:a16="http://schemas.microsoft.com/office/drawing/2014/main" id="{FC2149EE-CB34-2E90-D05D-207698A5CEC3}"/>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27;p33">
                <a:extLst>
                  <a:ext uri="{FF2B5EF4-FFF2-40B4-BE49-F238E27FC236}">
                    <a16:creationId xmlns:a16="http://schemas.microsoft.com/office/drawing/2014/main" id="{E05F8C65-1E6B-F136-44DE-F465519ECC80}"/>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 name="TextBox 2">
            <a:extLst>
              <a:ext uri="{FF2B5EF4-FFF2-40B4-BE49-F238E27FC236}">
                <a16:creationId xmlns:a16="http://schemas.microsoft.com/office/drawing/2014/main" id="{80270108-C97C-2E3D-F1A2-6DC768800F20}"/>
              </a:ext>
            </a:extLst>
          </p:cNvPr>
          <p:cNvSpPr txBox="1"/>
          <p:nvPr/>
        </p:nvSpPr>
        <p:spPr>
          <a:xfrm>
            <a:off x="669851" y="1190847"/>
            <a:ext cx="10802679" cy="5447645"/>
          </a:xfrm>
          <a:prstGeom prst="rect">
            <a:avLst/>
          </a:prstGeom>
          <a:noFill/>
        </p:spPr>
        <p:txBody>
          <a:bodyPr wrap="square" rtlCol="0">
            <a:spAutoFit/>
          </a:bodyPr>
          <a:lstStyle/>
          <a:p>
            <a:pPr algn="ctr"/>
            <a:r>
              <a:rPr lang="vi-VN" sz="2800" b="1" i="0" dirty="0">
                <a:solidFill>
                  <a:srgbClr val="FF0000"/>
                </a:solidFill>
                <a:effectLst/>
                <a:latin typeface="Cambria" panose="02040503050406030204" pitchFamily="18" charset="0"/>
                <a:ea typeface="Cambria" panose="02040503050406030204" pitchFamily="18" charset="0"/>
              </a:rPr>
              <a:t>Chăm ngoan, học giỏi</a:t>
            </a:r>
            <a:endParaRPr lang="vi-VN" sz="2800" b="0" i="0" dirty="0">
              <a:solidFill>
                <a:srgbClr val="FF0000"/>
              </a:solidFill>
              <a:effectLst/>
              <a:latin typeface="Cambria" panose="02040503050406030204" pitchFamily="18" charset="0"/>
              <a:ea typeface="Cambria" panose="02040503050406030204" pitchFamily="18" charset="0"/>
            </a:endParaRP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Bạn Hoàng Thu Huế, học sinh lớp 5, trường Tiểu học Hợp Thành (thành phố Lào Cai) có hoàn cảnh gia đình rất đáng thương. Bố mất sớm, mẹ bỏ đi từ khi bạn còn rất nhỏ. Huế lớn lên trong tình yêu thương, đùm bọc của ông bà ngoại.</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Điều kiện gia đình rất khó khăn, ông bà thì yếu, đau ốm luôn nên cuộc sống càng thêm cực nhọc. Khi được hỏi khó khăn thế bạn có nghĩ đến chuyện phải nghỉ học không, Huế nói:</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 Càng khó khăn, em càng phải học thật giỏi để mong sau này thoát khỏi cảnh nghèo đói.</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Nhà xa nên hàng ngày, cứ 5 giờ sáng là Huế đã thức dậy để đi bộ đến trường. Cuộc sống vất vả là vậy nhưng Huế luôn cố gắng tự rèn luyện, trong lớp chăm chú nghe thầy, cô giáo giảng bài. Về nhà, sau khi giúp đỡ ông bà làm các việc nhà như quét nhà, nấu cơm, nấu cám cho lợn ăn, bạn luôn cần mẫn tự học.</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Thương ông bà và không để phụ lòng thầy, cô giáo và những người từng giúp đỡ mình, Huế càng quyết tâm học. Không chỉ học giỏi, bạn còn hát rất hay, là hạt nhân trong đội văn nghệ của nhà trường, lớp phó phụ trách văn thể. Nhờ những cố gắng của mình, trong 4 năm liên tục, Huế luôn đạt danh hiệu “Học sinh Giỏi”.</a:t>
            </a:r>
          </a:p>
          <a:p>
            <a:pPr algn="r"/>
            <a:r>
              <a:rPr lang="vi-VN" sz="2000" b="0" i="1" dirty="0">
                <a:solidFill>
                  <a:srgbClr val="000000"/>
                </a:solidFill>
                <a:effectLst/>
                <a:latin typeface="Cambria" panose="02040503050406030204" pitchFamily="18" charset="0"/>
                <a:ea typeface="Cambria" panose="02040503050406030204" pitchFamily="18" charset="0"/>
              </a:rPr>
              <a:t>(Theo Truyện đọc Đạo đức 4, NXB Đại học Quốc gia Hà Nội, 2014)</a:t>
            </a:r>
            <a:endParaRPr lang="vi-VN" sz="2000" b="0" i="0" dirty="0">
              <a:solidFill>
                <a:srgbClr val="000000"/>
              </a:solidFill>
              <a:effectLst/>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  </a:t>
            </a:r>
          </a:p>
        </p:txBody>
      </p:sp>
    </p:spTree>
    <p:custDataLst>
      <p:tags r:id="rId1"/>
    </p:custDataLst>
    <p:extLst>
      <p:ext uri="{BB962C8B-B14F-4D97-AF65-F5344CB8AC3E}">
        <p14:creationId xmlns:p14="http://schemas.microsoft.com/office/powerpoint/2010/main" val="4149340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7">
            <a:extLst>
              <a:ext uri="{FF2B5EF4-FFF2-40B4-BE49-F238E27FC236}">
                <a16:creationId xmlns:a16="http://schemas.microsoft.com/office/drawing/2014/main" id="{D22B0534-AB8B-1C94-DA75-B794AFA2AB5C}"/>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flipH="1">
            <a:off x="296187" y="1737489"/>
            <a:ext cx="3489003" cy="5239670"/>
          </a:xfrm>
          <a:prstGeom prst="rect">
            <a:avLst/>
          </a:prstGeom>
        </p:spPr>
      </p:pic>
      <p:grpSp>
        <p:nvGrpSpPr>
          <p:cNvPr id="3" name="Group 2">
            <a:extLst>
              <a:ext uri="{FF2B5EF4-FFF2-40B4-BE49-F238E27FC236}">
                <a16:creationId xmlns:a16="http://schemas.microsoft.com/office/drawing/2014/main" id="{D8852573-6C8C-FB06-B3C0-2ABB12C434AA}"/>
              </a:ext>
            </a:extLst>
          </p:cNvPr>
          <p:cNvGrpSpPr/>
          <p:nvPr/>
        </p:nvGrpSpPr>
        <p:grpSpPr>
          <a:xfrm>
            <a:off x="2903717" y="628077"/>
            <a:ext cx="7792635" cy="2200183"/>
            <a:chOff x="310800" y="1911333"/>
            <a:chExt cx="5650162" cy="3047186"/>
          </a:xfrm>
        </p:grpSpPr>
        <p:sp>
          <p:nvSpPr>
            <p:cNvPr id="4" name="Google Shape;718;p33">
              <a:extLst>
                <a:ext uri="{FF2B5EF4-FFF2-40B4-BE49-F238E27FC236}">
                  <a16:creationId xmlns:a16="http://schemas.microsoft.com/office/drawing/2014/main" id="{501D6D7E-6CF7-2DF0-8EEE-7E28905455A4}"/>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718;p33">
              <a:extLst>
                <a:ext uri="{FF2B5EF4-FFF2-40B4-BE49-F238E27FC236}">
                  <a16:creationId xmlns:a16="http://schemas.microsoft.com/office/drawing/2014/main" id="{97D51C0F-210D-08B5-F88B-B6CB99241EF1}"/>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Bạn Huế đã vượt qua khó khăn như thế nào? Việc biết vượt qua khó khăn đó đã đem lại điều gì cho bạn?</a:t>
              </a:r>
              <a:endParaRPr kumimoji="0"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13" name="Picture 12">
              <a:extLst>
                <a:ext uri="{FF2B5EF4-FFF2-40B4-BE49-F238E27FC236}">
                  <a16:creationId xmlns:a16="http://schemas.microsoft.com/office/drawing/2014/main" id="{73597B70-1874-AEF6-F01F-1904819F25DA}"/>
                </a:ext>
              </a:extLst>
            </p:cNvPr>
            <p:cNvPicPr>
              <a:picLocks noChangeAspect="1"/>
            </p:cNvPicPr>
            <p:nvPr/>
          </p:nvPicPr>
          <p:blipFill rotWithShape="1">
            <a:blip r:embed="rId6"/>
            <a:srcRect t="16340" b="43951"/>
            <a:stretch/>
          </p:blipFill>
          <p:spPr>
            <a:xfrm>
              <a:off x="2570162" y="4315458"/>
              <a:ext cx="730339" cy="643061"/>
            </a:xfrm>
            <a:prstGeom prst="rect">
              <a:avLst/>
            </a:prstGeom>
          </p:spPr>
        </p:pic>
        <p:grpSp>
          <p:nvGrpSpPr>
            <p:cNvPr id="7" name="Google Shape;724;p33">
              <a:extLst>
                <a:ext uri="{FF2B5EF4-FFF2-40B4-BE49-F238E27FC236}">
                  <a16:creationId xmlns:a16="http://schemas.microsoft.com/office/drawing/2014/main" id="{3F31690D-B64F-0E15-4740-1536937F0595}"/>
                </a:ext>
              </a:extLst>
            </p:cNvPr>
            <p:cNvGrpSpPr/>
            <p:nvPr/>
          </p:nvGrpSpPr>
          <p:grpSpPr>
            <a:xfrm>
              <a:off x="1906680" y="1911333"/>
              <a:ext cx="1854260" cy="523163"/>
              <a:chOff x="1639601" y="539501"/>
              <a:chExt cx="1091683" cy="548641"/>
            </a:xfrm>
          </p:grpSpPr>
          <p:sp>
            <p:nvSpPr>
              <p:cNvPr id="8" name="Google Shape;725;p33">
                <a:extLst>
                  <a:ext uri="{FF2B5EF4-FFF2-40B4-BE49-F238E27FC236}">
                    <a16:creationId xmlns:a16="http://schemas.microsoft.com/office/drawing/2014/main" id="{86F31F41-FE5D-EBEA-1F3A-53A21A4406B7}"/>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26;p33">
                <a:extLst>
                  <a:ext uri="{FF2B5EF4-FFF2-40B4-BE49-F238E27FC236}">
                    <a16:creationId xmlns:a16="http://schemas.microsoft.com/office/drawing/2014/main" id="{3BFFAFC3-F515-0C4E-4A68-CFF633F2FE0C}"/>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7;p33">
                <a:extLst>
                  <a:ext uri="{FF2B5EF4-FFF2-40B4-BE49-F238E27FC236}">
                    <a16:creationId xmlns:a16="http://schemas.microsoft.com/office/drawing/2014/main" id="{B582CDBD-7BB0-6AC2-E165-59AD19CA2AA1}"/>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4" name="Group 13">
            <a:extLst>
              <a:ext uri="{FF2B5EF4-FFF2-40B4-BE49-F238E27FC236}">
                <a16:creationId xmlns:a16="http://schemas.microsoft.com/office/drawing/2014/main" id="{9893997E-9C45-84AB-8D54-D2BEE59F9E07}"/>
              </a:ext>
            </a:extLst>
          </p:cNvPr>
          <p:cNvGrpSpPr/>
          <p:nvPr/>
        </p:nvGrpSpPr>
        <p:grpSpPr>
          <a:xfrm>
            <a:off x="4105196" y="2988505"/>
            <a:ext cx="7792635" cy="1551597"/>
            <a:chOff x="310800" y="1911333"/>
            <a:chExt cx="5650162" cy="3047186"/>
          </a:xfrm>
        </p:grpSpPr>
        <p:sp>
          <p:nvSpPr>
            <p:cNvPr id="15" name="Google Shape;718;p33">
              <a:extLst>
                <a:ext uri="{FF2B5EF4-FFF2-40B4-BE49-F238E27FC236}">
                  <a16:creationId xmlns:a16="http://schemas.microsoft.com/office/drawing/2014/main" id="{176E952A-47BA-F3D4-A573-88C26C8F4516}"/>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7410CE4E-67E7-77AA-8F60-E16B22C82EE9}"/>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Nêu cảm nghĩ của em về tấm gương vượt khó của Huế.</a:t>
              </a:r>
              <a:endParaRPr kumimoji="0"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4" name="Picture 23">
              <a:extLst>
                <a:ext uri="{FF2B5EF4-FFF2-40B4-BE49-F238E27FC236}">
                  <a16:creationId xmlns:a16="http://schemas.microsoft.com/office/drawing/2014/main" id="{85B862CF-5926-AD13-7022-559BAD1C312B}"/>
                </a:ext>
              </a:extLst>
            </p:cNvPr>
            <p:cNvPicPr>
              <a:picLocks noChangeAspect="1"/>
            </p:cNvPicPr>
            <p:nvPr/>
          </p:nvPicPr>
          <p:blipFill rotWithShape="1">
            <a:blip r:embed="rId6"/>
            <a:srcRect t="16340" b="43951"/>
            <a:stretch/>
          </p:blipFill>
          <p:spPr>
            <a:xfrm>
              <a:off x="2570163" y="4315459"/>
              <a:ext cx="730339" cy="643060"/>
            </a:xfrm>
            <a:prstGeom prst="rect">
              <a:avLst/>
            </a:prstGeom>
          </p:spPr>
        </p:pic>
        <p:grpSp>
          <p:nvGrpSpPr>
            <p:cNvPr id="18" name="Google Shape;724;p33">
              <a:extLst>
                <a:ext uri="{FF2B5EF4-FFF2-40B4-BE49-F238E27FC236}">
                  <a16:creationId xmlns:a16="http://schemas.microsoft.com/office/drawing/2014/main" id="{D4AF9EAF-F6F4-3005-5381-118ECDEBF778}"/>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59AE75EB-C5D6-C712-29E1-B23EF4D151EB}"/>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43D20A87-221E-BA61-A4B2-98658721915D}"/>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CD9ED2FA-8144-EA6D-8D70-A63BDF92C84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5" name="Group 24">
            <a:extLst>
              <a:ext uri="{FF2B5EF4-FFF2-40B4-BE49-F238E27FC236}">
                <a16:creationId xmlns:a16="http://schemas.microsoft.com/office/drawing/2014/main" id="{31B285FE-A9AC-A8AE-F7AE-179A2454F714}"/>
              </a:ext>
            </a:extLst>
          </p:cNvPr>
          <p:cNvGrpSpPr/>
          <p:nvPr/>
        </p:nvGrpSpPr>
        <p:grpSpPr>
          <a:xfrm>
            <a:off x="4399365" y="4891732"/>
            <a:ext cx="7792635" cy="1551597"/>
            <a:chOff x="310800" y="1911333"/>
            <a:chExt cx="5650162" cy="3047186"/>
          </a:xfrm>
        </p:grpSpPr>
        <p:sp>
          <p:nvSpPr>
            <p:cNvPr id="26" name="Google Shape;718;p33">
              <a:extLst>
                <a:ext uri="{FF2B5EF4-FFF2-40B4-BE49-F238E27FC236}">
                  <a16:creationId xmlns:a16="http://schemas.microsoft.com/office/drawing/2014/main" id="{A67986B1-195A-F8C6-C8E4-3D6013261FD4}"/>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18;p33">
              <a:extLst>
                <a:ext uri="{FF2B5EF4-FFF2-40B4-BE49-F238E27FC236}">
                  <a16:creationId xmlns:a16="http://schemas.microsoft.com/office/drawing/2014/main" id="{AA556649-673D-7631-74FC-83E599C17DC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kumimoji="0" lang="vi-VN" sz="3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Theo em, vì sao chúng ta cần biết vượt qua khó khăn trong học tập và cuộc sống?</a:t>
              </a:r>
              <a:endParaRPr kumimoji="0" sz="3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8" name="Picture 27">
              <a:extLst>
                <a:ext uri="{FF2B5EF4-FFF2-40B4-BE49-F238E27FC236}">
                  <a16:creationId xmlns:a16="http://schemas.microsoft.com/office/drawing/2014/main" id="{1562B681-FB5F-4B20-8498-C4354E056854}"/>
                </a:ext>
              </a:extLst>
            </p:cNvPr>
            <p:cNvPicPr>
              <a:picLocks noChangeAspect="1"/>
            </p:cNvPicPr>
            <p:nvPr/>
          </p:nvPicPr>
          <p:blipFill rotWithShape="1">
            <a:blip r:embed="rId6"/>
            <a:srcRect t="16340" b="43951"/>
            <a:stretch/>
          </p:blipFill>
          <p:spPr>
            <a:xfrm>
              <a:off x="2570163" y="4315459"/>
              <a:ext cx="730339" cy="643060"/>
            </a:xfrm>
            <a:prstGeom prst="rect">
              <a:avLst/>
            </a:prstGeom>
          </p:spPr>
        </p:pic>
        <p:grpSp>
          <p:nvGrpSpPr>
            <p:cNvPr id="29" name="Google Shape;724;p33">
              <a:extLst>
                <a:ext uri="{FF2B5EF4-FFF2-40B4-BE49-F238E27FC236}">
                  <a16:creationId xmlns:a16="http://schemas.microsoft.com/office/drawing/2014/main" id="{2CB318F1-6D9D-BA76-9AFD-37DDEFDAD338}"/>
                </a:ext>
              </a:extLst>
            </p:cNvPr>
            <p:cNvGrpSpPr/>
            <p:nvPr/>
          </p:nvGrpSpPr>
          <p:grpSpPr>
            <a:xfrm>
              <a:off x="1906680" y="1911333"/>
              <a:ext cx="1854260" cy="523163"/>
              <a:chOff x="1639601" y="539501"/>
              <a:chExt cx="1091683" cy="548641"/>
            </a:xfrm>
          </p:grpSpPr>
          <p:sp>
            <p:nvSpPr>
              <p:cNvPr id="30" name="Google Shape;725;p33">
                <a:extLst>
                  <a:ext uri="{FF2B5EF4-FFF2-40B4-BE49-F238E27FC236}">
                    <a16:creationId xmlns:a16="http://schemas.microsoft.com/office/drawing/2014/main" id="{55F2549F-20D2-8690-E573-1940F85BDA48}"/>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726;p33">
                <a:extLst>
                  <a:ext uri="{FF2B5EF4-FFF2-40B4-BE49-F238E27FC236}">
                    <a16:creationId xmlns:a16="http://schemas.microsoft.com/office/drawing/2014/main" id="{0C2D9D6D-3327-ABE5-D28E-A9BF08CFA99B}"/>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727;p33">
                <a:extLst>
                  <a:ext uri="{FF2B5EF4-FFF2-40B4-BE49-F238E27FC236}">
                    <a16:creationId xmlns:a16="http://schemas.microsoft.com/office/drawing/2014/main" id="{27FA5E52-4970-393A-7775-C9623543BE97}"/>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Tree>
    <p:custDataLst>
      <p:tags r:id="rId1"/>
    </p:custDataLst>
    <p:extLst>
      <p:ext uri="{BB962C8B-B14F-4D97-AF65-F5344CB8AC3E}">
        <p14:creationId xmlns:p14="http://schemas.microsoft.com/office/powerpoint/2010/main" val="873060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Curved Right 5">
            <a:extLst>
              <a:ext uri="{FF2B5EF4-FFF2-40B4-BE49-F238E27FC236}">
                <a16:creationId xmlns:a16="http://schemas.microsoft.com/office/drawing/2014/main" id="{7236A85C-A5D8-93A2-5374-F075B3C1007C}"/>
              </a:ext>
            </a:extLst>
          </p:cNvPr>
          <p:cNvSpPr/>
          <p:nvPr/>
        </p:nvSpPr>
        <p:spPr>
          <a:xfrm>
            <a:off x="5829300" y="2190750"/>
            <a:ext cx="523875" cy="78105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C5B6F74E-9B3C-F246-2F05-ACE825812DC8}"/>
              </a:ext>
            </a:extLst>
          </p:cNvPr>
          <p:cNvSpPr/>
          <p:nvPr/>
        </p:nvSpPr>
        <p:spPr>
          <a:xfrm>
            <a:off x="5962650" y="2828260"/>
            <a:ext cx="5967080" cy="3912782"/>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200" dirty="0">
                <a:solidFill>
                  <a:srgbClr val="FF0000"/>
                </a:solidFill>
                <a:latin typeface="Cambria" panose="02040503050406030204" pitchFamily="18" charset="0"/>
                <a:ea typeface="Cambria" panose="02040503050406030204" pitchFamily="18" charset="0"/>
                <a:cs typeface="Calibri" panose="020F0502020204030204" pitchFamily="34" charset="0"/>
              </a:rPr>
              <a:t>Bạn Huế gặp nhiều khó khăn cả trong học tập và cuộc sống như: </a:t>
            </a:r>
          </a:p>
          <a:p>
            <a:pPr marL="342900" lvl="0" indent="-342900" algn="just">
              <a:buFont typeface="Arial" panose="020B0604020202020204" pitchFamily="34" charset="0"/>
              <a:buChar char="•"/>
              <a:defRPr/>
            </a:pPr>
            <a:r>
              <a:rPr lang="vi-VN" sz="2200" dirty="0">
                <a:solidFill>
                  <a:srgbClr val="FF0000"/>
                </a:solidFill>
                <a:latin typeface="Cambria" panose="02040503050406030204" pitchFamily="18" charset="0"/>
                <a:ea typeface="Cambria" panose="02040503050406030204" pitchFamily="18" charset="0"/>
                <a:cs typeface="Calibri" panose="020F0502020204030204" pitchFamily="34" charset="0"/>
              </a:rPr>
              <a:t>Không được sống với bố mẹ, bạn sống cùng ông bà trong khi ông bà thì hay đau ốm.</a:t>
            </a:r>
          </a:p>
          <a:p>
            <a:pPr marL="342900" lvl="0" indent="-342900" algn="just">
              <a:buFont typeface="Arial" panose="020B0604020202020204" pitchFamily="34" charset="0"/>
              <a:buChar char="•"/>
              <a:defRPr/>
            </a:pPr>
            <a:r>
              <a:rPr lang="vi-VN" sz="2200" dirty="0">
                <a:solidFill>
                  <a:srgbClr val="FF0000"/>
                </a:solidFill>
                <a:latin typeface="Cambria" panose="02040503050406030204" pitchFamily="18" charset="0"/>
                <a:ea typeface="Cambria" panose="02040503050406030204" pitchFamily="18" charset="0"/>
                <a:cs typeface="Calibri" panose="020F0502020204030204" pitchFamily="34" charset="0"/>
              </a:rPr>
              <a:t>Kinh tế eo hẹp. </a:t>
            </a:r>
          </a:p>
          <a:p>
            <a:pPr marL="342900" lvl="0" indent="-342900" algn="just">
              <a:buFont typeface="Arial" panose="020B0604020202020204" pitchFamily="34" charset="0"/>
              <a:buChar char="•"/>
              <a:defRPr/>
            </a:pPr>
            <a:r>
              <a:rPr lang="vi-VN" sz="2200" dirty="0">
                <a:solidFill>
                  <a:srgbClr val="FF0000"/>
                </a:solidFill>
                <a:latin typeface="Cambria" panose="02040503050406030204" pitchFamily="18" charset="0"/>
                <a:ea typeface="Cambria" panose="02040503050406030204" pitchFamily="18" charset="0"/>
                <a:cs typeface="Calibri" panose="020F0502020204030204" pitchFamily="34" charset="0"/>
              </a:rPr>
              <a:t>Hằng ngày, bạn phải dành thời gian làm nhiều việc nhà để giúp đỡ ông bà như quét nhà, nấu cơm, nấu cám cho lợn. </a:t>
            </a:r>
          </a:p>
          <a:p>
            <a:pPr marL="342900" lvl="0" indent="-342900" algn="just">
              <a:buFont typeface="Arial" panose="020B0604020202020204" pitchFamily="34" charset="0"/>
              <a:buChar char="•"/>
              <a:defRPr/>
            </a:pPr>
            <a:r>
              <a:rPr lang="vi-VN" sz="2200" dirty="0">
                <a:solidFill>
                  <a:srgbClr val="FF0000"/>
                </a:solidFill>
                <a:latin typeface="Cambria" panose="02040503050406030204" pitchFamily="18" charset="0"/>
                <a:ea typeface="Cambria" panose="02040503050406030204" pitchFamily="18" charset="0"/>
                <a:cs typeface="Calibri" panose="020F0502020204030204" pitchFamily="34" charset="0"/>
              </a:rPr>
              <a:t>Bên cạnh đó, để đến được trường học, bạn phải dậy rất sớm để đi bộ đến trường</a:t>
            </a:r>
          </a:p>
        </p:txBody>
      </p:sp>
      <p:pic>
        <p:nvPicPr>
          <p:cNvPr id="8" name="Picture 7">
            <a:extLst>
              <a:ext uri="{FF2B5EF4-FFF2-40B4-BE49-F238E27FC236}">
                <a16:creationId xmlns:a16="http://schemas.microsoft.com/office/drawing/2014/main" id="{FFA3FBF7-3AAC-4A52-BA51-6272666C5DE0}"/>
              </a:ext>
            </a:extLst>
          </p:cNvPr>
          <p:cNvPicPr>
            <a:picLocks noChangeAspect="1"/>
          </p:cNvPicPr>
          <p:nvPr/>
        </p:nvPicPr>
        <p:blipFill>
          <a:blip r:embed="rId4"/>
          <a:stretch>
            <a:fillRect/>
          </a:stretch>
        </p:blipFill>
        <p:spPr>
          <a:xfrm>
            <a:off x="297712" y="1467293"/>
            <a:ext cx="5199321" cy="4869712"/>
          </a:xfrm>
          <a:prstGeom prst="rect">
            <a:avLst/>
          </a:prstGeom>
        </p:spPr>
      </p:pic>
      <p:grpSp>
        <p:nvGrpSpPr>
          <p:cNvPr id="9" name="Group 8">
            <a:extLst>
              <a:ext uri="{FF2B5EF4-FFF2-40B4-BE49-F238E27FC236}">
                <a16:creationId xmlns:a16="http://schemas.microsoft.com/office/drawing/2014/main" id="{8291C55D-C65A-D33C-5052-DAC9822E385B}"/>
              </a:ext>
            </a:extLst>
          </p:cNvPr>
          <p:cNvGrpSpPr/>
          <p:nvPr/>
        </p:nvGrpSpPr>
        <p:grpSpPr>
          <a:xfrm>
            <a:off x="5358809" y="266570"/>
            <a:ext cx="6602818" cy="1849309"/>
            <a:chOff x="310800" y="1911333"/>
            <a:chExt cx="5650162" cy="3047186"/>
          </a:xfrm>
        </p:grpSpPr>
        <p:sp>
          <p:nvSpPr>
            <p:cNvPr id="10" name="Google Shape;718;p33">
              <a:extLst>
                <a:ext uri="{FF2B5EF4-FFF2-40B4-BE49-F238E27FC236}">
                  <a16:creationId xmlns:a16="http://schemas.microsoft.com/office/drawing/2014/main" id="{9ACC49A1-EE58-79B9-059D-D9E064224337}"/>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718;p33">
              <a:extLst>
                <a:ext uri="{FF2B5EF4-FFF2-40B4-BE49-F238E27FC236}">
                  <a16:creationId xmlns:a16="http://schemas.microsoft.com/office/drawing/2014/main" id="{531EFBF8-2C6B-3B5E-1674-DC17A0701313}"/>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Bạn Huế đã vượt qua khó khăn như thế nào? Việc biết vượt qua khó khăn đó đã đem lại điều gì cho bạn?</a:t>
              </a:r>
              <a:endParaRPr kumimoji="0"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12" name="Picture 11">
              <a:extLst>
                <a:ext uri="{FF2B5EF4-FFF2-40B4-BE49-F238E27FC236}">
                  <a16:creationId xmlns:a16="http://schemas.microsoft.com/office/drawing/2014/main" id="{7CB2055C-D183-13F0-9DC0-D8F87C770803}"/>
                </a:ext>
              </a:extLst>
            </p:cNvPr>
            <p:cNvPicPr>
              <a:picLocks noChangeAspect="1"/>
            </p:cNvPicPr>
            <p:nvPr/>
          </p:nvPicPr>
          <p:blipFill rotWithShape="1">
            <a:blip r:embed="rId5"/>
            <a:srcRect t="16340" b="43951"/>
            <a:stretch/>
          </p:blipFill>
          <p:spPr>
            <a:xfrm>
              <a:off x="2570162" y="4315458"/>
              <a:ext cx="730339" cy="643061"/>
            </a:xfrm>
            <a:prstGeom prst="rect">
              <a:avLst/>
            </a:prstGeom>
          </p:spPr>
        </p:pic>
        <p:grpSp>
          <p:nvGrpSpPr>
            <p:cNvPr id="13" name="Google Shape;724;p33">
              <a:extLst>
                <a:ext uri="{FF2B5EF4-FFF2-40B4-BE49-F238E27FC236}">
                  <a16:creationId xmlns:a16="http://schemas.microsoft.com/office/drawing/2014/main" id="{4E9BE359-5EBB-E554-5A0C-E507749642D0}"/>
                </a:ext>
              </a:extLst>
            </p:cNvPr>
            <p:cNvGrpSpPr/>
            <p:nvPr/>
          </p:nvGrpSpPr>
          <p:grpSpPr>
            <a:xfrm>
              <a:off x="1906680" y="1911333"/>
              <a:ext cx="1854260" cy="523163"/>
              <a:chOff x="1639601" y="539501"/>
              <a:chExt cx="1091683" cy="548641"/>
            </a:xfrm>
          </p:grpSpPr>
          <p:sp>
            <p:nvSpPr>
              <p:cNvPr id="14" name="Google Shape;725;p33">
                <a:extLst>
                  <a:ext uri="{FF2B5EF4-FFF2-40B4-BE49-F238E27FC236}">
                    <a16:creationId xmlns:a16="http://schemas.microsoft.com/office/drawing/2014/main" id="{67AB15A1-26CA-9F33-9CB0-5F58EC52A351}"/>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726;p33">
                <a:extLst>
                  <a:ext uri="{FF2B5EF4-FFF2-40B4-BE49-F238E27FC236}">
                    <a16:creationId xmlns:a16="http://schemas.microsoft.com/office/drawing/2014/main" id="{D6D6FFF7-A0ED-C649-650D-BEE5E05881A6}"/>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27;p33">
                <a:extLst>
                  <a:ext uri="{FF2B5EF4-FFF2-40B4-BE49-F238E27FC236}">
                    <a16:creationId xmlns:a16="http://schemas.microsoft.com/office/drawing/2014/main" id="{1F24D17F-D478-973F-1436-ECB69794F8DB}"/>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Tree>
    <p:custDataLst>
      <p:tags r:id="rId1"/>
    </p:custDataLst>
    <p:extLst>
      <p:ext uri="{BB962C8B-B14F-4D97-AF65-F5344CB8AC3E}">
        <p14:creationId xmlns:p14="http://schemas.microsoft.com/office/powerpoint/2010/main" val="1249386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Curved Right 5">
            <a:extLst>
              <a:ext uri="{FF2B5EF4-FFF2-40B4-BE49-F238E27FC236}">
                <a16:creationId xmlns:a16="http://schemas.microsoft.com/office/drawing/2014/main" id="{7236A85C-A5D8-93A2-5374-F075B3C1007C}"/>
              </a:ext>
            </a:extLst>
          </p:cNvPr>
          <p:cNvSpPr/>
          <p:nvPr/>
        </p:nvSpPr>
        <p:spPr>
          <a:xfrm>
            <a:off x="5829300" y="2190750"/>
            <a:ext cx="523875" cy="78105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C5B6F74E-9B3C-F246-2F05-ACE825812DC8}"/>
              </a:ext>
            </a:extLst>
          </p:cNvPr>
          <p:cNvSpPr/>
          <p:nvPr/>
        </p:nvSpPr>
        <p:spPr>
          <a:xfrm>
            <a:off x="5962650" y="3001156"/>
            <a:ext cx="5967080" cy="3399644"/>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Ví</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dụ</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FF0000"/>
                </a:solidFill>
                <a:latin typeface="Cambria" panose="02040503050406030204" pitchFamily="18" charset="0"/>
                <a:ea typeface="Cambria" panose="02040503050406030204" pitchFamily="18" charset="0"/>
                <a:cs typeface="Calibri" panose="020F0502020204030204" pitchFamily="34" charset="0"/>
              </a:rPr>
              <a:t>Em rất khâm phục và ngưỡng mộ bạn Huế. Em sẽ noi gương bạn để trở thành một người con ngoan, trò giỏi</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a:t>
            </a:r>
            <a:endPar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FFA3FBF7-3AAC-4A52-BA51-6272666C5DE0}"/>
              </a:ext>
            </a:extLst>
          </p:cNvPr>
          <p:cNvPicPr>
            <a:picLocks noChangeAspect="1"/>
          </p:cNvPicPr>
          <p:nvPr/>
        </p:nvPicPr>
        <p:blipFill>
          <a:blip r:embed="rId4"/>
          <a:stretch>
            <a:fillRect/>
          </a:stretch>
        </p:blipFill>
        <p:spPr>
          <a:xfrm>
            <a:off x="297712" y="1467293"/>
            <a:ext cx="5199321" cy="4869712"/>
          </a:xfrm>
          <a:prstGeom prst="rect">
            <a:avLst/>
          </a:prstGeom>
        </p:spPr>
      </p:pic>
      <p:grpSp>
        <p:nvGrpSpPr>
          <p:cNvPr id="9" name="Group 8">
            <a:extLst>
              <a:ext uri="{FF2B5EF4-FFF2-40B4-BE49-F238E27FC236}">
                <a16:creationId xmlns:a16="http://schemas.microsoft.com/office/drawing/2014/main" id="{8291C55D-C65A-D33C-5052-DAC9822E385B}"/>
              </a:ext>
            </a:extLst>
          </p:cNvPr>
          <p:cNvGrpSpPr/>
          <p:nvPr/>
        </p:nvGrpSpPr>
        <p:grpSpPr>
          <a:xfrm>
            <a:off x="5358809" y="266570"/>
            <a:ext cx="6602818" cy="1849309"/>
            <a:chOff x="310800" y="1911333"/>
            <a:chExt cx="5650162" cy="3047186"/>
          </a:xfrm>
        </p:grpSpPr>
        <p:sp>
          <p:nvSpPr>
            <p:cNvPr id="10" name="Google Shape;718;p33">
              <a:extLst>
                <a:ext uri="{FF2B5EF4-FFF2-40B4-BE49-F238E27FC236}">
                  <a16:creationId xmlns:a16="http://schemas.microsoft.com/office/drawing/2014/main" id="{9ACC49A1-EE58-79B9-059D-D9E064224337}"/>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18;p33">
              <a:extLst>
                <a:ext uri="{FF2B5EF4-FFF2-40B4-BE49-F238E27FC236}">
                  <a16:creationId xmlns:a16="http://schemas.microsoft.com/office/drawing/2014/main" id="{531EFBF8-2C6B-3B5E-1674-DC17A0701313}"/>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Nêu cảm nghĩ của em về tấm gương vượt khó của Huế.</a:t>
              </a:r>
            </a:p>
          </p:txBody>
        </p:sp>
        <p:pic>
          <p:nvPicPr>
            <p:cNvPr id="12" name="Picture 11">
              <a:extLst>
                <a:ext uri="{FF2B5EF4-FFF2-40B4-BE49-F238E27FC236}">
                  <a16:creationId xmlns:a16="http://schemas.microsoft.com/office/drawing/2014/main" id="{7CB2055C-D183-13F0-9DC0-D8F87C770803}"/>
                </a:ext>
              </a:extLst>
            </p:cNvPr>
            <p:cNvPicPr>
              <a:picLocks noChangeAspect="1"/>
            </p:cNvPicPr>
            <p:nvPr/>
          </p:nvPicPr>
          <p:blipFill rotWithShape="1">
            <a:blip r:embed="rId5"/>
            <a:srcRect t="16340" b="43951"/>
            <a:stretch/>
          </p:blipFill>
          <p:spPr>
            <a:xfrm>
              <a:off x="2570162" y="4315458"/>
              <a:ext cx="730339" cy="643061"/>
            </a:xfrm>
            <a:prstGeom prst="rect">
              <a:avLst/>
            </a:prstGeom>
          </p:spPr>
        </p:pic>
        <p:grpSp>
          <p:nvGrpSpPr>
            <p:cNvPr id="13" name="Google Shape;724;p33">
              <a:extLst>
                <a:ext uri="{FF2B5EF4-FFF2-40B4-BE49-F238E27FC236}">
                  <a16:creationId xmlns:a16="http://schemas.microsoft.com/office/drawing/2014/main" id="{4E9BE359-5EBB-E554-5A0C-E507749642D0}"/>
                </a:ext>
              </a:extLst>
            </p:cNvPr>
            <p:cNvGrpSpPr/>
            <p:nvPr/>
          </p:nvGrpSpPr>
          <p:grpSpPr>
            <a:xfrm>
              <a:off x="1906680" y="1911333"/>
              <a:ext cx="1854260" cy="523163"/>
              <a:chOff x="1639601" y="539501"/>
              <a:chExt cx="1091683" cy="548641"/>
            </a:xfrm>
          </p:grpSpPr>
          <p:sp>
            <p:nvSpPr>
              <p:cNvPr id="14" name="Google Shape;725;p33">
                <a:extLst>
                  <a:ext uri="{FF2B5EF4-FFF2-40B4-BE49-F238E27FC236}">
                    <a16:creationId xmlns:a16="http://schemas.microsoft.com/office/drawing/2014/main" id="{67AB15A1-26CA-9F33-9CB0-5F58EC52A351}"/>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26;p33">
                <a:extLst>
                  <a:ext uri="{FF2B5EF4-FFF2-40B4-BE49-F238E27FC236}">
                    <a16:creationId xmlns:a16="http://schemas.microsoft.com/office/drawing/2014/main" id="{D6D6FFF7-A0ED-C649-650D-BEE5E05881A6}"/>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27;p33">
                <a:extLst>
                  <a:ext uri="{FF2B5EF4-FFF2-40B4-BE49-F238E27FC236}">
                    <a16:creationId xmlns:a16="http://schemas.microsoft.com/office/drawing/2014/main" id="{1F24D17F-D478-973F-1436-ECB69794F8DB}"/>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custDataLst>
      <p:tags r:id="rId1"/>
    </p:custDataLst>
    <p:extLst>
      <p:ext uri="{BB962C8B-B14F-4D97-AF65-F5344CB8AC3E}">
        <p14:creationId xmlns:p14="http://schemas.microsoft.com/office/powerpoint/2010/main" val="358901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A0A5D37-004A-45F7-9484-7222A88A5EAA"/>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11\uFFFD6\u0004{BC4A579C-AF06-4DA4-871F-1E7D10FCAD03}&quot;,&quot;D:\\GA mới 2024-2025\\PPT ĐẠO ĐỨC 5.1\\Đạo đức- tuần 8\\Đạo đức- tuần 8&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1.Bai3Vuotquakhokhan - (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7881F987-E22C-4FBD-9D5D-5D2EDF255873}:365"/>
</p:tagLst>
</file>

<file path=ppt/tags/tag2.xml><?xml version="1.0" encoding="utf-8"?>
<p:tagLst xmlns:a="http://schemas.openxmlformats.org/drawingml/2006/main" xmlns:r="http://schemas.openxmlformats.org/officeDocument/2006/relationships" xmlns:p="http://schemas.openxmlformats.org/presentationml/2006/main">
  <p:tag name="GENSWF_SLIDE_UID" val="{8B860317-5B96-4528-8D28-B9117AFFCFA3}:351"/>
</p:tagLst>
</file>

<file path=ppt/tags/tag3.xml><?xml version="1.0" encoding="utf-8"?>
<p:tagLst xmlns:a="http://schemas.openxmlformats.org/drawingml/2006/main" xmlns:r="http://schemas.openxmlformats.org/officeDocument/2006/relationships" xmlns:p="http://schemas.openxmlformats.org/presentationml/2006/main">
  <p:tag name="GENSWF_SLIDE_UID" val="{1C9CDA16-1A11-4D94-9D5F-470940CD5696}:354"/>
</p:tagLst>
</file>

<file path=ppt/tags/tag4.xml><?xml version="1.0" encoding="utf-8"?>
<p:tagLst xmlns:a="http://schemas.openxmlformats.org/drawingml/2006/main" xmlns:r="http://schemas.openxmlformats.org/officeDocument/2006/relationships" xmlns:p="http://schemas.openxmlformats.org/presentationml/2006/main">
  <p:tag name="GENSWF_SLIDE_UID" val="{B7793DBC-F72D-4627-A07E-7958598BDD13}:338"/>
</p:tagLst>
</file>

<file path=ppt/tags/tag5.xml><?xml version="1.0" encoding="utf-8"?>
<p:tagLst xmlns:a="http://schemas.openxmlformats.org/drawingml/2006/main" xmlns:r="http://schemas.openxmlformats.org/officeDocument/2006/relationships" xmlns:p="http://schemas.openxmlformats.org/presentationml/2006/main">
  <p:tag name="GENSWF_SLIDE_UID" val="{A031757F-3E97-4935-974E-81BEFBDB61A0}:339"/>
</p:tagLst>
</file>

<file path=ppt/tags/tag6.xml><?xml version="1.0" encoding="utf-8"?>
<p:tagLst xmlns:a="http://schemas.openxmlformats.org/drawingml/2006/main" xmlns:r="http://schemas.openxmlformats.org/officeDocument/2006/relationships" xmlns:p="http://schemas.openxmlformats.org/presentationml/2006/main">
  <p:tag name="GENSWF_SLIDE_UID" val="{BBF867AD-BFB6-492A-9A5F-FB35067A7625}:368"/>
</p:tagLst>
</file>

<file path=ppt/tags/tag7.xml><?xml version="1.0" encoding="utf-8"?>
<p:tagLst xmlns:a="http://schemas.openxmlformats.org/drawingml/2006/main" xmlns:r="http://schemas.openxmlformats.org/officeDocument/2006/relationships" xmlns:p="http://schemas.openxmlformats.org/presentationml/2006/main">
  <p:tag name="GENSWF_SLIDE_UID" val="{CE81A061-5B05-4D2E-9B02-0440C804F101}:362"/>
</p:tagLst>
</file>

<file path=ppt/tags/tag8.xml><?xml version="1.0" encoding="utf-8"?>
<p:tagLst xmlns:a="http://schemas.openxmlformats.org/drawingml/2006/main" xmlns:r="http://schemas.openxmlformats.org/officeDocument/2006/relationships" xmlns:p="http://schemas.openxmlformats.org/presentationml/2006/main">
  <p:tag name="GENSWF_SLIDE_UID" val="{FDD3F00B-1F5B-4D82-B364-8EFE15DBF451}:363"/>
</p:tagLst>
</file>

<file path=ppt/tags/tag9.xml><?xml version="1.0" encoding="utf-8"?>
<p:tagLst xmlns:a="http://schemas.openxmlformats.org/drawingml/2006/main" xmlns:r="http://schemas.openxmlformats.org/officeDocument/2006/relationships" xmlns:p="http://schemas.openxmlformats.org/presentationml/2006/main">
  <p:tag name="GENSWF_SLIDE_UID" val="{92F57811-7092-4D01-A04B-BCA703ACC0A5}:36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701</Words>
  <Application>Microsoft Office PowerPoint</Application>
  <PresentationFormat>Widescreen</PresentationFormat>
  <Paragraphs>41</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#9Slide04 SFU Fenice Regular</vt:lpstr>
      <vt:lpstr>Arial</vt:lpstr>
      <vt:lpstr>Calibri</vt:lpstr>
      <vt:lpstr>Cambria</vt:lpstr>
      <vt:lpstr>等线</vt:lpstr>
      <vt:lpstr>等线 Light</vt:lpstr>
      <vt:lpstr>Times New Roman</vt:lpstr>
      <vt:lpstr>UTM Avo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T1.Bai3Vuotquakhokhan - (1)</dc:title>
  <dc:creator>Thao Tran</dc:creator>
  <cp:lastModifiedBy>STD</cp:lastModifiedBy>
  <cp:revision>36</cp:revision>
  <dcterms:created xsi:type="dcterms:W3CDTF">2024-07-25T04:00:23Z</dcterms:created>
  <dcterms:modified xsi:type="dcterms:W3CDTF">2024-10-26T13:32:44Z</dcterms:modified>
</cp:coreProperties>
</file>