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Lst>
  <p:notesMasterIdLst>
    <p:notesMasterId r:id="rId14"/>
  </p:notesMasterIdLst>
  <p:sldIdLst>
    <p:sldId id="340" r:id="rId3"/>
    <p:sldId id="342" r:id="rId4"/>
    <p:sldId id="356" r:id="rId5"/>
    <p:sldId id="357" r:id="rId6"/>
    <p:sldId id="341" r:id="rId7"/>
    <p:sldId id="359" r:id="rId8"/>
    <p:sldId id="436" r:id="rId9"/>
    <p:sldId id="437" r:id="rId10"/>
    <p:sldId id="438" r:id="rId11"/>
    <p:sldId id="561" r:id="rId12"/>
    <p:sldId id="56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18C37-6A57-4337-97C2-FACA9E8A8CDA}" type="slidenum">
              <a:rPr lang="en-US" smtClean="0"/>
              <a:t>1</a:t>
            </a:fld>
            <a:endParaRPr lang="en-US"/>
          </a:p>
        </p:txBody>
      </p:sp>
    </p:spTree>
    <p:extLst>
      <p:ext uri="{BB962C8B-B14F-4D97-AF65-F5344CB8AC3E}">
        <p14:creationId xmlns:p14="http://schemas.microsoft.com/office/powerpoint/2010/main" val="388822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3247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52498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0127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89434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6902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9696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16435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672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628067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8537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11/30/2024</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5110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2024/11/30</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458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99">
            <a:extLst>
              <a:ext uri="{FF2B5EF4-FFF2-40B4-BE49-F238E27FC236}">
                <a16:creationId xmlns:a16="http://schemas.microsoft.com/office/drawing/2014/main" id="{69B91440-D1C2-B64B-CE82-7EDE7B3E356B}"/>
              </a:ext>
            </a:extLst>
          </p:cNvPr>
          <p:cNvSpPr txBox="1"/>
          <p:nvPr/>
        </p:nvSpPr>
        <p:spPr>
          <a:xfrm>
            <a:off x="594996" y="1006685"/>
            <a:ext cx="4545964" cy="2202001"/>
          </a:xfrm>
          <a:prstGeom prst="cloud">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Thảo</a:t>
            </a:r>
            <a:r>
              <a:rPr kumimoji="0" lang="en-US" sz="4400" b="1" i="0" u="none" strike="noStrike" kern="0" cap="none"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luận</a:t>
            </a:r>
            <a:r>
              <a:rPr kumimoji="0" lang="en-US" sz="4400" b="1" i="0" u="none" strike="noStrike" kern="0" cap="none"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normalizeH="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nhóm</a:t>
            </a:r>
            <a:r>
              <a:rPr kumimoji="0" lang="en-US" sz="4400" b="1" i="0" u="none" strike="noStrike" kern="0" cap="none" normalizeH="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4</a:t>
            </a:r>
            <a:endParaRPr kumimoji="0" lang="en-US" sz="4400" b="1" i="0" u="none" strike="noStrike" kern="0" cap="none"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endParaRPr>
          </a:p>
        </p:txBody>
      </p:sp>
      <p:grpSp>
        <p:nvGrpSpPr>
          <p:cNvPr id="6" name="Nhóm 95">
            <a:extLst>
              <a:ext uri="{FF2B5EF4-FFF2-40B4-BE49-F238E27FC236}">
                <a16:creationId xmlns:a16="http://schemas.microsoft.com/office/drawing/2014/main" id="{C94DF001-3BD5-2971-0F54-31D5BCA2E989}"/>
              </a:ext>
            </a:extLst>
          </p:cNvPr>
          <p:cNvGrpSpPr/>
          <p:nvPr/>
        </p:nvGrpSpPr>
        <p:grpSpPr>
          <a:xfrm>
            <a:off x="102550" y="2876464"/>
            <a:ext cx="5140009" cy="3706304"/>
            <a:chOff x="1124976" y="1819729"/>
            <a:chExt cx="6487886" cy="4203699"/>
          </a:xfrm>
        </p:grpSpPr>
        <p:sp>
          <p:nvSpPr>
            <p:cNvPr id="8" name="Hình Bầu dục 97">
              <a:extLst>
                <a:ext uri="{FF2B5EF4-FFF2-40B4-BE49-F238E27FC236}">
                  <a16:creationId xmlns:a16="http://schemas.microsoft.com/office/drawing/2014/main" id="{1A5525A6-7916-4CDD-435D-CD7E0D45169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9" name="Hình ảnh 98" descr="Ảnh có chứa đồ chơi, búp bê&#10;&#10;Mô tả được tạo tự động">
              <a:extLst>
                <a:ext uri="{FF2B5EF4-FFF2-40B4-BE49-F238E27FC236}">
                  <a16:creationId xmlns:a16="http://schemas.microsoft.com/office/drawing/2014/main" id="{82EDA8B9-CE96-863F-48A3-2730722B81EF}"/>
                </a:ext>
              </a:extLst>
            </p:cNvPr>
            <p:cNvPicPr>
              <a:picLocks noChangeAspect="1"/>
            </p:cNvPicPr>
            <p:nvPr/>
          </p:nvPicPr>
          <p:blipFill>
            <a:blip r:embed="rId4"/>
            <a:stretch>
              <a:fillRect/>
            </a:stretch>
          </p:blipFill>
          <p:spPr>
            <a:xfrm>
              <a:off x="1328056" y="1819729"/>
              <a:ext cx="6081725" cy="3557762"/>
            </a:xfrm>
            <a:prstGeom prst="rect">
              <a:avLst/>
            </a:prstGeom>
          </p:spPr>
        </p:pic>
      </p:grpSp>
      <p:sp>
        <p:nvSpPr>
          <p:cNvPr id="10" name="Rectangle: Rounded Corners 12">
            <a:extLst>
              <a:ext uri="{FF2B5EF4-FFF2-40B4-BE49-F238E27FC236}">
                <a16:creationId xmlns:a16="http://schemas.microsoft.com/office/drawing/2014/main" id="{7531BAA3-392C-64D5-FFCB-84CBDFB0C87F}"/>
              </a:ext>
            </a:extLst>
          </p:cNvPr>
          <p:cNvSpPr/>
          <p:nvPr/>
        </p:nvSpPr>
        <p:spPr>
          <a:xfrm>
            <a:off x="5293360" y="1036319"/>
            <a:ext cx="6624320" cy="1449705"/>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Hãy chỉ ra những cái đúng, cái tốt cần được bảo vệ trong những tranh đó.</a:t>
            </a:r>
          </a:p>
        </p:txBody>
      </p:sp>
      <p:sp>
        <p:nvSpPr>
          <p:cNvPr id="11" name="Rectangle: Rounded Corners 12">
            <a:extLst>
              <a:ext uri="{FF2B5EF4-FFF2-40B4-BE49-F238E27FC236}">
                <a16:creationId xmlns:a16="http://schemas.microsoft.com/office/drawing/2014/main" id="{0B2B4CD8-B1FA-683D-D977-FB3E454F1D75}"/>
              </a:ext>
            </a:extLst>
          </p:cNvPr>
          <p:cNvSpPr/>
          <p:nvPr/>
        </p:nvSpPr>
        <p:spPr>
          <a:xfrm>
            <a:off x="5323840" y="3058159"/>
            <a:ext cx="6624320" cy="1449705"/>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Em hãy kể thêm những cái đúng, cái tốt khác cần được bảo vệ mà em biết.</a:t>
            </a:r>
          </a:p>
        </p:txBody>
      </p:sp>
    </p:spTree>
    <p:custDataLst>
      <p:tags r:id="rId1"/>
    </p:custDataLst>
    <p:extLst>
      <p:ext uri="{BB962C8B-B14F-4D97-AF65-F5344CB8AC3E}">
        <p14:creationId xmlns:p14="http://schemas.microsoft.com/office/powerpoint/2010/main" val="2380955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9" name="Picture 12" descr="Silhouette office desk with white background Vector Image">
            <a:extLst>
              <a:ext uri="{FF2B5EF4-FFF2-40B4-BE49-F238E27FC236}">
                <a16:creationId xmlns:a16="http://schemas.microsoft.com/office/drawing/2014/main" id="{064EBE89-81B0-4410-B6A8-DE2D7B6480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300" r="90000">
                        <a14:foregroundMark x1="71900" y1="51019" x2="76900" y2="82778"/>
                        <a14:foregroundMark x1="14641" y1="51019" x2="16800" y2="80370"/>
                        <a14:foregroundMark x1="14300" y1="46389" x2="14341" y2="46944"/>
                        <a14:foregroundMark x1="16800" y1="80370" x2="17100" y2="80648"/>
                        <a14:foregroundMark x1="9300" y1="42778" x2="9300" y2="42778"/>
                        <a14:foregroundMark x1="24000" y1="38889" x2="24300" y2="43611"/>
                        <a14:foregroundMark x1="78200" y1="47407" x2="77200" y2="49722"/>
                        <a14:foregroundMark x1="80300" y1="40926" x2="80600" y2="43889"/>
                        <a14:foregroundMark x1="71900" y1="16944" x2="69200" y2="21204"/>
                        <a14:foregroundMark x1="14900" y1="49444" x2="14900" y2="49444"/>
                        <a14:foregroundMark x1="15100" y1="47593" x2="15100" y2="47593"/>
                        <a14:foregroundMark x1="15100" y1="47778" x2="15500" y2="51019"/>
                        <a14:foregroundMark x1="14600" y1="47593" x2="14800" y2="51944"/>
                        <a14:foregroundMark x1="14900" y1="47315" x2="15300" y2="48704"/>
                        <a14:backgroundMark x1="28300" y1="40463" x2="28300" y2="40463"/>
                        <a14:backgroundMark x1="14300" y1="46389" x2="14300" y2="46389"/>
                        <a14:backgroundMark x1="14600" y1="46944" x2="14600" y2="47593"/>
                        <a14:backgroundMark x1="14400" y1="47130" x2="14400" y2="47130"/>
                      </a14:backgroundRemoval>
                    </a14:imgEffect>
                  </a14:imgLayer>
                </a14:imgProps>
              </a:ext>
              <a:ext uri="{28A0092B-C50C-407E-A947-70E740481C1C}">
                <a14:useLocalDpi xmlns:a14="http://schemas.microsoft.com/office/drawing/2010/main" val="0"/>
              </a:ext>
            </a:extLst>
          </a:blip>
          <a:srcRect/>
          <a:stretch>
            <a:fillRect/>
          </a:stretch>
        </p:blipFill>
        <p:spPr bwMode="auto">
          <a:xfrm>
            <a:off x="-354261" y="3746282"/>
            <a:ext cx="3480233" cy="37586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icture containing toy, doll, vector graphics&#10;&#10;Description automatically generated">
            <a:extLst>
              <a:ext uri="{FF2B5EF4-FFF2-40B4-BE49-F238E27FC236}">
                <a16:creationId xmlns:a16="http://schemas.microsoft.com/office/drawing/2014/main" id="{095CDEFB-B569-4BF6-89DC-2E5E6685C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715" y="1951241"/>
            <a:ext cx="4585327" cy="4252891"/>
          </a:xfrm>
          <a:prstGeom prst="rect">
            <a:avLst/>
          </a:prstGeom>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08648" y="1184550"/>
            <a:ext cx="3563865" cy="2575753"/>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8862585" y="2526361"/>
            <a:ext cx="2603074" cy="2603074"/>
          </a:xfrm>
          <a:prstGeom prst="rect">
            <a:avLst/>
          </a:prstGeom>
        </p:spPr>
      </p:pic>
      <p:pic>
        <p:nvPicPr>
          <p:cNvPr id="3" name="Picture 2">
            <a:extLst>
              <a:ext uri="{FF2B5EF4-FFF2-40B4-BE49-F238E27FC236}">
                <a16:creationId xmlns:a16="http://schemas.microsoft.com/office/drawing/2014/main" id="{193ED6D5-BD9C-74E5-F0B6-E2E40BCD585F}"/>
              </a:ext>
            </a:extLst>
          </p:cNvPr>
          <p:cNvPicPr>
            <a:picLocks noChangeAspect="1"/>
          </p:cNvPicPr>
          <p:nvPr/>
        </p:nvPicPr>
        <p:blipFill>
          <a:blip r:embed="rId9"/>
          <a:stretch>
            <a:fillRect/>
          </a:stretch>
        </p:blipFill>
        <p:spPr>
          <a:xfrm>
            <a:off x="1548849" y="631245"/>
            <a:ext cx="6846401" cy="1652159"/>
          </a:xfrm>
          <a:prstGeom prst="rect">
            <a:avLst/>
          </a:prstGeom>
        </p:spPr>
      </p:pic>
    </p:spTree>
    <p:custDataLst>
      <p:tags r:id="rId1"/>
    </p:custDataLst>
    <p:extLst>
      <p:ext uri="{BB962C8B-B14F-4D97-AF65-F5344CB8AC3E}">
        <p14:creationId xmlns:p14="http://schemas.microsoft.com/office/powerpoint/2010/main" val="3203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par>
                                <p:cTn id="11" presetID="32" presetClass="emph" presetSubtype="0" repeatCount="3000" fill="hold" nodeType="withEffect">
                                  <p:stCondLst>
                                    <p:cond delay="0"/>
                                  </p:stCondLst>
                                  <p:childTnLst>
                                    <p:animRot by="120000">
                                      <p:cBhvr>
                                        <p:cTn id="12" dur="100" fill="hold">
                                          <p:stCondLst>
                                            <p:cond delay="0"/>
                                          </p:stCondLst>
                                        </p:cTn>
                                        <p:tgtEl>
                                          <p:spTgt spid="48"/>
                                        </p:tgtEl>
                                        <p:attrNameLst>
                                          <p:attrName>r</p:attrName>
                                        </p:attrNameLst>
                                      </p:cBhvr>
                                    </p:animRot>
                                    <p:animRot by="-240000">
                                      <p:cBhvr>
                                        <p:cTn id="13" dur="200" fill="hold">
                                          <p:stCondLst>
                                            <p:cond delay="200"/>
                                          </p:stCondLst>
                                        </p:cTn>
                                        <p:tgtEl>
                                          <p:spTgt spid="48"/>
                                        </p:tgtEl>
                                        <p:attrNameLst>
                                          <p:attrName>r</p:attrName>
                                        </p:attrNameLst>
                                      </p:cBhvr>
                                    </p:animRot>
                                    <p:animRot by="240000">
                                      <p:cBhvr>
                                        <p:cTn id="14" dur="200" fill="hold">
                                          <p:stCondLst>
                                            <p:cond delay="400"/>
                                          </p:stCondLst>
                                        </p:cTn>
                                        <p:tgtEl>
                                          <p:spTgt spid="48"/>
                                        </p:tgtEl>
                                        <p:attrNameLst>
                                          <p:attrName>r</p:attrName>
                                        </p:attrNameLst>
                                      </p:cBhvr>
                                    </p:animRot>
                                    <p:animRot by="-240000">
                                      <p:cBhvr>
                                        <p:cTn id="15" dur="200" fill="hold">
                                          <p:stCondLst>
                                            <p:cond delay="600"/>
                                          </p:stCondLst>
                                        </p:cTn>
                                        <p:tgtEl>
                                          <p:spTgt spid="48"/>
                                        </p:tgtEl>
                                        <p:attrNameLst>
                                          <p:attrName>r</p:attrName>
                                        </p:attrNameLst>
                                      </p:cBhvr>
                                    </p:animRot>
                                    <p:animRot by="120000">
                                      <p:cBhvr>
                                        <p:cTn id="16" dur="200" fill="hold">
                                          <p:stCondLst>
                                            <p:cond delay="800"/>
                                          </p:stCondLst>
                                        </p:cTn>
                                        <p:tgtEl>
                                          <p:spTgt spid="48"/>
                                        </p:tgtEl>
                                        <p:attrNameLst>
                                          <p:attrName>r</p:attrName>
                                        </p:attrNameLst>
                                      </p:cBhvr>
                                    </p:animRo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39"/>
                                        </p:tgtEl>
                                        <p:attrNameLst>
                                          <p:attrName>r</p:attrName>
                                        </p:attrNameLst>
                                      </p:cBhvr>
                                    </p:animRot>
                                    <p:animRot by="-240000">
                                      <p:cBhvr>
                                        <p:cTn id="19" dur="200" fill="hold">
                                          <p:stCondLst>
                                            <p:cond delay="200"/>
                                          </p:stCondLst>
                                        </p:cTn>
                                        <p:tgtEl>
                                          <p:spTgt spid="39"/>
                                        </p:tgtEl>
                                        <p:attrNameLst>
                                          <p:attrName>r</p:attrName>
                                        </p:attrNameLst>
                                      </p:cBhvr>
                                    </p:animRot>
                                    <p:animRot by="240000">
                                      <p:cBhvr>
                                        <p:cTn id="20" dur="200" fill="hold">
                                          <p:stCondLst>
                                            <p:cond delay="400"/>
                                          </p:stCondLst>
                                        </p:cTn>
                                        <p:tgtEl>
                                          <p:spTgt spid="39"/>
                                        </p:tgtEl>
                                        <p:attrNameLst>
                                          <p:attrName>r</p:attrName>
                                        </p:attrNameLst>
                                      </p:cBhvr>
                                    </p:animRot>
                                    <p:animRot by="-240000">
                                      <p:cBhvr>
                                        <p:cTn id="21" dur="200" fill="hold">
                                          <p:stCondLst>
                                            <p:cond delay="600"/>
                                          </p:stCondLst>
                                        </p:cTn>
                                        <p:tgtEl>
                                          <p:spTgt spid="39"/>
                                        </p:tgtEl>
                                        <p:attrNameLst>
                                          <p:attrName>r</p:attrName>
                                        </p:attrNameLst>
                                      </p:cBhvr>
                                    </p:animRot>
                                    <p:animRot by="120000">
                                      <p:cBhvr>
                                        <p:cTn id="22" dur="200" fill="hold">
                                          <p:stCondLst>
                                            <p:cond delay="800"/>
                                          </p:stCondLst>
                                        </p:cTn>
                                        <p:tgtEl>
                                          <p:spTgt spid="3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5377944" y="361950"/>
            <a:ext cx="6814056" cy="68758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4">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124520" y="2012189"/>
              <a:ext cx="5163361" cy="2440114"/>
            </a:xfrm>
            <a:prstGeom prst="rect">
              <a:avLst/>
            </a:prstGeom>
            <a:noFill/>
          </p:spPr>
          <p:txBody>
            <a:bodyPr wrap="square" rtlCol="0">
              <a:spAutoFit/>
            </a:bodyPr>
            <a:lstStyle/>
            <a:p>
              <a:pPr marL="0" marR="0" algn="ctr">
                <a:lnSpc>
                  <a:spcPct val="120000"/>
                </a:lnSpc>
                <a:spcBef>
                  <a:spcPts val="0"/>
                </a:spcBef>
                <a:spcAft>
                  <a:spcPts val="0"/>
                </a:spcAft>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học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sinh</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đóng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vai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phóng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viên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và</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phỏng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vấn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khác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lớp</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bản</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thân</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bảo</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vệ</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800" b="1"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endParaRPr kumimoji="0" lang="en-US"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8"/>
          <a:stretch>
            <a:fillRect/>
          </a:stretch>
        </p:blipFill>
        <p:spPr>
          <a:xfrm>
            <a:off x="126576" y="269295"/>
            <a:ext cx="6852498" cy="1652159"/>
          </a:xfrm>
          <a:prstGeom prst="rect">
            <a:avLst/>
          </a:prstGeom>
        </p:spPr>
      </p:pic>
    </p:spTree>
    <p:custDataLst>
      <p:tags r:id="rId1"/>
    </p:custDataLst>
    <p:extLst>
      <p:ext uri="{BB962C8B-B14F-4D97-AF65-F5344CB8AC3E}">
        <p14:creationId xmlns:p14="http://schemas.microsoft.com/office/powerpoint/2010/main" val="2814921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227CA-7E8D-5562-9298-1F1BD07801F4}"/>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7FFC5BB6-200F-CFC9-F394-A7A393AF7F16}"/>
              </a:ext>
            </a:extLst>
          </p:cNvPr>
          <p:cNvSpPr/>
          <p:nvPr/>
        </p:nvSpPr>
        <p:spPr>
          <a:xfrm flipH="1">
            <a:off x="5933440" y="2265679"/>
            <a:ext cx="5873750" cy="2074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FF0000"/>
                </a:solidFill>
                <a:latin typeface="Calibri" panose="020F0502020204030204" pitchFamily="34" charset="0"/>
                <a:cs typeface="Calibri" panose="020F0502020204030204" pitchFamily="34" charset="0"/>
              </a:rPr>
              <a:t>Trung </a:t>
            </a:r>
            <a:r>
              <a:rPr lang="en-US" sz="4000" b="1" dirty="0" err="1">
                <a:solidFill>
                  <a:srgbClr val="FF0000"/>
                </a:solidFill>
                <a:latin typeface="Calibri" panose="020F0502020204030204" pitchFamily="34" charset="0"/>
                <a:cs typeface="Calibri" panose="020F0502020204030204" pitchFamily="34" charset="0"/>
              </a:rPr>
              <a:t>thực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trong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học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không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chép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bài</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của</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bạn</a:t>
            </a:r>
            <a:r>
              <a:rPr lang="en-US" sz="4000" b="1" dirty="0">
                <a:solidFill>
                  <a:srgbClr val="FF000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A6B8FF97-58A0-869D-A277-9BB5375F203A}"/>
              </a:ext>
            </a:extLst>
          </p:cNvPr>
          <p:cNvPicPr>
            <a:picLocks noChangeAspect="1"/>
          </p:cNvPicPr>
          <p:nvPr/>
        </p:nvPicPr>
        <p:blipFill>
          <a:blip r:embed="rId4"/>
          <a:stretch>
            <a:fillRect/>
          </a:stretch>
        </p:blipFill>
        <p:spPr>
          <a:xfrm>
            <a:off x="794384" y="1981200"/>
            <a:ext cx="4737367" cy="4027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856037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227CA-7E8D-5562-9298-1F1BD07801F4}"/>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7FFC5BB6-200F-CFC9-F394-A7A393AF7F16}"/>
              </a:ext>
            </a:extLst>
          </p:cNvPr>
          <p:cNvSpPr/>
          <p:nvPr/>
        </p:nvSpPr>
        <p:spPr>
          <a:xfrm flipH="1">
            <a:off x="5791200" y="2265679"/>
            <a:ext cx="6015990" cy="2074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Phụ giúp bố mẹ việc nhà (nhắc em thu dọn bát đĩa sau khi ăn xong).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7866CEF-7F0C-5B40-C5CE-E00672019101}"/>
              </a:ext>
            </a:extLst>
          </p:cNvPr>
          <p:cNvPicPr>
            <a:picLocks noChangeAspect="1"/>
          </p:cNvPicPr>
          <p:nvPr/>
        </p:nvPicPr>
        <p:blipFill>
          <a:blip r:embed="rId4"/>
          <a:stretch>
            <a:fillRect/>
          </a:stretch>
        </p:blipFill>
        <p:spPr>
          <a:xfrm>
            <a:off x="744537" y="1711007"/>
            <a:ext cx="4200525" cy="4391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41903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538480" y="314179"/>
            <a:ext cx="10962640" cy="1656861"/>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3"/>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38942" y="861164"/>
              <a:ext cx="5623727" cy="49869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ra, còn có những cái đúng, cái tốt khác cần được bảo vệ như</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nhặt được của rơi trả lại người mất</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vứt rác đúng nơi quy định, tôn trọng sự khác biệt của người khác,...</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28" name="Picture 4" descr="Hai Đội viên nhặt được ví tiền trả lại người mất">
            <a:extLst>
              <a:ext uri="{FF2B5EF4-FFF2-40B4-BE49-F238E27FC236}">
                <a16:creationId xmlns:a16="http://schemas.microsoft.com/office/drawing/2014/main" id="{C3E8C7DB-71A7-243E-A65F-E7E3ACCB7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64" y="2814320"/>
            <a:ext cx="443576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Ỏ RÁC ĐÚNG NƠI QUY ĐỊNH THỂ HIỆN LỐI SỐNG VĂN MINH">
            <a:extLst>
              <a:ext uri="{FF2B5EF4-FFF2-40B4-BE49-F238E27FC236}">
                <a16:creationId xmlns:a16="http://schemas.microsoft.com/office/drawing/2014/main" id="{094EFD10-BF18-E5E4-DC2C-F7B8BC5BE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239" y="2712719"/>
            <a:ext cx="3443605" cy="34436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6. Hành động vì sự khác biệt | SBT hoạt động trải nghiệm hướng nghiệp 7 |  Tech12h">
            <a:extLst>
              <a:ext uri="{FF2B5EF4-FFF2-40B4-BE49-F238E27FC236}">
                <a16:creationId xmlns:a16="http://schemas.microsoft.com/office/drawing/2014/main" id="{11DBB2A9-F82A-DEEA-6210-99D7F8BB07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4760" y="2773680"/>
            <a:ext cx="3581188" cy="3200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611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down)">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ipe(down)">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0" y="1828800"/>
            <a:ext cx="10002445" cy="4759549"/>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3"/>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01698" y="1795051"/>
              <a:ext cx="5814512" cy="3153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việc làm trên là những cái đúng, cái tốt cần bảo vệ vì đó là những việc làm phù hợp với chuẩn mực đạo  đức xã hội và quy định của pháp luật</a:t>
              </a:r>
              <a:endParaRPr kumimoji="0" lang="en-GB" sz="5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11" name="Picture 10">
            <a:extLst>
              <a:ext uri="{FF2B5EF4-FFF2-40B4-BE49-F238E27FC236}">
                <a16:creationId xmlns:a16="http://schemas.microsoft.com/office/drawing/2014/main" id="{D972E44D-920B-3B04-97B9-C81280A19639}"/>
              </a:ext>
            </a:extLst>
          </p:cNvPr>
          <p:cNvPicPr>
            <a:picLocks noChangeAspect="1"/>
          </p:cNvPicPr>
          <p:nvPr/>
        </p:nvPicPr>
        <p:blipFill>
          <a:blip r:embed="rId5"/>
          <a:stretch>
            <a:fillRect/>
          </a:stretch>
        </p:blipFill>
        <p:spPr>
          <a:xfrm>
            <a:off x="143988" y="-214570"/>
            <a:ext cx="4245392" cy="2499360"/>
          </a:xfrm>
          <a:prstGeom prst="rect">
            <a:avLst/>
          </a:prstGeom>
        </p:spPr>
      </p:pic>
      <p:pic>
        <p:nvPicPr>
          <p:cNvPr id="5" name="Picture 4" descr="A cartoon of a child holding a pencil and a notebook&#10;&#10;Description automatically generated">
            <a:extLst>
              <a:ext uri="{FF2B5EF4-FFF2-40B4-BE49-F238E27FC236}">
                <a16:creationId xmlns:a16="http://schemas.microsoft.com/office/drawing/2014/main" id="{68487913-C6F7-5C8C-7EFD-426094F99B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spTree>
    <p:custDataLst>
      <p:tags r:id="rId1"/>
    </p:custDataLst>
    <p:extLst>
      <p:ext uri="{BB962C8B-B14F-4D97-AF65-F5344CB8AC3E}">
        <p14:creationId xmlns:p14="http://schemas.microsoft.com/office/powerpoint/2010/main" val="282715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4 h 958990"/>
                <a:gd name="connsiteX1" fmla="*/ 78212 w 5640810"/>
                <a:gd name="connsiteY1" fmla="*/ 0 h 958990"/>
                <a:gd name="connsiteX2" fmla="*/ 5562597 w 5640810"/>
                <a:gd name="connsiteY2" fmla="*/ 0 h 958990"/>
                <a:gd name="connsiteX3" fmla="*/ 5640810 w 5640810"/>
                <a:gd name="connsiteY3" fmla="*/ 159834 h 958990"/>
                <a:gd name="connsiteX4" fmla="*/ 5640810 w 5640810"/>
                <a:gd name="connsiteY4" fmla="*/ 799155 h 958990"/>
                <a:gd name="connsiteX5" fmla="*/ 5562597 w 5640810"/>
                <a:gd name="connsiteY5" fmla="*/ 958990 h 958990"/>
                <a:gd name="connsiteX6" fmla="*/ 78212 w 5640810"/>
                <a:gd name="connsiteY6" fmla="*/ 958990 h 958990"/>
                <a:gd name="connsiteX7" fmla="*/ 0 w 5640810"/>
                <a:gd name="connsiteY7" fmla="*/ 799155 h 958990"/>
                <a:gd name="connsiteX8" fmla="*/ 0 w 5640810"/>
                <a:gd name="connsiteY8" fmla="*/ 159834 h 958990"/>
                <a:gd name="connsiteX0" fmla="*/ 0 w 5640810"/>
                <a:gd name="connsiteY0" fmla="*/ 159834 h 958990"/>
                <a:gd name="connsiteX1" fmla="*/ 78212 w 5640810"/>
                <a:gd name="connsiteY1" fmla="*/ 0 h 958990"/>
                <a:gd name="connsiteX2" fmla="*/ 5562597 w 5640810"/>
                <a:gd name="connsiteY2" fmla="*/ 0 h 958990"/>
                <a:gd name="connsiteX3" fmla="*/ 5640810 w 5640810"/>
                <a:gd name="connsiteY3" fmla="*/ 159834 h 958990"/>
                <a:gd name="connsiteX4" fmla="*/ 5640810 w 5640810"/>
                <a:gd name="connsiteY4" fmla="*/ 799155 h 958990"/>
                <a:gd name="connsiteX5" fmla="*/ 5562597 w 5640810"/>
                <a:gd name="connsiteY5" fmla="*/ 958990 h 958990"/>
                <a:gd name="connsiteX6" fmla="*/ 78212 w 5640810"/>
                <a:gd name="connsiteY6" fmla="*/ 958990 h 958990"/>
                <a:gd name="connsiteX7" fmla="*/ 0 w 5640810"/>
                <a:gd name="connsiteY7" fmla="*/ 799155 h 958990"/>
                <a:gd name="connsiteX8" fmla="*/ 0 w 5640810"/>
                <a:gd name="connsiteY8" fmla="*/ 159834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4"/>
                  </a:moveTo>
                  <a:cubicBezTo>
                    <a:pt x="-6992" y="78144"/>
                    <a:pt x="37770" y="1218"/>
                    <a:pt x="78212" y="0"/>
                  </a:cubicBezTo>
                  <a:cubicBezTo>
                    <a:pt x="1370428" y="478250"/>
                    <a:pt x="3561320" y="239362"/>
                    <a:pt x="5562597" y="0"/>
                  </a:cubicBezTo>
                  <a:cubicBezTo>
                    <a:pt x="5613036" y="485"/>
                    <a:pt x="5655466" y="65556"/>
                    <a:pt x="5640810" y="159834"/>
                  </a:cubicBezTo>
                  <a:cubicBezTo>
                    <a:pt x="5636603" y="192952"/>
                    <a:pt x="5638378" y="611935"/>
                    <a:pt x="5640810" y="799155"/>
                  </a:cubicBezTo>
                  <a:cubicBezTo>
                    <a:pt x="5646206" y="884865"/>
                    <a:pt x="5605079" y="963317"/>
                    <a:pt x="5562597" y="958990"/>
                  </a:cubicBezTo>
                  <a:cubicBezTo>
                    <a:pt x="4039393" y="664296"/>
                    <a:pt x="1799272" y="775490"/>
                    <a:pt x="78212" y="958990"/>
                  </a:cubicBezTo>
                  <a:cubicBezTo>
                    <a:pt x="22221" y="967013"/>
                    <a:pt x="6999" y="902798"/>
                    <a:pt x="0" y="799155"/>
                  </a:cubicBezTo>
                  <a:cubicBezTo>
                    <a:pt x="8149" y="550143"/>
                    <a:pt x="38890" y="407957"/>
                    <a:pt x="0" y="159834"/>
                  </a:cubicBezTo>
                  <a:close/>
                </a:path>
                <a:path w="5640810" h="958990" stroke="0" extrusionOk="0">
                  <a:moveTo>
                    <a:pt x="0" y="159834"/>
                  </a:moveTo>
                  <a:cubicBezTo>
                    <a:pt x="-4809" y="69590"/>
                    <a:pt x="42956" y="4912"/>
                    <a:pt x="78212" y="0"/>
                  </a:cubicBezTo>
                  <a:cubicBezTo>
                    <a:pt x="2440200" y="76785"/>
                    <a:pt x="3803800" y="57314"/>
                    <a:pt x="5562597" y="0"/>
                  </a:cubicBezTo>
                  <a:cubicBezTo>
                    <a:pt x="5603092" y="10570"/>
                    <a:pt x="5636010" y="65907"/>
                    <a:pt x="5640810" y="159834"/>
                  </a:cubicBezTo>
                  <a:cubicBezTo>
                    <a:pt x="5672592" y="437118"/>
                    <a:pt x="5628146" y="504795"/>
                    <a:pt x="5640810" y="799155"/>
                  </a:cubicBezTo>
                  <a:cubicBezTo>
                    <a:pt x="5639978" y="884082"/>
                    <a:pt x="5607281" y="965375"/>
                    <a:pt x="5562597" y="958990"/>
                  </a:cubicBezTo>
                  <a:cubicBezTo>
                    <a:pt x="4911358" y="1011931"/>
                    <a:pt x="827108" y="824443"/>
                    <a:pt x="78212" y="958990"/>
                  </a:cubicBezTo>
                  <a:cubicBezTo>
                    <a:pt x="28729" y="967501"/>
                    <a:pt x="-9630" y="889929"/>
                    <a:pt x="0" y="799155"/>
                  </a:cubicBezTo>
                  <a:cubicBezTo>
                    <a:pt x="14322" y="533042"/>
                    <a:pt x="-19894" y="382476"/>
                    <a:pt x="0" y="159834"/>
                  </a:cubicBezTo>
                  <a:close/>
                </a:path>
                <a:path w="5640810" h="958990" fill="none" stroke="0" extrusionOk="0">
                  <a:moveTo>
                    <a:pt x="0" y="159834"/>
                  </a:moveTo>
                  <a:cubicBezTo>
                    <a:pt x="334" y="69566"/>
                    <a:pt x="39899" y="918"/>
                    <a:pt x="78212" y="0"/>
                  </a:cubicBezTo>
                  <a:cubicBezTo>
                    <a:pt x="1831002" y="290643"/>
                    <a:pt x="3717576" y="-236924"/>
                    <a:pt x="5562597" y="0"/>
                  </a:cubicBezTo>
                  <a:cubicBezTo>
                    <a:pt x="5608947" y="1585"/>
                    <a:pt x="5637584" y="62313"/>
                    <a:pt x="5640810" y="159834"/>
                  </a:cubicBezTo>
                  <a:cubicBezTo>
                    <a:pt x="5610829" y="211217"/>
                    <a:pt x="5631922" y="615474"/>
                    <a:pt x="5640810" y="799155"/>
                  </a:cubicBezTo>
                  <a:cubicBezTo>
                    <a:pt x="5641980" y="886715"/>
                    <a:pt x="5607353" y="968153"/>
                    <a:pt x="5562597" y="958990"/>
                  </a:cubicBezTo>
                  <a:cubicBezTo>
                    <a:pt x="4032922" y="803062"/>
                    <a:pt x="1832273" y="1088492"/>
                    <a:pt x="78212" y="958990"/>
                  </a:cubicBezTo>
                  <a:cubicBezTo>
                    <a:pt x="30189" y="954566"/>
                    <a:pt x="6830" y="889179"/>
                    <a:pt x="0" y="799155"/>
                  </a:cubicBezTo>
                  <a:cubicBezTo>
                    <a:pt x="-7157" y="537343"/>
                    <a:pt x="2245" y="418147"/>
                    <a:pt x="0" y="159834"/>
                  </a:cubicBezTo>
                  <a:close/>
                </a:path>
              </a:pathLst>
            </a:custGeom>
            <a:ln w="38100">
              <a:solidFill>
                <a:srgbClr val="FF3300"/>
              </a:solidFill>
              <a:extLst>
                <a:ext uri="{C807C97D-BFC1-408E-A445-0C87EB9F89A2}">
                  <ask:lineSketchStyleProps xmlns:ask="http://schemas.microsoft.com/office/drawing/2018/sketchyshapes" xmln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rPr>
                <a:t>Đọc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chuyện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và</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trả</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lời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6" name="Picture 5">
            <a:extLst>
              <a:ext uri="{FF2B5EF4-FFF2-40B4-BE49-F238E27FC236}">
                <a16:creationId xmlns:a16="http://schemas.microsoft.com/office/drawing/2014/main" id="{ACEDA220-B405-0F26-B04E-FDC1F48E5F5B}"/>
              </a:ext>
            </a:extLst>
          </p:cNvPr>
          <p:cNvPicPr>
            <a:picLocks noChangeAspect="1"/>
          </p:cNvPicPr>
          <p:nvPr/>
        </p:nvPicPr>
        <p:blipFill>
          <a:blip r:embed="rId4"/>
          <a:stretch>
            <a:fillRect/>
          </a:stretch>
        </p:blipFill>
        <p:spPr>
          <a:xfrm>
            <a:off x="556577" y="1261427"/>
            <a:ext cx="6518854" cy="5047933"/>
          </a:xfrm>
          <a:prstGeom prst="rect">
            <a:avLst/>
          </a:prstGeom>
        </p:spPr>
      </p:pic>
      <p:sp>
        <p:nvSpPr>
          <p:cNvPr id="7" name="Speech Bubble: Rectangle with Corners Rounded 4">
            <a:extLst>
              <a:ext uri="{FF2B5EF4-FFF2-40B4-BE49-F238E27FC236}">
                <a16:creationId xmlns:a16="http://schemas.microsoft.com/office/drawing/2014/main" id="{AEEFE08A-F0D4-D8EF-CB06-3767159EEBC5}"/>
              </a:ext>
            </a:extLst>
          </p:cNvPr>
          <p:cNvSpPr/>
          <p:nvPr/>
        </p:nvSpPr>
        <p:spPr>
          <a:xfrm flipH="1">
            <a:off x="6939280" y="1493519"/>
            <a:ext cx="4878070" cy="2074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Cái đúng, cái tốt cần phải bảo vệ trong câu chuyện trên là gì? Lời nói của Bác thể hiện điều gì</a:t>
            </a:r>
            <a:r>
              <a:rPr lang="en-US" sz="2800" b="1" dirty="0">
                <a:solidFill>
                  <a:srgbClr val="FF0000"/>
                </a:solidFill>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1E8DFE82-46AD-E6ED-CD0E-5748D4BE6355}"/>
              </a:ext>
            </a:extLst>
          </p:cNvPr>
          <p:cNvSpPr/>
          <p:nvPr/>
        </p:nvSpPr>
        <p:spPr>
          <a:xfrm flipH="1">
            <a:off x="6898640" y="4754880"/>
            <a:ext cx="4878070" cy="127201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a:solidFill>
                  <a:srgbClr val="FF0000"/>
                </a:solidFill>
                <a:latin typeface="Calibri" panose="020F0502020204030204" pitchFamily="34" charset="0"/>
                <a:cs typeface="Calibri" panose="020F0502020204030204" pitchFamily="34" charset="0"/>
              </a:rPr>
              <a:t>Theo em, vì sao chúng ta cần bảo vệ cái đúng, cái tốt?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2784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4 h 958990"/>
                <a:gd name="connsiteX1" fmla="*/ 78212 w 5640810"/>
                <a:gd name="connsiteY1" fmla="*/ 0 h 958990"/>
                <a:gd name="connsiteX2" fmla="*/ 5562597 w 5640810"/>
                <a:gd name="connsiteY2" fmla="*/ 0 h 958990"/>
                <a:gd name="connsiteX3" fmla="*/ 5640810 w 5640810"/>
                <a:gd name="connsiteY3" fmla="*/ 159834 h 958990"/>
                <a:gd name="connsiteX4" fmla="*/ 5640810 w 5640810"/>
                <a:gd name="connsiteY4" fmla="*/ 799155 h 958990"/>
                <a:gd name="connsiteX5" fmla="*/ 5562597 w 5640810"/>
                <a:gd name="connsiteY5" fmla="*/ 958990 h 958990"/>
                <a:gd name="connsiteX6" fmla="*/ 78212 w 5640810"/>
                <a:gd name="connsiteY6" fmla="*/ 958990 h 958990"/>
                <a:gd name="connsiteX7" fmla="*/ 0 w 5640810"/>
                <a:gd name="connsiteY7" fmla="*/ 799155 h 958990"/>
                <a:gd name="connsiteX8" fmla="*/ 0 w 5640810"/>
                <a:gd name="connsiteY8" fmla="*/ 159834 h 958990"/>
                <a:gd name="connsiteX0" fmla="*/ 0 w 5640810"/>
                <a:gd name="connsiteY0" fmla="*/ 159834 h 958990"/>
                <a:gd name="connsiteX1" fmla="*/ 78212 w 5640810"/>
                <a:gd name="connsiteY1" fmla="*/ 0 h 958990"/>
                <a:gd name="connsiteX2" fmla="*/ 5562597 w 5640810"/>
                <a:gd name="connsiteY2" fmla="*/ 0 h 958990"/>
                <a:gd name="connsiteX3" fmla="*/ 5640810 w 5640810"/>
                <a:gd name="connsiteY3" fmla="*/ 159834 h 958990"/>
                <a:gd name="connsiteX4" fmla="*/ 5640810 w 5640810"/>
                <a:gd name="connsiteY4" fmla="*/ 799155 h 958990"/>
                <a:gd name="connsiteX5" fmla="*/ 5562597 w 5640810"/>
                <a:gd name="connsiteY5" fmla="*/ 958990 h 958990"/>
                <a:gd name="connsiteX6" fmla="*/ 78212 w 5640810"/>
                <a:gd name="connsiteY6" fmla="*/ 958990 h 958990"/>
                <a:gd name="connsiteX7" fmla="*/ 0 w 5640810"/>
                <a:gd name="connsiteY7" fmla="*/ 799155 h 958990"/>
                <a:gd name="connsiteX8" fmla="*/ 0 w 5640810"/>
                <a:gd name="connsiteY8" fmla="*/ 159834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4"/>
                  </a:moveTo>
                  <a:cubicBezTo>
                    <a:pt x="-6992" y="78144"/>
                    <a:pt x="37770" y="1218"/>
                    <a:pt x="78212" y="0"/>
                  </a:cubicBezTo>
                  <a:cubicBezTo>
                    <a:pt x="1370428" y="478250"/>
                    <a:pt x="3561320" y="239362"/>
                    <a:pt x="5562597" y="0"/>
                  </a:cubicBezTo>
                  <a:cubicBezTo>
                    <a:pt x="5613036" y="485"/>
                    <a:pt x="5655466" y="65556"/>
                    <a:pt x="5640810" y="159834"/>
                  </a:cubicBezTo>
                  <a:cubicBezTo>
                    <a:pt x="5636603" y="192952"/>
                    <a:pt x="5638378" y="611935"/>
                    <a:pt x="5640810" y="799155"/>
                  </a:cubicBezTo>
                  <a:cubicBezTo>
                    <a:pt x="5646206" y="884865"/>
                    <a:pt x="5605079" y="963317"/>
                    <a:pt x="5562597" y="958990"/>
                  </a:cubicBezTo>
                  <a:cubicBezTo>
                    <a:pt x="4039393" y="664296"/>
                    <a:pt x="1799272" y="775490"/>
                    <a:pt x="78212" y="958990"/>
                  </a:cubicBezTo>
                  <a:cubicBezTo>
                    <a:pt x="22221" y="967013"/>
                    <a:pt x="6999" y="902798"/>
                    <a:pt x="0" y="799155"/>
                  </a:cubicBezTo>
                  <a:cubicBezTo>
                    <a:pt x="8149" y="550143"/>
                    <a:pt x="38890" y="407957"/>
                    <a:pt x="0" y="159834"/>
                  </a:cubicBezTo>
                  <a:close/>
                </a:path>
                <a:path w="5640810" h="958990" stroke="0" extrusionOk="0">
                  <a:moveTo>
                    <a:pt x="0" y="159834"/>
                  </a:moveTo>
                  <a:cubicBezTo>
                    <a:pt x="-4809" y="69590"/>
                    <a:pt x="42956" y="4912"/>
                    <a:pt x="78212" y="0"/>
                  </a:cubicBezTo>
                  <a:cubicBezTo>
                    <a:pt x="2440200" y="76785"/>
                    <a:pt x="3803800" y="57314"/>
                    <a:pt x="5562597" y="0"/>
                  </a:cubicBezTo>
                  <a:cubicBezTo>
                    <a:pt x="5603092" y="10570"/>
                    <a:pt x="5636010" y="65907"/>
                    <a:pt x="5640810" y="159834"/>
                  </a:cubicBezTo>
                  <a:cubicBezTo>
                    <a:pt x="5672592" y="437118"/>
                    <a:pt x="5628146" y="504795"/>
                    <a:pt x="5640810" y="799155"/>
                  </a:cubicBezTo>
                  <a:cubicBezTo>
                    <a:pt x="5639978" y="884082"/>
                    <a:pt x="5607281" y="965375"/>
                    <a:pt x="5562597" y="958990"/>
                  </a:cubicBezTo>
                  <a:cubicBezTo>
                    <a:pt x="4911358" y="1011931"/>
                    <a:pt x="827108" y="824443"/>
                    <a:pt x="78212" y="958990"/>
                  </a:cubicBezTo>
                  <a:cubicBezTo>
                    <a:pt x="28729" y="967501"/>
                    <a:pt x="-9630" y="889929"/>
                    <a:pt x="0" y="799155"/>
                  </a:cubicBezTo>
                  <a:cubicBezTo>
                    <a:pt x="14322" y="533042"/>
                    <a:pt x="-19894" y="382476"/>
                    <a:pt x="0" y="159834"/>
                  </a:cubicBezTo>
                  <a:close/>
                </a:path>
                <a:path w="5640810" h="958990" fill="none" stroke="0" extrusionOk="0">
                  <a:moveTo>
                    <a:pt x="0" y="159834"/>
                  </a:moveTo>
                  <a:cubicBezTo>
                    <a:pt x="334" y="69566"/>
                    <a:pt x="39899" y="918"/>
                    <a:pt x="78212" y="0"/>
                  </a:cubicBezTo>
                  <a:cubicBezTo>
                    <a:pt x="1831002" y="290643"/>
                    <a:pt x="3717576" y="-236924"/>
                    <a:pt x="5562597" y="0"/>
                  </a:cubicBezTo>
                  <a:cubicBezTo>
                    <a:pt x="5608947" y="1585"/>
                    <a:pt x="5637584" y="62313"/>
                    <a:pt x="5640810" y="159834"/>
                  </a:cubicBezTo>
                  <a:cubicBezTo>
                    <a:pt x="5610829" y="211217"/>
                    <a:pt x="5631922" y="615474"/>
                    <a:pt x="5640810" y="799155"/>
                  </a:cubicBezTo>
                  <a:cubicBezTo>
                    <a:pt x="5641980" y="886715"/>
                    <a:pt x="5607353" y="968153"/>
                    <a:pt x="5562597" y="958990"/>
                  </a:cubicBezTo>
                  <a:cubicBezTo>
                    <a:pt x="4032922" y="803062"/>
                    <a:pt x="1832273" y="1088492"/>
                    <a:pt x="78212" y="958990"/>
                  </a:cubicBezTo>
                  <a:cubicBezTo>
                    <a:pt x="30189" y="954566"/>
                    <a:pt x="6830" y="889179"/>
                    <a:pt x="0" y="799155"/>
                  </a:cubicBezTo>
                  <a:cubicBezTo>
                    <a:pt x="-7157" y="537343"/>
                    <a:pt x="2245" y="418147"/>
                    <a:pt x="0" y="159834"/>
                  </a:cubicBezTo>
                  <a:close/>
                </a:path>
              </a:pathLst>
            </a:custGeom>
            <a:ln w="38100">
              <a:solidFill>
                <a:srgbClr val="FF3300"/>
              </a:solidFill>
              <a:extLst>
                <a:ext uri="{C807C97D-BFC1-408E-A445-0C87EB9F89A2}">
                  <ask:lineSketchStyleProps xmlns:ask="http://schemas.microsoft.com/office/drawing/2018/sketchyshapes" xmln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9" name="Picture 8">
            <a:extLst>
              <a:ext uri="{FF2B5EF4-FFF2-40B4-BE49-F238E27FC236}">
                <a16:creationId xmlns:a16="http://schemas.microsoft.com/office/drawing/2014/main" id="{E2A287D5-7D3C-9036-47E1-6EA623DD7D68}"/>
              </a:ext>
            </a:extLst>
          </p:cNvPr>
          <p:cNvPicPr>
            <a:picLocks noChangeAspect="1"/>
          </p:cNvPicPr>
          <p:nvPr/>
        </p:nvPicPr>
        <p:blipFill>
          <a:blip r:embed="rId4"/>
          <a:stretch>
            <a:fillRect/>
          </a:stretch>
        </p:blipFill>
        <p:spPr>
          <a:xfrm>
            <a:off x="2976881" y="1073000"/>
            <a:ext cx="5994400" cy="5515311"/>
          </a:xfrm>
          <a:prstGeom prst="rect">
            <a:avLst/>
          </a:prstGeom>
        </p:spPr>
      </p:pic>
    </p:spTree>
    <p:custDataLst>
      <p:tags r:id="rId1"/>
    </p:custDataLst>
    <p:extLst>
      <p:ext uri="{BB962C8B-B14F-4D97-AF65-F5344CB8AC3E}">
        <p14:creationId xmlns:p14="http://schemas.microsoft.com/office/powerpoint/2010/main" val="189977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99">
            <a:extLst>
              <a:ext uri="{FF2B5EF4-FFF2-40B4-BE49-F238E27FC236}">
                <a16:creationId xmlns:a16="http://schemas.microsoft.com/office/drawing/2014/main" id="{69B91440-D1C2-B64B-CE82-7EDE7B3E356B}"/>
              </a:ext>
            </a:extLst>
          </p:cNvPr>
          <p:cNvSpPr txBox="1"/>
          <p:nvPr/>
        </p:nvSpPr>
        <p:spPr>
          <a:xfrm>
            <a:off x="594996" y="1006685"/>
            <a:ext cx="4545964" cy="2202001"/>
          </a:xfrm>
          <a:prstGeom prst="cloud">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Thảo</a:t>
            </a:r>
            <a:r>
              <a:rPr kumimoji="0" lang="en-US" sz="4400" b="1" i="0" u="none" strike="noStrike" kern="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luận</a:t>
            </a:r>
            <a:r>
              <a:rPr kumimoji="0" lang="en-US" sz="4400" b="1" i="0" u="none" strike="noStrike" kern="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a:t>
            </a:r>
            <a:r>
              <a:rPr kumimoji="0" lang="en-US" sz="4400" b="1" i="0" u="none" strike="noStrike" kern="0" cap="none" spc="0" normalizeH="0" baseline="0" noProof="0" dirty="0" err="1">
                <a:ln>
                  <a:noFill/>
                </a:ln>
                <a:solidFill>
                  <a:srgbClr val="ED7D31"/>
                </a:solidFill>
                <a:effectLst/>
                <a:uLnTx/>
                <a:uFillTx/>
                <a:latin typeface="Cambria" panose="02040503050406030204" pitchFamily="18" charset="0"/>
                <a:ea typeface="Cambria" panose="02040503050406030204" pitchFamily="18" charset="0"/>
                <a:cs typeface="Arial"/>
                <a:sym typeface="Arial"/>
              </a:rPr>
              <a:t>nhóm</a:t>
            </a:r>
            <a:r>
              <a:rPr kumimoji="0" lang="en-US" sz="4400" b="1" i="0" u="none" strike="noStrike" kern="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Arial"/>
                <a:sym typeface="Arial"/>
              </a:rPr>
              <a:t> 4</a:t>
            </a:r>
          </a:p>
        </p:txBody>
      </p:sp>
      <p:grpSp>
        <p:nvGrpSpPr>
          <p:cNvPr id="6" name="Nhóm 95">
            <a:extLst>
              <a:ext uri="{FF2B5EF4-FFF2-40B4-BE49-F238E27FC236}">
                <a16:creationId xmlns:a16="http://schemas.microsoft.com/office/drawing/2014/main" id="{C94DF001-3BD5-2971-0F54-31D5BCA2E989}"/>
              </a:ext>
            </a:extLst>
          </p:cNvPr>
          <p:cNvGrpSpPr/>
          <p:nvPr/>
        </p:nvGrpSpPr>
        <p:grpSpPr>
          <a:xfrm>
            <a:off x="102550" y="2876464"/>
            <a:ext cx="5140009" cy="3706304"/>
            <a:chOff x="1124976" y="1819729"/>
            <a:chExt cx="6487886" cy="4203699"/>
          </a:xfrm>
        </p:grpSpPr>
        <p:sp>
          <p:nvSpPr>
            <p:cNvPr id="8" name="Hình Bầu dục 97">
              <a:extLst>
                <a:ext uri="{FF2B5EF4-FFF2-40B4-BE49-F238E27FC236}">
                  <a16:creationId xmlns:a16="http://schemas.microsoft.com/office/drawing/2014/main" id="{1A5525A6-7916-4CDD-435D-CD7E0D45169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9" name="Hình ảnh 98" descr="Ảnh có chứa đồ chơi, búp bê&#10;&#10;Mô tả được tạo tự động">
              <a:extLst>
                <a:ext uri="{FF2B5EF4-FFF2-40B4-BE49-F238E27FC236}">
                  <a16:creationId xmlns:a16="http://schemas.microsoft.com/office/drawing/2014/main" id="{82EDA8B9-CE96-863F-48A3-2730722B81EF}"/>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0" name="Rectangle: Rounded Corners 12">
            <a:extLst>
              <a:ext uri="{FF2B5EF4-FFF2-40B4-BE49-F238E27FC236}">
                <a16:creationId xmlns:a16="http://schemas.microsoft.com/office/drawing/2014/main" id="{7531BAA3-392C-64D5-FFCB-84CBDFB0C87F}"/>
              </a:ext>
            </a:extLst>
          </p:cNvPr>
          <p:cNvSpPr/>
          <p:nvPr/>
        </p:nvSpPr>
        <p:spPr>
          <a:xfrm>
            <a:off x="5293360" y="1036319"/>
            <a:ext cx="6624320" cy="1449705"/>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bạn trong tranh đã bảo vệ cái đúng, cái tốt như thế nào?</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2">
            <a:extLst>
              <a:ext uri="{FF2B5EF4-FFF2-40B4-BE49-F238E27FC236}">
                <a16:creationId xmlns:a16="http://schemas.microsoft.com/office/drawing/2014/main" id="{0B2B4CD8-B1FA-683D-D977-FB3E454F1D75}"/>
              </a:ext>
            </a:extLst>
          </p:cNvPr>
          <p:cNvSpPr/>
          <p:nvPr/>
        </p:nvSpPr>
        <p:spPr>
          <a:xfrm>
            <a:off x="5323840" y="3058159"/>
            <a:ext cx="6624320" cy="1449705"/>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Theo em, có những cách nào để bảo vệ cái đúng, cái tốt?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46340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227CA-7E8D-5562-9298-1F1BD07801F4}"/>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7FFC5BB6-200F-CFC9-F394-A7A393AF7F16}"/>
              </a:ext>
            </a:extLst>
          </p:cNvPr>
          <p:cNvSpPr/>
          <p:nvPr/>
        </p:nvSpPr>
        <p:spPr>
          <a:xfrm flipH="1">
            <a:off x="5791200" y="2265679"/>
            <a:ext cx="6015990" cy="2074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FF0000"/>
                </a:solidFill>
                <a:latin typeface="Calibri" panose="020F0502020204030204" pitchFamily="34" charset="0"/>
                <a:cs typeface="Calibri" panose="020F0502020204030204" pitchFamily="34" charset="0"/>
              </a:rPr>
              <a:t>B</a:t>
            </a:r>
            <a:r>
              <a:rPr lang="vi-VN" sz="5400" b="1" dirty="0">
                <a:solidFill>
                  <a:srgbClr val="FF0000"/>
                </a:solidFill>
                <a:latin typeface="Calibri" panose="020F0502020204030204" pitchFamily="34" charset="0"/>
                <a:cs typeface="Calibri" panose="020F0502020204030204" pitchFamily="34" charset="0"/>
              </a:rPr>
              <a:t>ênh vực khi bạn làm việc đúng</a:t>
            </a:r>
            <a:r>
              <a:rPr lang="en-US" sz="5400" b="1" dirty="0">
                <a:solidFill>
                  <a:srgbClr val="FF0000"/>
                </a:solidFill>
                <a:latin typeface="Calibri" panose="020F0502020204030204" pitchFamily="34" charset="0"/>
                <a:cs typeface="Calibri" panose="020F0502020204030204" pitchFamily="34" charset="0"/>
              </a:rPr>
              <a:t>.</a:t>
            </a:r>
            <a:endPar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08CC6E7-E276-3C89-8FF3-FF40809D2C40}"/>
              </a:ext>
            </a:extLst>
          </p:cNvPr>
          <p:cNvPicPr>
            <a:picLocks noChangeAspect="1"/>
          </p:cNvPicPr>
          <p:nvPr/>
        </p:nvPicPr>
        <p:blipFill>
          <a:blip r:embed="rId4"/>
          <a:stretch>
            <a:fillRect/>
          </a:stretch>
        </p:blipFill>
        <p:spPr>
          <a:xfrm>
            <a:off x="809625" y="1808480"/>
            <a:ext cx="3869892" cy="439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153792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1343E8-D2BC-48E3-A5CE-B867286A854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6\u0004{BC4A579C-AF06-4DA4-871F-1E7D10FCAD03}&quot;,&quot;D:\\GA mới 2024-2025\\ĐẠO ĐỨC TUAN 10-18\\Đạo đức- Tuần 1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Bài 4. Bảo vệ cái đúng, cái tốt - Linh"/>
</p:tagLst>
</file>

<file path=ppt/tags/tag10.xml><?xml version="1.0" encoding="utf-8"?>
<p:tagLst xmlns:a="http://schemas.openxmlformats.org/drawingml/2006/main" xmlns:r="http://schemas.openxmlformats.org/officeDocument/2006/relationships" xmlns:p="http://schemas.openxmlformats.org/presentationml/2006/main">
  <p:tag name="GENSWF_SLIDE_UID" val="{D3B36E6B-826B-4FAC-B60D-7F7BCC2C4BE5}:438"/>
</p:tagLst>
</file>

<file path=ppt/tags/tag11.xml><?xml version="1.0" encoding="utf-8"?>
<p:tagLst xmlns:a="http://schemas.openxmlformats.org/drawingml/2006/main" xmlns:r="http://schemas.openxmlformats.org/officeDocument/2006/relationships" xmlns:p="http://schemas.openxmlformats.org/presentationml/2006/main">
  <p:tag name="GENSWF_SLIDE_UID" val="{D8F68896-3C11-4D1B-8046-69FE7BC1C348}:561"/>
</p:tagLst>
</file>

<file path=ppt/tags/tag12.xml><?xml version="1.0" encoding="utf-8"?>
<p:tagLst xmlns:a="http://schemas.openxmlformats.org/drawingml/2006/main" xmlns:r="http://schemas.openxmlformats.org/officeDocument/2006/relationships" xmlns:p="http://schemas.openxmlformats.org/presentationml/2006/main">
  <p:tag name="GENSWF_SLIDE_UID" val="{C9248036-F39E-43C8-AC08-99EDFC73AD0D}:562"/>
</p:tagLst>
</file>

<file path=ppt/tags/tag2.xml><?xml version="1.0" encoding="utf-8"?>
<p:tagLst xmlns:a="http://schemas.openxmlformats.org/drawingml/2006/main" xmlns:r="http://schemas.openxmlformats.org/officeDocument/2006/relationships" xmlns:p="http://schemas.openxmlformats.org/presentationml/2006/main">
  <p:tag name="GENSWF_SLIDE_UID" val="{C70883C1-712A-4132-AEC2-2D27AA26F5D3}:340"/>
</p:tagLst>
</file>

<file path=ppt/tags/tag3.xml><?xml version="1.0" encoding="utf-8"?>
<p:tagLst xmlns:a="http://schemas.openxmlformats.org/drawingml/2006/main" xmlns:r="http://schemas.openxmlformats.org/officeDocument/2006/relationships" xmlns:p="http://schemas.openxmlformats.org/presentationml/2006/main">
  <p:tag name="GENSWF_SLIDE_UID" val="{2128D446-CD3A-4D51-9DBA-FC707AE7C34D}:342"/>
</p:tagLst>
</file>

<file path=ppt/tags/tag4.xml><?xml version="1.0" encoding="utf-8"?>
<p:tagLst xmlns:a="http://schemas.openxmlformats.org/drawingml/2006/main" xmlns:r="http://schemas.openxmlformats.org/officeDocument/2006/relationships" xmlns:p="http://schemas.openxmlformats.org/presentationml/2006/main">
  <p:tag name="GENSWF_SLIDE_UID" val="{8C159D60-51CA-450F-90DC-45D4AD619497}:356"/>
</p:tagLst>
</file>

<file path=ppt/tags/tag5.xml><?xml version="1.0" encoding="utf-8"?>
<p:tagLst xmlns:a="http://schemas.openxmlformats.org/drawingml/2006/main" xmlns:r="http://schemas.openxmlformats.org/officeDocument/2006/relationships" xmlns:p="http://schemas.openxmlformats.org/presentationml/2006/main">
  <p:tag name="GENSWF_SLIDE_UID" val="{E8B9537D-F228-4083-BA70-045340816528}:357"/>
</p:tagLst>
</file>

<file path=ppt/tags/tag6.xml><?xml version="1.0" encoding="utf-8"?>
<p:tagLst xmlns:a="http://schemas.openxmlformats.org/drawingml/2006/main" xmlns:r="http://schemas.openxmlformats.org/officeDocument/2006/relationships" xmlns:p="http://schemas.openxmlformats.org/presentationml/2006/main">
  <p:tag name="GENSWF_SLIDE_UID" val="{9FCE17BC-F719-4094-8CF8-B96F367536B5}:341"/>
</p:tagLst>
</file>

<file path=ppt/tags/tag7.xml><?xml version="1.0" encoding="utf-8"?>
<p:tagLst xmlns:a="http://schemas.openxmlformats.org/drawingml/2006/main" xmlns:r="http://schemas.openxmlformats.org/officeDocument/2006/relationships" xmlns:p="http://schemas.openxmlformats.org/presentationml/2006/main">
  <p:tag name="GENSWF_SLIDE_UID" val="{CCC3C022-D606-4E97-A1C7-DBEEAFC85D3D}:359"/>
</p:tagLst>
</file>

<file path=ppt/tags/tag8.xml><?xml version="1.0" encoding="utf-8"?>
<p:tagLst xmlns:a="http://schemas.openxmlformats.org/drawingml/2006/main" xmlns:r="http://schemas.openxmlformats.org/officeDocument/2006/relationships" xmlns:p="http://schemas.openxmlformats.org/presentationml/2006/main">
  <p:tag name="GENSWF_SLIDE_UID" val="{D9DA2885-1E17-42E6-BE2D-8DD38EE9E654}:436"/>
</p:tagLst>
</file>

<file path=ppt/tags/tag9.xml><?xml version="1.0" encoding="utf-8"?>
<p:tagLst xmlns:a="http://schemas.openxmlformats.org/drawingml/2006/main" xmlns:r="http://schemas.openxmlformats.org/officeDocument/2006/relationships" xmlns:p="http://schemas.openxmlformats.org/presentationml/2006/main">
  <p:tag name="GENSWF_SLIDE_UID" val="{5F916C7F-668A-44B2-85D5-FF0E2E099887}:4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288</Words>
  <Application>Microsoft Office PowerPoint</Application>
  <PresentationFormat>Widescreen</PresentationFormat>
  <Paragraphs>17</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Arial-Rounded</vt:lpstr>
      <vt:lpstr>Calibri</vt:lpstr>
      <vt:lpstr>Calibri Light</vt:lpstr>
      <vt:lpstr>Cambria</vt:lpstr>
      <vt:lpstr>等线</vt:lpstr>
      <vt:lpstr>等线 Light</vt:lpstr>
      <vt:lpstr>Times New Roman</vt:lpstr>
      <vt:lpstr>UTM Avo</vt:lpstr>
      <vt:lpstr>字魂59号-创粗黑</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Bài 4. Bảo vệ cái đúng, cái tốt - Linh</dc:title>
  <dc:creator>Thao Tran</dc:creator>
  <cp:lastModifiedBy>STD</cp:lastModifiedBy>
  <cp:revision>34</cp:revision>
  <dcterms:created xsi:type="dcterms:W3CDTF">2024-07-17T03:40:02Z</dcterms:created>
  <dcterms:modified xsi:type="dcterms:W3CDTF">2024-11-30T14:14:26Z</dcterms:modified>
</cp:coreProperties>
</file>