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332" r:id="rId2"/>
    <p:sldId id="7311" r:id="rId3"/>
    <p:sldId id="259" r:id="rId4"/>
    <p:sldId id="7312" r:id="rId5"/>
    <p:sldId id="7313" r:id="rId6"/>
    <p:sldId id="7314" r:id="rId7"/>
    <p:sldId id="7315" r:id="rId8"/>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5338"/>
    <a:srgbClr val="36A42B"/>
    <a:srgbClr val="84C665"/>
    <a:srgbClr val="923722"/>
    <a:srgbClr val="E0C09C"/>
    <a:srgbClr val="AE7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3" autoAdjust="0"/>
    <p:restoredTop sz="94660"/>
  </p:normalViewPr>
  <p:slideViewPr>
    <p:cSldViewPr snapToGrid="0">
      <p:cViewPr varScale="1">
        <p:scale>
          <a:sx n="89" d="100"/>
          <a:sy n="89" d="100"/>
        </p:scale>
        <p:origin x="45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32C5FE-20BC-4836-A07A-F5E03E668C4B}" type="datetimeFigureOut">
              <a:rPr lang="en-US" smtClean="0"/>
              <a:t>12/22/2024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44BA3-CA6A-44A6-B501-014A521239DF}" type="slidenum">
              <a:rPr lang="en-US" smtClean="0"/>
              <a:t>‹#›</a:t>
            </a:fld>
            <a:endParaRPr lang="en-US"/>
          </a:p>
        </p:txBody>
      </p:sp>
    </p:spTree>
    <p:extLst>
      <p:ext uri="{BB962C8B-B14F-4D97-AF65-F5344CB8AC3E}">
        <p14:creationId xmlns:p14="http://schemas.microsoft.com/office/powerpoint/2010/main" val="22202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4BA3-CA6A-44A6-B501-014A521239DF}" type="slidenum">
              <a:rPr lang="en-US" smtClean="0"/>
              <a:t>7</a:t>
            </a:fld>
            <a:endParaRPr lang="en-US"/>
          </a:p>
        </p:txBody>
      </p:sp>
    </p:spTree>
    <p:extLst>
      <p:ext uri="{BB962C8B-B14F-4D97-AF65-F5344CB8AC3E}">
        <p14:creationId xmlns:p14="http://schemas.microsoft.com/office/powerpoint/2010/main" val="159530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7241349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2757638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986331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8400811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4720703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0241715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2024/12/22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9166708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2024/12/22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7403070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6DD855D9-C736-171D-1D48-2BAA108AE36B}"/>
              </a:ext>
            </a:extLst>
          </p:cNvPr>
          <p:cNvSpPr/>
          <p:nvPr userDrawn="1"/>
        </p:nvSpPr>
        <p:spPr>
          <a:xfrm>
            <a:off x="452438" y="488950"/>
            <a:ext cx="11287125" cy="58674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3463841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127461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719416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834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orient="horz" pos="128">
          <p15:clr>
            <a:srgbClr val="F26B43"/>
          </p15:clr>
        </p15:guide>
        <p15:guide id="4" orient="horz" pos="4184">
          <p15:clr>
            <a:srgbClr val="F26B43"/>
          </p15:clr>
        </p15:guide>
        <p15:guide id="5" pos="224">
          <p15:clr>
            <a:srgbClr val="F26B43"/>
          </p15:clr>
        </p15:guide>
        <p15:guide id="6" pos="744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5E86DFC-5284-822C-F02C-FC0662C667E3}"/>
              </a:ext>
            </a:extLst>
          </p:cNvPr>
          <p:cNvPicPr>
            <a:picLocks noChangeAspect="1"/>
          </p:cNvPicPr>
          <p:nvPr/>
        </p:nvPicPr>
        <p:blipFill rotWithShape="1">
          <a:blip r:embed="rId3">
            <a:extLst>
              <a:ext uri="{28A0092B-C50C-407E-A947-70E740481C1C}">
                <a14:useLocalDpi xmlns:a14="http://schemas.microsoft.com/office/drawing/2010/main" val="0"/>
              </a:ext>
            </a:extLst>
          </a:blip>
          <a:srcRect t="15012"/>
          <a:stretch/>
        </p:blipFill>
        <p:spPr>
          <a:xfrm>
            <a:off x="0" y="-12700"/>
            <a:ext cx="12192000" cy="6870700"/>
          </a:xfrm>
          <a:prstGeom prst="rect">
            <a:avLst/>
          </a:prstGeom>
        </p:spPr>
      </p:pic>
      <p:grpSp>
        <p:nvGrpSpPr>
          <p:cNvPr id="55" name="组合 54">
            <a:extLst>
              <a:ext uri="{FF2B5EF4-FFF2-40B4-BE49-F238E27FC236}">
                <a16:creationId xmlns:a16="http://schemas.microsoft.com/office/drawing/2014/main" id="{A3B13573-999F-3C85-054C-2FAD6D31A2A7}"/>
              </a:ext>
            </a:extLst>
          </p:cNvPr>
          <p:cNvGrpSpPr/>
          <p:nvPr/>
        </p:nvGrpSpPr>
        <p:grpSpPr>
          <a:xfrm>
            <a:off x="1788902" y="-38100"/>
            <a:ext cx="10850564" cy="6896100"/>
            <a:chOff x="1524000" y="216824"/>
            <a:chExt cx="10850564" cy="6896100"/>
          </a:xfrm>
        </p:grpSpPr>
        <p:pic>
          <p:nvPicPr>
            <p:cNvPr id="12" name="图片 11">
              <a:extLst>
                <a:ext uri="{FF2B5EF4-FFF2-40B4-BE49-F238E27FC236}">
                  <a16:creationId xmlns:a16="http://schemas.microsoft.com/office/drawing/2014/main" id="{8D031F62-D403-0651-02F6-849F3D5087DB}"/>
                </a:ext>
              </a:extLst>
            </p:cNvPr>
            <p:cNvPicPr>
              <a:picLocks noChangeAspect="1"/>
            </p:cNvPicPr>
            <p:nvPr/>
          </p:nvPicPr>
          <p:blipFill rotWithShape="1">
            <a:blip r:embed="rId4">
              <a:extLst>
                <a:ext uri="{28A0092B-C50C-407E-A947-70E740481C1C}">
                  <a14:useLocalDpi xmlns:a14="http://schemas.microsoft.com/office/drawing/2010/main" val="0"/>
                </a:ext>
              </a:extLst>
            </a:blip>
            <a:srcRect t="5928"/>
            <a:stretch/>
          </p:blipFill>
          <p:spPr>
            <a:xfrm>
              <a:off x="1524000" y="242224"/>
              <a:ext cx="10850564" cy="6870700"/>
            </a:xfrm>
            <a:prstGeom prst="rect">
              <a:avLst/>
            </a:prstGeom>
          </p:spPr>
        </p:pic>
        <p:sp>
          <p:nvSpPr>
            <p:cNvPr id="53" name="椭圆 52">
              <a:extLst>
                <a:ext uri="{FF2B5EF4-FFF2-40B4-BE49-F238E27FC236}">
                  <a16:creationId xmlns:a16="http://schemas.microsoft.com/office/drawing/2014/main" id="{593155AA-FFF4-1070-AAAD-F35DD57F0EC1}"/>
                </a:ext>
              </a:extLst>
            </p:cNvPr>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ea typeface="阿里巴巴普惠体" panose="00020600040101010101"/>
                <a:cs typeface="+mn-cs"/>
              </a:endParaRPr>
            </a:p>
          </p:txBody>
        </p:sp>
      </p:grpSp>
      <p:pic>
        <p:nvPicPr>
          <p:cNvPr id="15" name="图片 14">
            <a:extLst>
              <a:ext uri="{FF2B5EF4-FFF2-40B4-BE49-F238E27FC236}">
                <a16:creationId xmlns:a16="http://schemas.microsoft.com/office/drawing/2014/main" id="{4E38FB64-05FF-A1F6-0B86-16853C3E82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959" y="2616662"/>
            <a:ext cx="4368800" cy="4368800"/>
          </a:xfrm>
          <a:prstGeom prst="rect">
            <a:avLst/>
          </a:prstGeom>
        </p:spPr>
      </p:pic>
      <p:pic>
        <p:nvPicPr>
          <p:cNvPr id="57" name="图片 56">
            <a:extLst>
              <a:ext uri="{FF2B5EF4-FFF2-40B4-BE49-F238E27FC236}">
                <a16:creationId xmlns:a16="http://schemas.microsoft.com/office/drawing/2014/main" id="{4D477EA6-D0CF-0C8A-2368-2BFEFC3B82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11423" y="3887816"/>
            <a:ext cx="2996431" cy="2996431"/>
          </a:xfrm>
          <a:prstGeom prst="rect">
            <a:avLst/>
          </a:prstGeom>
        </p:spPr>
      </p:pic>
      <p:pic>
        <p:nvPicPr>
          <p:cNvPr id="5" name="Picture 4">
            <a:extLst>
              <a:ext uri="{FF2B5EF4-FFF2-40B4-BE49-F238E27FC236}">
                <a16:creationId xmlns:a16="http://schemas.microsoft.com/office/drawing/2014/main" id="{0DA2948C-5F30-CC1B-43EC-C6E3B63E74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91" y="-104046"/>
            <a:ext cx="1406027" cy="1406027"/>
          </a:xfrm>
          <a:prstGeom prst="rect">
            <a:avLst/>
          </a:prstGeom>
        </p:spPr>
      </p:pic>
      <p:pic>
        <p:nvPicPr>
          <p:cNvPr id="3" name="Picture 2">
            <a:extLst>
              <a:ext uri="{FF2B5EF4-FFF2-40B4-BE49-F238E27FC236}">
                <a16:creationId xmlns:a16="http://schemas.microsoft.com/office/drawing/2014/main" id="{325D7977-9DB6-0250-0A28-6A33E2C84AB1}"/>
              </a:ext>
            </a:extLst>
          </p:cNvPr>
          <p:cNvPicPr>
            <a:picLocks noChangeAspect="1"/>
          </p:cNvPicPr>
          <p:nvPr/>
        </p:nvPicPr>
        <p:blipFill>
          <a:blip r:embed="rId8"/>
          <a:stretch>
            <a:fillRect/>
          </a:stretch>
        </p:blipFill>
        <p:spPr>
          <a:xfrm>
            <a:off x="5889045" y="1464308"/>
            <a:ext cx="2895851" cy="859611"/>
          </a:xfrm>
          <a:prstGeom prst="rect">
            <a:avLst/>
          </a:prstGeom>
        </p:spPr>
      </p:pic>
      <p:pic>
        <p:nvPicPr>
          <p:cNvPr id="9" name="Picture 8">
            <a:extLst>
              <a:ext uri="{FF2B5EF4-FFF2-40B4-BE49-F238E27FC236}">
                <a16:creationId xmlns:a16="http://schemas.microsoft.com/office/drawing/2014/main" id="{489E9ABC-E65D-764E-3E40-B30D48CB6287}"/>
              </a:ext>
            </a:extLst>
          </p:cNvPr>
          <p:cNvPicPr>
            <a:picLocks noChangeAspect="1"/>
          </p:cNvPicPr>
          <p:nvPr/>
        </p:nvPicPr>
        <p:blipFill>
          <a:blip r:embed="rId9"/>
          <a:stretch>
            <a:fillRect/>
          </a:stretch>
        </p:blipFill>
        <p:spPr>
          <a:xfrm>
            <a:off x="3922908" y="2333353"/>
            <a:ext cx="6980525" cy="2517866"/>
          </a:xfrm>
          <a:prstGeom prst="rect">
            <a:avLst/>
          </a:prstGeom>
        </p:spPr>
      </p:pic>
    </p:spTree>
    <p:custDataLst>
      <p:tags r:id="rId1"/>
    </p:custDataLst>
    <p:extLst>
      <p:ext uri="{BB962C8B-B14F-4D97-AF65-F5344CB8AC3E}">
        <p14:creationId xmlns:p14="http://schemas.microsoft.com/office/powerpoint/2010/main" val="205162678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5E86DFC-5284-822C-F02C-FC0662C667E3}"/>
              </a:ext>
            </a:extLst>
          </p:cNvPr>
          <p:cNvPicPr>
            <a:picLocks noChangeAspect="1"/>
          </p:cNvPicPr>
          <p:nvPr/>
        </p:nvPicPr>
        <p:blipFill rotWithShape="1">
          <a:blip r:embed="rId3">
            <a:extLst>
              <a:ext uri="{28A0092B-C50C-407E-A947-70E740481C1C}">
                <a14:useLocalDpi xmlns:a14="http://schemas.microsoft.com/office/drawing/2010/main" val="0"/>
              </a:ext>
            </a:extLst>
          </a:blip>
          <a:srcRect t="15012"/>
          <a:stretch/>
        </p:blipFill>
        <p:spPr>
          <a:xfrm>
            <a:off x="0" y="-12700"/>
            <a:ext cx="12192000" cy="6870700"/>
          </a:xfrm>
          <a:prstGeom prst="rect">
            <a:avLst/>
          </a:prstGeom>
        </p:spPr>
      </p:pic>
      <p:grpSp>
        <p:nvGrpSpPr>
          <p:cNvPr id="2" name="组合 1">
            <a:extLst>
              <a:ext uri="{FF2B5EF4-FFF2-40B4-BE49-F238E27FC236}">
                <a16:creationId xmlns:a16="http://schemas.microsoft.com/office/drawing/2014/main" id="{D3D0F553-ACC7-9E3B-03E1-0C55CE5385BD}"/>
              </a:ext>
            </a:extLst>
          </p:cNvPr>
          <p:cNvGrpSpPr/>
          <p:nvPr/>
        </p:nvGrpSpPr>
        <p:grpSpPr>
          <a:xfrm>
            <a:off x="0" y="0"/>
            <a:ext cx="11807687" cy="5889171"/>
            <a:chOff x="1524000" y="216824"/>
            <a:chExt cx="10850564" cy="6896100"/>
          </a:xfrm>
        </p:grpSpPr>
        <p:pic>
          <p:nvPicPr>
            <p:cNvPr id="11" name="图片 10">
              <a:extLst>
                <a:ext uri="{FF2B5EF4-FFF2-40B4-BE49-F238E27FC236}">
                  <a16:creationId xmlns:a16="http://schemas.microsoft.com/office/drawing/2014/main" id="{3186DD43-D127-6118-B3E1-080BDA5816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928"/>
            <a:stretch/>
          </p:blipFill>
          <p:spPr>
            <a:xfrm>
              <a:off x="1524000" y="242224"/>
              <a:ext cx="10850564" cy="6870700"/>
            </a:xfrm>
            <a:prstGeom prst="rect">
              <a:avLst/>
            </a:prstGeom>
          </p:spPr>
        </p:pic>
        <p:sp>
          <p:nvSpPr>
            <p:cNvPr id="12" name="椭圆 11">
              <a:extLst>
                <a:ext uri="{FF2B5EF4-FFF2-40B4-BE49-F238E27FC236}">
                  <a16:creationId xmlns:a16="http://schemas.microsoft.com/office/drawing/2014/main" id="{0E0E544C-E4E4-CAC0-B525-3FFA7AA7CFFF}"/>
                </a:ext>
              </a:extLst>
            </p:cNvPr>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阿里巴巴普惠体"/>
                <a:ea typeface="阿里巴巴普惠体" panose="00020600040101010101"/>
                <a:cs typeface="+mn-cs"/>
              </a:endParaRPr>
            </a:p>
          </p:txBody>
        </p:sp>
      </p:grpSp>
      <p:pic>
        <p:nvPicPr>
          <p:cNvPr id="17" name="图片 16">
            <a:extLst>
              <a:ext uri="{FF2B5EF4-FFF2-40B4-BE49-F238E27FC236}">
                <a16:creationId xmlns:a16="http://schemas.microsoft.com/office/drawing/2014/main" id="{E63611C3-F47C-B268-71DF-9EFE702060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865" y="2526732"/>
            <a:ext cx="3644033" cy="3669905"/>
          </a:xfrm>
          <a:prstGeom prst="rect">
            <a:avLst/>
          </a:prstGeom>
        </p:spPr>
      </p:pic>
      <p:pic>
        <p:nvPicPr>
          <p:cNvPr id="18" name="图片 17">
            <a:extLst>
              <a:ext uri="{FF2B5EF4-FFF2-40B4-BE49-F238E27FC236}">
                <a16:creationId xmlns:a16="http://schemas.microsoft.com/office/drawing/2014/main" id="{04715054-0643-6765-01CD-CC9E7C647D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044176" y="2586588"/>
            <a:ext cx="5144788" cy="5144788"/>
          </a:xfrm>
          <a:prstGeom prst="rect">
            <a:avLst/>
          </a:prstGeom>
        </p:spPr>
      </p:pic>
      <p:sp>
        <p:nvSpPr>
          <p:cNvPr id="3" name="TextBox 2">
            <a:extLst>
              <a:ext uri="{FF2B5EF4-FFF2-40B4-BE49-F238E27FC236}">
                <a16:creationId xmlns:a16="http://schemas.microsoft.com/office/drawing/2014/main" id="{E9BAFDDD-7EAB-D898-5174-D7AF575033D7}"/>
              </a:ext>
            </a:extLst>
          </p:cNvPr>
          <p:cNvSpPr txBox="1"/>
          <p:nvPr/>
        </p:nvSpPr>
        <p:spPr>
          <a:xfrm>
            <a:off x="2656114" y="1774371"/>
            <a:ext cx="7184572" cy="1938992"/>
          </a:xfrm>
          <a:prstGeom prst="rect">
            <a:avLst/>
          </a:prstGeom>
          <a:noFill/>
        </p:spPr>
        <p:txBody>
          <a:bodyPr wrap="square" rtlCol="0">
            <a:spAutoFit/>
          </a:bodyPr>
          <a:lstStyle/>
          <a:p>
            <a:pPr algn="ctr"/>
            <a:r>
              <a:rPr lang="vi-VN" sz="4000" b="1" dirty="0">
                <a:latin typeface="Cambria" panose="02040503050406030204" pitchFamily="18" charset="0"/>
                <a:ea typeface="Cambria" panose="02040503050406030204" pitchFamily="18" charset="0"/>
              </a:rPr>
              <a:t>Đề bài: </a:t>
            </a:r>
            <a:r>
              <a:rPr lang="vi-VN" sz="4000" dirty="0">
                <a:latin typeface="Cambria" panose="02040503050406030204" pitchFamily="18" charset="0"/>
                <a:ea typeface="Cambria" panose="02040503050406030204" pitchFamily="18" charset="0"/>
              </a:rPr>
              <a:t>Viết đoạn văn giới thiệu một nhân vật trong bộ phim hoạt hình em đã được xem.</a:t>
            </a:r>
            <a:endParaRPr lang="en-US" sz="40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03431959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3FC374EA-004D-72E8-874C-F3E8B3481512}"/>
              </a:ext>
            </a:extLst>
          </p:cNvPr>
          <p:cNvSpPr/>
          <p:nvPr/>
        </p:nvSpPr>
        <p:spPr>
          <a:xfrm>
            <a:off x="4811487" y="172840"/>
            <a:ext cx="3178628" cy="719788"/>
          </a:xfrm>
          <a:prstGeom prst="roundRect">
            <a:avLst>
              <a:gd name="adj" fmla="val 50000"/>
            </a:avLst>
          </a:prstGeom>
          <a:solidFill>
            <a:srgbClr val="AE7637"/>
          </a:solidFill>
          <a:ln w="19050">
            <a:solidFill>
              <a:srgbClr val="685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4000" b="1" dirty="0">
                <a:solidFill>
                  <a:prstClr val="white"/>
                </a:solidFill>
                <a:latin typeface="Cambria" panose="02040503050406030204" pitchFamily="18" charset="0"/>
                <a:ea typeface="标小智龙珠体" panose="02020500000000000000" pitchFamily="18" charset="-122"/>
                <a:sym typeface="+mn-ea"/>
              </a:rPr>
              <a:t>1. </a:t>
            </a:r>
            <a:r>
              <a:rPr lang="en-US" altLang="zh-CN" sz="4000" b="1" dirty="0" err="1">
                <a:solidFill>
                  <a:prstClr val="white"/>
                </a:solidFill>
                <a:latin typeface="Cambria" panose="02040503050406030204" pitchFamily="18" charset="0"/>
                <a:ea typeface="标小智龙珠体" panose="02020500000000000000" pitchFamily="18" charset="-122"/>
                <a:sym typeface="+mn-ea"/>
              </a:rPr>
              <a:t>Chuẩn</a:t>
            </a:r>
            <a:r>
              <a:rPr lang="en-US" altLang="zh-CN" sz="4000" b="1" dirty="0">
                <a:solidFill>
                  <a:prstClr val="white"/>
                </a:solidFill>
                <a:latin typeface="Cambria" panose="02040503050406030204" pitchFamily="18" charset="0"/>
                <a:ea typeface="标小智龙珠体" panose="02020500000000000000" pitchFamily="18" charset="-122"/>
                <a:sym typeface="+mn-ea"/>
              </a:rPr>
              <a:t> </a:t>
            </a:r>
            <a:r>
              <a:rPr lang="en-US" altLang="zh-CN" sz="4000" b="1" dirty="0" err="1">
                <a:solidFill>
                  <a:prstClr val="white"/>
                </a:solidFill>
                <a:latin typeface="Cambria" panose="02040503050406030204" pitchFamily="18" charset="0"/>
                <a:ea typeface="标小智龙珠体" panose="02020500000000000000" pitchFamily="18" charset="-122"/>
                <a:sym typeface="+mn-ea"/>
              </a:rPr>
              <a:t>bị</a:t>
            </a:r>
            <a:r>
              <a:rPr lang="en-US" altLang="zh-CN" sz="4000" b="1" dirty="0">
                <a:solidFill>
                  <a:prstClr val="white"/>
                </a:solidFill>
                <a:latin typeface="Cambria" panose="02040503050406030204" pitchFamily="18" charset="0"/>
                <a:ea typeface="标小智龙珠体" panose="02020500000000000000" pitchFamily="18" charset="-122"/>
                <a:sym typeface="+mn-ea"/>
              </a:rPr>
              <a:t>.</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endParaRPr>
          </a:p>
        </p:txBody>
      </p:sp>
      <p:sp>
        <p:nvSpPr>
          <p:cNvPr id="3" name="TextBox 2">
            <a:extLst>
              <a:ext uri="{FF2B5EF4-FFF2-40B4-BE49-F238E27FC236}">
                <a16:creationId xmlns:a16="http://schemas.microsoft.com/office/drawing/2014/main" id="{45EE6767-EF0B-834F-4C5E-3D2A70D81B71}"/>
              </a:ext>
            </a:extLst>
          </p:cNvPr>
          <p:cNvSpPr txBox="1"/>
          <p:nvPr/>
        </p:nvSpPr>
        <p:spPr>
          <a:xfrm>
            <a:off x="1077686" y="1393371"/>
            <a:ext cx="10167257" cy="4401205"/>
          </a:xfrm>
          <a:prstGeom prst="rect">
            <a:avLst/>
          </a:prstGeom>
          <a:noFill/>
        </p:spPr>
        <p:txBody>
          <a:bodyPr wrap="square" rtlCol="0">
            <a:spAutoFit/>
          </a:bodyPr>
          <a:lstStyle/>
          <a:p>
            <a:r>
              <a:rPr lang="vi-VN" sz="4000" dirty="0">
                <a:latin typeface="Cambria" panose="02040503050406030204" pitchFamily="18" charset="0"/>
                <a:ea typeface="Cambria" panose="02040503050406030204" pitchFamily="18" charset="0"/>
              </a:rPr>
              <a:t>– Em chọn giới thiệu nhân vật trong bộ phim hoạt hình nào? Bộ phim đó có một tập hay nhiều tập?</a:t>
            </a:r>
          </a:p>
          <a:p>
            <a:r>
              <a:rPr lang="vi-VN" sz="4000" dirty="0">
                <a:latin typeface="Cambria" panose="02040503050406030204" pitchFamily="18" charset="0"/>
                <a:ea typeface="Cambria" panose="02040503050406030204" pitchFamily="18" charset="0"/>
              </a:rPr>
              <a:t>– Nhân vật trong phim em sẽ giới thiệu là ai? Vì sao em muốn giới thiệu nhân vật đó?</a:t>
            </a:r>
          </a:p>
          <a:p>
            <a:r>
              <a:rPr lang="vi-VN" sz="4000" dirty="0">
                <a:latin typeface="Cambria" panose="02040503050406030204" pitchFamily="18" charset="0"/>
                <a:ea typeface="Cambria" panose="02040503050406030204" pitchFamily="18" charset="0"/>
              </a:rPr>
              <a:t>– Đặc điểm của nhân vật được thể hiện thế nào qua ngoại hình, hoạt động, tính cách,...?</a:t>
            </a:r>
            <a:endParaRPr lang="en-US" sz="4000" dirty="0">
              <a:latin typeface="Cambria" panose="02040503050406030204" pitchFamily="18" charset="0"/>
              <a:ea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1C674-9C7B-8AC0-2C39-D02E5DBA90E9}"/>
              </a:ext>
            </a:extLst>
          </p:cNvPr>
          <p:cNvSpPr txBox="1"/>
          <p:nvPr/>
        </p:nvSpPr>
        <p:spPr>
          <a:xfrm>
            <a:off x="1012371" y="598715"/>
            <a:ext cx="10330543" cy="5570756"/>
          </a:xfrm>
          <a:prstGeom prst="rect">
            <a:avLst/>
          </a:prstGeom>
          <a:noFill/>
        </p:spPr>
        <p:txBody>
          <a:bodyPr wrap="square" rtlCol="0">
            <a:spAutoFit/>
          </a:bodyPr>
          <a:lstStyle/>
          <a:p>
            <a:pPr algn="ctr"/>
            <a:r>
              <a:rPr lang="vi-VN" sz="3600" b="1" dirty="0">
                <a:solidFill>
                  <a:srgbClr val="FF0000"/>
                </a:solidFill>
                <a:latin typeface="Cambria" panose="02040503050406030204" pitchFamily="18" charset="0"/>
                <a:ea typeface="Cambria" panose="02040503050406030204" pitchFamily="18" charset="0"/>
              </a:rPr>
              <a:t>VD:</a:t>
            </a:r>
            <a:endParaRPr lang="en-US" sz="3600" b="1" dirty="0">
              <a:solidFill>
                <a:srgbClr val="FF0000"/>
              </a:solidFill>
              <a:latin typeface="Cambria" panose="02040503050406030204" pitchFamily="18" charset="0"/>
              <a:ea typeface="Cambria" panose="02040503050406030204" pitchFamily="18" charset="0"/>
            </a:endParaRPr>
          </a:p>
          <a:p>
            <a:pPr algn="just"/>
            <a:r>
              <a:rPr lang="vi-VN" sz="3200" dirty="0">
                <a:solidFill>
                  <a:srgbClr val="FF0000"/>
                </a:solidFill>
                <a:latin typeface="Cambria" panose="02040503050406030204" pitchFamily="18" charset="0"/>
                <a:ea typeface="Cambria" panose="02040503050406030204" pitchFamily="18" charset="0"/>
              </a:rPr>
              <a:t>+ Em sẽ giới thiệu bộ phim hoạt hình mèo và chuột Tom and Jerry. Đây là một bộ phim hoạt hình nhiều tập của nước ngoài.</a:t>
            </a:r>
          </a:p>
          <a:p>
            <a:pPr algn="just"/>
            <a:r>
              <a:rPr lang="vi-VN" sz="3200" dirty="0">
                <a:solidFill>
                  <a:srgbClr val="FF0000"/>
                </a:solidFill>
                <a:latin typeface="Cambria" panose="02040503050406030204" pitchFamily="18" charset="0"/>
                <a:ea typeface="Cambria" panose="02040503050406030204" pitchFamily="18" charset="0"/>
              </a:rPr>
              <a:t>+ Nhân vật em sẽ giới thiệu là nhân vật chuột Jerry. Em rất yêu quý và thấy thích thú nhân vật này, thông minh luôn tìm cách chạy trốn được khỏi mèo Tom truy đuổi.</a:t>
            </a:r>
          </a:p>
          <a:p>
            <a:pPr algn="just"/>
            <a:r>
              <a:rPr lang="vi-VN" sz="3200" dirty="0">
                <a:solidFill>
                  <a:srgbClr val="FF0000"/>
                </a:solidFill>
                <a:latin typeface="Cambria" panose="02040503050406030204" pitchFamily="18" charset="0"/>
                <a:ea typeface="Cambria" panose="02040503050406030204" pitchFamily="18" charset="0"/>
              </a:rPr>
              <a:t>+ Đặc điểm của nhân vật: nhỏ nhắn, chạy rất nhanh và rất thông minh, có thể đi bằng hai chân và có các biểu cảm như của con người, tính cách hiền lành tốt bụng và hay giúp đỡ người khác…</a:t>
            </a:r>
          </a:p>
        </p:txBody>
      </p:sp>
    </p:spTree>
    <p:custDataLst>
      <p:tags r:id="rId1"/>
    </p:custDataLst>
    <p:extLst>
      <p:ext uri="{BB962C8B-B14F-4D97-AF65-F5344CB8AC3E}">
        <p14:creationId xmlns:p14="http://schemas.microsoft.com/office/powerpoint/2010/main" val="167917040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3FC374EA-004D-72E8-874C-F3E8B3481512}"/>
              </a:ext>
            </a:extLst>
          </p:cNvPr>
          <p:cNvSpPr/>
          <p:nvPr/>
        </p:nvSpPr>
        <p:spPr>
          <a:xfrm>
            <a:off x="4811487" y="172840"/>
            <a:ext cx="3178628" cy="719788"/>
          </a:xfrm>
          <a:prstGeom prst="roundRect">
            <a:avLst>
              <a:gd name="adj" fmla="val 50000"/>
            </a:avLst>
          </a:prstGeom>
          <a:solidFill>
            <a:srgbClr val="AE7637"/>
          </a:solidFill>
          <a:ln w="19050">
            <a:solidFill>
              <a:srgbClr val="685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cs typeface="+mn-cs"/>
                <a:sym typeface="+mn-ea"/>
              </a:rPr>
              <a:t>2. </a:t>
            </a:r>
            <a:r>
              <a:rPr kumimoji="0" lang="en-US" altLang="zh-CN" sz="4000" b="1" i="0" u="none" strike="noStrike" kern="1200" cap="none" spc="0" normalizeH="0" baseline="0" noProof="0" dirty="0" err="1">
                <a:ln>
                  <a:noFill/>
                </a:ln>
                <a:solidFill>
                  <a:prstClr val="white"/>
                </a:solidFill>
                <a:effectLst/>
                <a:uLnTx/>
                <a:uFillTx/>
                <a:latin typeface="Cambria" panose="02040503050406030204" pitchFamily="18" charset="0"/>
                <a:ea typeface="标小智龙珠体" panose="02020500000000000000" pitchFamily="18" charset="-122"/>
                <a:cs typeface="+mn-cs"/>
                <a:sym typeface="+mn-ea"/>
              </a:rPr>
              <a:t>Tìm</a:t>
            </a:r>
            <a:r>
              <a:rPr kumimoji="0" lang="en-US" altLang="zh-CN" sz="4000" b="1" i="0" u="none" strike="noStrike" kern="1200" cap="none" spc="0" normalizeH="0" noProof="0" dirty="0">
                <a:ln>
                  <a:noFill/>
                </a:ln>
                <a:solidFill>
                  <a:prstClr val="white"/>
                </a:solidFill>
                <a:effectLst/>
                <a:uLnTx/>
                <a:uFillTx/>
                <a:latin typeface="Cambria" panose="02040503050406030204" pitchFamily="18" charset="0"/>
                <a:ea typeface="标小智龙珠体" panose="02020500000000000000" pitchFamily="18" charset="-122"/>
                <a:cs typeface="+mn-cs"/>
                <a:sym typeface="+mn-ea"/>
              </a:rPr>
              <a:t> ý</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cs typeface="+mn-cs"/>
            </a:endParaRPr>
          </a:p>
        </p:txBody>
      </p:sp>
      <p:sp>
        <p:nvSpPr>
          <p:cNvPr id="4" name="Rectangle 3">
            <a:extLst>
              <a:ext uri="{FF2B5EF4-FFF2-40B4-BE49-F238E27FC236}">
                <a16:creationId xmlns:a16="http://schemas.microsoft.com/office/drawing/2014/main" id="{91508BC8-3B3A-8907-63C1-E919B3E7D95C}"/>
              </a:ext>
            </a:extLst>
          </p:cNvPr>
          <p:cNvSpPr/>
          <p:nvPr/>
        </p:nvSpPr>
        <p:spPr>
          <a:xfrm>
            <a:off x="664028" y="1480457"/>
            <a:ext cx="2090057" cy="66402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Mở</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đầu</a:t>
            </a:r>
            <a:endParaRPr lang="en-US" sz="3200" b="1" dirty="0">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DF4935A1-2AD9-943E-D2DD-098197EBDB44}"/>
              </a:ext>
            </a:extLst>
          </p:cNvPr>
          <p:cNvSpPr/>
          <p:nvPr/>
        </p:nvSpPr>
        <p:spPr>
          <a:xfrm>
            <a:off x="3145971" y="1251857"/>
            <a:ext cx="8109858" cy="108857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002060"/>
                </a:solidFill>
                <a:latin typeface="Cambria" panose="02040503050406030204" pitchFamily="18" charset="0"/>
                <a:ea typeface="Cambria" panose="02040503050406030204" pitchFamily="18" charset="0"/>
              </a:rPr>
              <a:t>Giới thiệu tên bộ phim hoạt hình và nhân vật để lại ấn tượng cho em.</a:t>
            </a:r>
          </a:p>
        </p:txBody>
      </p:sp>
      <p:sp>
        <p:nvSpPr>
          <p:cNvPr id="6" name="Rectangle 5">
            <a:extLst>
              <a:ext uri="{FF2B5EF4-FFF2-40B4-BE49-F238E27FC236}">
                <a16:creationId xmlns:a16="http://schemas.microsoft.com/office/drawing/2014/main" id="{52521D44-9249-CDE3-9E86-14906A9B3C55}"/>
              </a:ext>
            </a:extLst>
          </p:cNvPr>
          <p:cNvSpPr/>
          <p:nvPr/>
        </p:nvSpPr>
        <p:spPr>
          <a:xfrm>
            <a:off x="609600" y="3276600"/>
            <a:ext cx="2275114" cy="66402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Triển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khai</a:t>
            </a:r>
            <a:endParaRPr lang="en-US" sz="3200" b="1" dirty="0">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9C5665A9-5DD5-07B9-24C1-0B7134F35855}"/>
              </a:ext>
            </a:extLst>
          </p:cNvPr>
          <p:cNvSpPr/>
          <p:nvPr/>
        </p:nvSpPr>
        <p:spPr>
          <a:xfrm>
            <a:off x="3222171" y="2634343"/>
            <a:ext cx="8109858" cy="1959428"/>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2060"/>
                </a:solidFill>
                <a:latin typeface="Cambria" panose="02040503050406030204" pitchFamily="18" charset="0"/>
                <a:ea typeface="Cambria" panose="02040503050406030204" pitchFamily="18" charset="0"/>
              </a:rPr>
              <a:t>Nêu khái quát nội dung phim.</a:t>
            </a:r>
          </a:p>
          <a:p>
            <a:pPr algn="just"/>
            <a:r>
              <a:rPr lang="vi-VN" sz="2800" b="1" dirty="0">
                <a:solidFill>
                  <a:srgbClr val="002060"/>
                </a:solidFill>
                <a:latin typeface="Cambria" panose="02040503050406030204" pitchFamily="18" charset="0"/>
                <a:ea typeface="Cambria" panose="02040503050406030204" pitchFamily="18" charset="0"/>
              </a:rPr>
              <a:t>Trình bày đặc điểm về ngoại hình, hoạt động, tính cách,... của nhân vật và nêu một vài chi tiết trong phim để minh hoạ.</a:t>
            </a:r>
          </a:p>
        </p:txBody>
      </p:sp>
      <p:sp>
        <p:nvSpPr>
          <p:cNvPr id="8" name="Rectangle 7">
            <a:extLst>
              <a:ext uri="{FF2B5EF4-FFF2-40B4-BE49-F238E27FC236}">
                <a16:creationId xmlns:a16="http://schemas.microsoft.com/office/drawing/2014/main" id="{2763F0F5-B9DF-8770-F4A8-B582B549E781}"/>
              </a:ext>
            </a:extLst>
          </p:cNvPr>
          <p:cNvSpPr/>
          <p:nvPr/>
        </p:nvSpPr>
        <p:spPr>
          <a:xfrm>
            <a:off x="751114" y="5323114"/>
            <a:ext cx="2090057" cy="66402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Kết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thúc</a:t>
            </a:r>
            <a:endParaRPr lang="en-US" sz="3200" b="1" dirty="0">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8DFA1C82-5663-7F40-BE03-ADAED52BF769}"/>
              </a:ext>
            </a:extLst>
          </p:cNvPr>
          <p:cNvSpPr/>
          <p:nvPr/>
        </p:nvSpPr>
        <p:spPr>
          <a:xfrm>
            <a:off x="3233057" y="5094514"/>
            <a:ext cx="8109858" cy="108857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002060"/>
                </a:solidFill>
                <a:latin typeface="Cambria" panose="02040503050406030204" pitchFamily="18" charset="0"/>
                <a:ea typeface="Cambria" panose="02040503050406030204" pitchFamily="18" charset="0"/>
              </a:rPr>
              <a:t>Nêu những suy nghĩ, đánh giá của em về nhân vật và về bộ phim.</a:t>
            </a:r>
          </a:p>
        </p:txBody>
      </p:sp>
    </p:spTree>
    <p:custDataLst>
      <p:tags r:id="rId1"/>
    </p:custDataLst>
    <p:extLst>
      <p:ext uri="{BB962C8B-B14F-4D97-AF65-F5344CB8AC3E}">
        <p14:creationId xmlns:p14="http://schemas.microsoft.com/office/powerpoint/2010/main" val="24538475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1C674-9C7B-8AC0-2C39-D02E5DBA90E9}"/>
              </a:ext>
            </a:extLst>
          </p:cNvPr>
          <p:cNvSpPr txBox="1"/>
          <p:nvPr/>
        </p:nvSpPr>
        <p:spPr>
          <a:xfrm>
            <a:off x="576943" y="598715"/>
            <a:ext cx="11136086" cy="5847755"/>
          </a:xfrm>
          <a:prstGeom prst="rect">
            <a:avLst/>
          </a:prstGeom>
          <a:noFill/>
        </p:spPr>
        <p:txBody>
          <a:bodyPr wrap="square" rtlCol="0">
            <a:spAutoFit/>
          </a:bodyPr>
          <a:lstStyle/>
          <a:p>
            <a:r>
              <a:rPr lang="vi-VN" sz="2200" b="1" i="1" dirty="0">
                <a:solidFill>
                  <a:srgbClr val="FF0000"/>
                </a:solidFill>
                <a:latin typeface="Cambria" panose="02040503050406030204" pitchFamily="18" charset="0"/>
                <a:ea typeface="Cambria" panose="02040503050406030204" pitchFamily="18" charset="0"/>
              </a:rPr>
              <a:t>Mở đầu</a:t>
            </a:r>
            <a:r>
              <a:rPr lang="vi-VN" sz="2200" b="1" dirty="0">
                <a:solidFill>
                  <a:srgbClr val="FF0000"/>
                </a:solidFill>
                <a:latin typeface="Cambria" panose="02040503050406030204" pitchFamily="18" charset="0"/>
                <a:ea typeface="Cambria" panose="02040503050406030204" pitchFamily="18" charset="0"/>
              </a:rPr>
              <a:t>: </a:t>
            </a:r>
            <a:r>
              <a:rPr lang="vi-VN" sz="2200" dirty="0">
                <a:solidFill>
                  <a:srgbClr val="FF0000"/>
                </a:solidFill>
                <a:latin typeface="Cambria" panose="02040503050406030204" pitchFamily="18" charset="0"/>
                <a:ea typeface="Cambria" panose="02040503050406030204" pitchFamily="18" charset="0"/>
              </a:rPr>
              <a:t>Em sẽ giới thiệu bộ phim hoạt hình mèo và chuột </a:t>
            </a:r>
            <a:r>
              <a:rPr lang="vi-VN" sz="2200" i="1" dirty="0">
                <a:solidFill>
                  <a:srgbClr val="FF0000"/>
                </a:solidFill>
                <a:latin typeface="Cambria" panose="02040503050406030204" pitchFamily="18" charset="0"/>
                <a:ea typeface="Cambria" panose="02040503050406030204" pitchFamily="18" charset="0"/>
              </a:rPr>
              <a:t>Tom and Jerry. </a:t>
            </a:r>
            <a:r>
              <a:rPr lang="vi-VN" sz="2200" dirty="0">
                <a:solidFill>
                  <a:srgbClr val="FF0000"/>
                </a:solidFill>
                <a:latin typeface="Cambria" panose="02040503050406030204" pitchFamily="18" charset="0"/>
                <a:ea typeface="Cambria" panose="02040503050406030204" pitchFamily="18" charset="0"/>
              </a:rPr>
              <a:t>Đây là một bộ phim hoạt hình nhiều tập của nước ngoài. Trong phim có nhân vật chuột Jerry đã để lại cho em nhiều ấn tượng.</a:t>
            </a:r>
          </a:p>
          <a:p>
            <a:r>
              <a:rPr lang="vi-VN" sz="2200" b="1" i="1" dirty="0">
                <a:solidFill>
                  <a:srgbClr val="FF0000"/>
                </a:solidFill>
                <a:latin typeface="Cambria" panose="02040503050406030204" pitchFamily="18" charset="0"/>
                <a:ea typeface="Cambria" panose="02040503050406030204" pitchFamily="18" charset="0"/>
              </a:rPr>
              <a:t>Triển khai:</a:t>
            </a:r>
            <a:endParaRPr lang="vi-VN" sz="2200" b="1" dirty="0">
              <a:solidFill>
                <a:srgbClr val="FF0000"/>
              </a:solidFill>
              <a:latin typeface="Cambria" panose="02040503050406030204" pitchFamily="18" charset="0"/>
              <a:ea typeface="Cambria" panose="02040503050406030204" pitchFamily="18" charset="0"/>
            </a:endParaRPr>
          </a:p>
          <a:p>
            <a:r>
              <a:rPr lang="vi-VN" sz="2200" dirty="0">
                <a:solidFill>
                  <a:srgbClr val="FF0000"/>
                </a:solidFill>
                <a:latin typeface="Cambria" panose="02040503050406030204" pitchFamily="18" charset="0"/>
                <a:ea typeface="Cambria" panose="02040503050406030204" pitchFamily="18" charset="0"/>
              </a:rPr>
              <a:t>– Khái quát nội dung phim: Phim dài tập kể về chuỗi các tình huống, câu chuyện giữa mèo và chuột, truy đuổi thú vị, gây cười.</a:t>
            </a:r>
          </a:p>
          <a:p>
            <a:r>
              <a:rPr lang="vi-VN" sz="2200" dirty="0">
                <a:solidFill>
                  <a:srgbClr val="FF0000"/>
                </a:solidFill>
                <a:latin typeface="Cambria" panose="02040503050406030204" pitchFamily="18" charset="0"/>
                <a:ea typeface="Cambria" panose="02040503050406030204" pitchFamily="18" charset="0"/>
              </a:rPr>
              <a:t>– Nhân vật em sẽ giới thiệu là nhân vật chuột Jerry. Em rất yêu quý và thấy thích thú nhân vật này, thông minh luôn tìm cách chạy trốn được khỏi mèo Tom truy đuổi.</a:t>
            </a:r>
          </a:p>
          <a:p>
            <a:r>
              <a:rPr lang="vi-VN" sz="2200" dirty="0">
                <a:solidFill>
                  <a:srgbClr val="FF0000"/>
                </a:solidFill>
                <a:latin typeface="Cambria" panose="02040503050406030204" pitchFamily="18" charset="0"/>
                <a:ea typeface="Cambria" panose="02040503050406030204" pitchFamily="18" charset="0"/>
              </a:rPr>
              <a:t>– Chuột Jerry có thân hình nhỏ nhắn, chạy rất nhanh và rất thông minh, có thể đi bằng hai chân và có các biểu cảm như của con người, tính cách hiền lành tốt bụng và hay giúp đỡ người khác…</a:t>
            </a:r>
          </a:p>
          <a:p>
            <a:r>
              <a:rPr lang="vi-VN" sz="2200" dirty="0">
                <a:solidFill>
                  <a:srgbClr val="FF0000"/>
                </a:solidFill>
                <a:latin typeface="Cambria" panose="02040503050406030204" pitchFamily="18" charset="0"/>
                <a:ea typeface="Cambria" panose="02040503050406030204" pitchFamily="18" charset="0"/>
              </a:rPr>
              <a:t>– Có những pha truy đuổi, chuột Jerry thông minh luôn gài bẫy, làm cho mèo Tom ngã lộn nhào, bị đồ vật rơi trúng người cán dẹt mỏng hay vỡ vụn cả thân người.</a:t>
            </a:r>
          </a:p>
          <a:p>
            <a:r>
              <a:rPr lang="vi-VN" sz="2200" b="1" i="1" dirty="0">
                <a:solidFill>
                  <a:srgbClr val="FF0000"/>
                </a:solidFill>
                <a:latin typeface="Cambria" panose="02040503050406030204" pitchFamily="18" charset="0"/>
                <a:ea typeface="Cambria" panose="02040503050406030204" pitchFamily="18" charset="0"/>
              </a:rPr>
              <a:t>Kết thúc:</a:t>
            </a:r>
            <a:endParaRPr lang="vi-VN" sz="2200" b="1" dirty="0">
              <a:solidFill>
                <a:srgbClr val="FF0000"/>
              </a:solidFill>
              <a:latin typeface="Cambria" panose="02040503050406030204" pitchFamily="18" charset="0"/>
              <a:ea typeface="Cambria" panose="02040503050406030204" pitchFamily="18" charset="0"/>
            </a:endParaRPr>
          </a:p>
          <a:p>
            <a:r>
              <a:rPr lang="vi-VN" sz="2200" dirty="0">
                <a:solidFill>
                  <a:srgbClr val="FF0000"/>
                </a:solidFill>
                <a:latin typeface="Cambria" panose="02040503050406030204" pitchFamily="18" charset="0"/>
                <a:ea typeface="Cambria" panose="02040503050406030204" pitchFamily="18" charset="0"/>
              </a:rPr>
              <a:t>– Em thấy bộ phim được dàn dựng thật công phu, phim dài tập nhưng tập nào cũng rất cuốn hút, có nội dung đa dạng và khác nhau. Hi vọng sẽ có nhiều sáng tạo hơn nữa để nhân vật Jerry được trải nghiệm và phiêu lưu cùng người xem.</a:t>
            </a:r>
          </a:p>
        </p:txBody>
      </p:sp>
    </p:spTree>
    <p:custDataLst>
      <p:tags r:id="rId1"/>
    </p:custDataLst>
    <p:extLst>
      <p:ext uri="{BB962C8B-B14F-4D97-AF65-F5344CB8AC3E}">
        <p14:creationId xmlns:p14="http://schemas.microsoft.com/office/powerpoint/2010/main" val="24596287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arn(inVertical)">
                                      <p:cBhvr>
                                        <p:cTn id="21" dur="500"/>
                                        <p:tgtEl>
                                          <p:spTgt spid="2">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barn(inVertical)">
                                      <p:cBhvr>
                                        <p:cTn id="24" dur="500"/>
                                        <p:tgtEl>
                                          <p:spTgt spid="2">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barn(inVertical)">
                                      <p:cBhvr>
                                        <p:cTn id="30" dur="500"/>
                                        <p:tgtEl>
                                          <p:spTgt spid="2">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barn(inVertical)">
                                      <p:cBhvr>
                                        <p:cTn id="3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3FC374EA-004D-72E8-874C-F3E8B3481512}"/>
              </a:ext>
            </a:extLst>
          </p:cNvPr>
          <p:cNvSpPr/>
          <p:nvPr/>
        </p:nvSpPr>
        <p:spPr>
          <a:xfrm>
            <a:off x="3069771" y="172840"/>
            <a:ext cx="6019800" cy="719788"/>
          </a:xfrm>
          <a:prstGeom prst="roundRect">
            <a:avLst>
              <a:gd name="adj" fmla="val 50000"/>
            </a:avLst>
          </a:prstGeom>
          <a:solidFill>
            <a:srgbClr val="AE7637"/>
          </a:solidFill>
          <a:ln w="19050">
            <a:solidFill>
              <a:srgbClr val="685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4000" b="1" dirty="0">
                <a:solidFill>
                  <a:prstClr val="white"/>
                </a:solidFill>
                <a:latin typeface="Cambria" panose="02040503050406030204" pitchFamily="18" charset="0"/>
                <a:ea typeface="标小智龙珠体" panose="02020500000000000000" pitchFamily="18" charset="-122"/>
                <a:sym typeface="+mn-ea"/>
              </a:rPr>
              <a:t>3. </a:t>
            </a:r>
            <a:r>
              <a:rPr lang="en-US" altLang="zh-CN" sz="4000" b="1" dirty="0" err="1">
                <a:solidFill>
                  <a:prstClr val="white"/>
                </a:solidFill>
                <a:latin typeface="Cambria" panose="02040503050406030204" pitchFamily="18" charset="0"/>
                <a:ea typeface="标小智龙珠体" panose="02020500000000000000" pitchFamily="18" charset="-122"/>
                <a:sym typeface="+mn-ea"/>
              </a:rPr>
              <a:t>Góp</a:t>
            </a:r>
            <a:r>
              <a:rPr lang="en-US" altLang="zh-CN" sz="4000" b="1" dirty="0">
                <a:solidFill>
                  <a:prstClr val="white"/>
                </a:solidFill>
                <a:latin typeface="Cambria" panose="02040503050406030204" pitchFamily="18" charset="0"/>
                <a:ea typeface="标小智龙珠体" panose="02020500000000000000" pitchFamily="18" charset="-122"/>
                <a:sym typeface="+mn-ea"/>
              </a:rPr>
              <a:t> ý </a:t>
            </a:r>
            <a:r>
              <a:rPr lang="en-US" altLang="zh-CN" sz="4000" b="1" dirty="0" err="1">
                <a:solidFill>
                  <a:prstClr val="white"/>
                </a:solidFill>
                <a:latin typeface="Cambria" panose="02040503050406030204" pitchFamily="18" charset="0"/>
                <a:ea typeface="标小智龙珠体" panose="02020500000000000000" pitchFamily="18" charset="-122"/>
                <a:sym typeface="+mn-ea"/>
              </a:rPr>
              <a:t>và</a:t>
            </a:r>
            <a:r>
              <a:rPr lang="en-US" altLang="zh-CN" sz="4000" b="1" dirty="0">
                <a:solidFill>
                  <a:prstClr val="white"/>
                </a:solidFill>
                <a:latin typeface="Cambria" panose="02040503050406030204" pitchFamily="18" charset="0"/>
                <a:ea typeface="标小智龙珠体" panose="02020500000000000000" pitchFamily="18" charset="-122"/>
                <a:sym typeface="+mn-ea"/>
              </a:rPr>
              <a:t> </a:t>
            </a:r>
            <a:r>
              <a:rPr lang="en-US" altLang="zh-CN" sz="4000" b="1" dirty="0" err="1">
                <a:solidFill>
                  <a:prstClr val="white"/>
                </a:solidFill>
                <a:latin typeface="Cambria" panose="02040503050406030204" pitchFamily="18" charset="0"/>
                <a:ea typeface="标小智龙珠体" panose="02020500000000000000" pitchFamily="18" charset="-122"/>
                <a:sym typeface="+mn-ea"/>
              </a:rPr>
              <a:t>chỉnh</a:t>
            </a:r>
            <a:r>
              <a:rPr lang="en-US" altLang="zh-CN" sz="4000" b="1" dirty="0">
                <a:solidFill>
                  <a:prstClr val="white"/>
                </a:solidFill>
                <a:latin typeface="Cambria" panose="02040503050406030204" pitchFamily="18" charset="0"/>
                <a:ea typeface="标小智龙珠体" panose="02020500000000000000" pitchFamily="18" charset="-122"/>
                <a:sym typeface="+mn-ea"/>
              </a:rPr>
              <a:t> </a:t>
            </a:r>
            <a:r>
              <a:rPr lang="en-US" altLang="zh-CN" sz="4000" b="1" dirty="0" err="1">
                <a:solidFill>
                  <a:prstClr val="white"/>
                </a:solidFill>
                <a:latin typeface="Cambria" panose="02040503050406030204" pitchFamily="18" charset="0"/>
                <a:ea typeface="标小智龙珠体" panose="02020500000000000000" pitchFamily="18" charset="-122"/>
                <a:sym typeface="+mn-ea"/>
              </a:rPr>
              <a:t>sửa</a:t>
            </a:r>
            <a:r>
              <a:rPr lang="en-US" altLang="zh-CN" sz="4000" b="1" dirty="0">
                <a:solidFill>
                  <a:prstClr val="white"/>
                </a:solidFill>
                <a:latin typeface="Cambria" panose="02040503050406030204" pitchFamily="18" charset="0"/>
                <a:ea typeface="标小智龙珠体" panose="02020500000000000000" pitchFamily="18" charset="-122"/>
                <a:sym typeface="+mn-ea"/>
              </a:rPr>
              <a:t>.</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cs typeface="+mn-cs"/>
            </a:endParaRPr>
          </a:p>
        </p:txBody>
      </p:sp>
      <p:pic>
        <p:nvPicPr>
          <p:cNvPr id="5" name="Picture 4">
            <a:extLst>
              <a:ext uri="{FF2B5EF4-FFF2-40B4-BE49-F238E27FC236}">
                <a16:creationId xmlns:a16="http://schemas.microsoft.com/office/drawing/2014/main" id="{79E20C5B-A317-BA0C-59E9-87E1E9B70022}"/>
              </a:ext>
            </a:extLst>
          </p:cNvPr>
          <p:cNvPicPr>
            <a:picLocks noChangeAspect="1"/>
          </p:cNvPicPr>
          <p:nvPr/>
        </p:nvPicPr>
        <p:blipFill>
          <a:blip r:embed="rId4"/>
          <a:stretch>
            <a:fillRect/>
          </a:stretch>
        </p:blipFill>
        <p:spPr>
          <a:xfrm>
            <a:off x="1360714" y="1322614"/>
            <a:ext cx="9002486" cy="4626278"/>
          </a:xfrm>
          <a:prstGeom prst="rect">
            <a:avLst/>
          </a:prstGeom>
        </p:spPr>
      </p:pic>
    </p:spTree>
    <p:custDataLst>
      <p:tags r:id="rId1"/>
    </p:custDataLst>
    <p:extLst>
      <p:ext uri="{BB962C8B-B14F-4D97-AF65-F5344CB8AC3E}">
        <p14:creationId xmlns:p14="http://schemas.microsoft.com/office/powerpoint/2010/main" val="312336894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51D10B0-E8AC-46FB-9D03-1BFB24EEC171"/>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v\uFFFDt\n{A41D3A88-1E0C-483B-9AAF-5668B546D8E0}&quot;,&quot;E:\\BÀI GIẢNG 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3.Viet( tiết 2) -TUẦN 16"/>
</p:tagLst>
</file>

<file path=ppt/tags/tag2.xml><?xml version="1.0" encoding="utf-8"?>
<p:tagLst xmlns:a="http://schemas.openxmlformats.org/drawingml/2006/main" xmlns:r="http://schemas.openxmlformats.org/officeDocument/2006/relationships" xmlns:p="http://schemas.openxmlformats.org/presentationml/2006/main">
  <p:tag name="GENSWF_SLIDE_UID" val="{08E3304C-E357-425F-BE67-9297D74840AD}:332"/>
</p:tagLst>
</file>

<file path=ppt/tags/tag3.xml><?xml version="1.0" encoding="utf-8"?>
<p:tagLst xmlns:a="http://schemas.openxmlformats.org/drawingml/2006/main" xmlns:r="http://schemas.openxmlformats.org/officeDocument/2006/relationships" xmlns:p="http://schemas.openxmlformats.org/presentationml/2006/main">
  <p:tag name="GENSWF_SLIDE_UID" val="{DC927915-F96B-4962-AC0E-A54A5442A9C4}:7311"/>
</p:tagLst>
</file>

<file path=ppt/tags/tag4.xml><?xml version="1.0" encoding="utf-8"?>
<p:tagLst xmlns:a="http://schemas.openxmlformats.org/drawingml/2006/main" xmlns:r="http://schemas.openxmlformats.org/officeDocument/2006/relationships" xmlns:p="http://schemas.openxmlformats.org/presentationml/2006/main">
  <p:tag name="GENSWF_SLIDE_UID" val="{4B4F803C-FCE6-4BCD-84D4-C504D56A739A}:259"/>
</p:tagLst>
</file>

<file path=ppt/tags/tag5.xml><?xml version="1.0" encoding="utf-8"?>
<p:tagLst xmlns:a="http://schemas.openxmlformats.org/drawingml/2006/main" xmlns:r="http://schemas.openxmlformats.org/officeDocument/2006/relationships" xmlns:p="http://schemas.openxmlformats.org/presentationml/2006/main">
  <p:tag name="GENSWF_SLIDE_UID" val="{09D60CB8-5E7C-4008-84F7-BFE9D18EA89B}:7312"/>
</p:tagLst>
</file>

<file path=ppt/tags/tag6.xml><?xml version="1.0" encoding="utf-8"?>
<p:tagLst xmlns:a="http://schemas.openxmlformats.org/drawingml/2006/main" xmlns:r="http://schemas.openxmlformats.org/officeDocument/2006/relationships" xmlns:p="http://schemas.openxmlformats.org/presentationml/2006/main">
  <p:tag name="GENSWF_SLIDE_UID" val="{94F177DE-C187-41CC-966E-2005138EEDDF}:7313"/>
</p:tagLst>
</file>

<file path=ppt/tags/tag7.xml><?xml version="1.0" encoding="utf-8"?>
<p:tagLst xmlns:a="http://schemas.openxmlformats.org/drawingml/2006/main" xmlns:r="http://schemas.openxmlformats.org/officeDocument/2006/relationships" xmlns:p="http://schemas.openxmlformats.org/presentationml/2006/main">
  <p:tag name="GENSWF_SLIDE_UID" val="{597A0047-7502-443F-AF2D-903454081961}:7314"/>
</p:tagLst>
</file>

<file path=ppt/tags/tag8.xml><?xml version="1.0" encoding="utf-8"?>
<p:tagLst xmlns:a="http://schemas.openxmlformats.org/drawingml/2006/main" xmlns:r="http://schemas.openxmlformats.org/officeDocument/2006/relationships" xmlns:p="http://schemas.openxmlformats.org/presentationml/2006/main">
  <p:tag name="GENSWF_SLIDE_UID" val="{98B00925-1201-4144-B336-EF8BEDABF2E8}:731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313</Words>
  <Application>Microsoft Office PowerPoint</Application>
  <PresentationFormat>Widescreen</PresentationFormat>
  <Paragraphs>27</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Cambria</vt:lpstr>
      <vt:lpstr>标小智龙珠体</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T3.Viet( tiết 2) -TUẦN 16</dc:title>
  <dc:creator>Huong Thao - 0972115126</dc:creator>
  <cp:keywords>MANGNONTEAM;MNT</cp:keywords>
  <cp:lastModifiedBy>dell</cp:lastModifiedBy>
  <cp:revision>33</cp:revision>
  <dcterms:created xsi:type="dcterms:W3CDTF">2023-06-19T12:53:35Z</dcterms:created>
  <dcterms:modified xsi:type="dcterms:W3CDTF">2024-12-22T13:55:02Z</dcterms:modified>
</cp:coreProperties>
</file>