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28" r:id="rId2"/>
  </p:sldMasterIdLst>
  <p:notesMasterIdLst>
    <p:notesMasterId r:id="rId13"/>
  </p:notesMasterIdLst>
  <p:sldIdLst>
    <p:sldId id="307" r:id="rId3"/>
    <p:sldId id="312" r:id="rId4"/>
    <p:sldId id="328" r:id="rId5"/>
    <p:sldId id="324" r:id="rId6"/>
    <p:sldId id="271" r:id="rId7"/>
    <p:sldId id="313" r:id="rId8"/>
    <p:sldId id="272" r:id="rId9"/>
    <p:sldId id="273" r:id="rId10"/>
    <p:sldId id="274" r:id="rId11"/>
    <p:sldId id="314" r:id="rId12"/>
  </p:sldIdLst>
  <p:sldSz cx="13716000" cy="7772400"/>
  <p:notesSz cx="6858000" cy="9144000"/>
  <p:custDataLst>
    <p:tags r:id="rId14"/>
  </p:custDataLst>
  <p:defaultText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54" d="100"/>
          <a:sy n="54" d="100"/>
        </p:scale>
        <p:origin x="1445" y="29"/>
      </p:cViewPr>
      <p:guideLst>
        <p:guide orient="horz" pos="2160"/>
        <p:guide pos="2880"/>
        <p:guide orient="horz" pos="2448"/>
        <p:guide pos="43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1A088B-3948-4A32-A579-B8245A4D0CFE}" type="datetimeFigureOut">
              <a:rPr lang="en-US" smtClean="0"/>
              <a:t>12/20/2024</a:t>
            </a:fld>
            <a:endParaRPr lang="en-US"/>
          </a:p>
        </p:txBody>
      </p:sp>
      <p:sp>
        <p:nvSpPr>
          <p:cNvPr id="4" name="Slide Image Placeholder 3"/>
          <p:cNvSpPr>
            <a:spLocks noGrp="1" noRot="1" noChangeAspect="1"/>
          </p:cNvSpPr>
          <p:nvPr>
            <p:ph type="sldImg" idx="2"/>
          </p:nvPr>
        </p:nvSpPr>
        <p:spPr>
          <a:xfrm>
            <a:off x="706438" y="1143000"/>
            <a:ext cx="5445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BC86F-FECC-4F7D-8375-71C39CCE3C07}" type="slidenum">
              <a:rPr lang="en-US" smtClean="0"/>
              <a:t>‹#›</a:t>
            </a:fld>
            <a:endParaRPr lang="en-US"/>
          </a:p>
        </p:txBody>
      </p:sp>
    </p:spTree>
    <p:extLst>
      <p:ext uri="{BB962C8B-B14F-4D97-AF65-F5344CB8AC3E}">
        <p14:creationId xmlns:p14="http://schemas.microsoft.com/office/powerpoint/2010/main" val="1154094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1</a:t>
            </a:fld>
            <a:endParaRPr lang="en-US"/>
          </a:p>
        </p:txBody>
      </p:sp>
    </p:spTree>
    <p:extLst>
      <p:ext uri="{BB962C8B-B14F-4D97-AF65-F5344CB8AC3E}">
        <p14:creationId xmlns:p14="http://schemas.microsoft.com/office/powerpoint/2010/main" val="495684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10</a:t>
            </a:fld>
            <a:endParaRPr lang="en-US"/>
          </a:p>
        </p:txBody>
      </p:sp>
    </p:spTree>
    <p:extLst>
      <p:ext uri="{BB962C8B-B14F-4D97-AF65-F5344CB8AC3E}">
        <p14:creationId xmlns:p14="http://schemas.microsoft.com/office/powerpoint/2010/main" val="45585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2</a:t>
            </a:fld>
            <a:endParaRPr lang="en-US"/>
          </a:p>
        </p:txBody>
      </p:sp>
    </p:spTree>
    <p:extLst>
      <p:ext uri="{BB962C8B-B14F-4D97-AF65-F5344CB8AC3E}">
        <p14:creationId xmlns:p14="http://schemas.microsoft.com/office/powerpoint/2010/main" val="2403177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3</a:t>
            </a:fld>
            <a:endParaRPr lang="en-US"/>
          </a:p>
        </p:txBody>
      </p:sp>
    </p:spTree>
    <p:extLst>
      <p:ext uri="{BB962C8B-B14F-4D97-AF65-F5344CB8AC3E}">
        <p14:creationId xmlns:p14="http://schemas.microsoft.com/office/powerpoint/2010/main" val="343320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4</a:t>
            </a:fld>
            <a:endParaRPr lang="en-US"/>
          </a:p>
        </p:txBody>
      </p:sp>
    </p:spTree>
    <p:extLst>
      <p:ext uri="{BB962C8B-B14F-4D97-AF65-F5344CB8AC3E}">
        <p14:creationId xmlns:p14="http://schemas.microsoft.com/office/powerpoint/2010/main" val="2644846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5</a:t>
            </a:fld>
            <a:endParaRPr lang="en-US"/>
          </a:p>
        </p:txBody>
      </p:sp>
    </p:spTree>
    <p:extLst>
      <p:ext uri="{BB962C8B-B14F-4D97-AF65-F5344CB8AC3E}">
        <p14:creationId xmlns:p14="http://schemas.microsoft.com/office/powerpoint/2010/main" val="94594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6</a:t>
            </a:fld>
            <a:endParaRPr lang="en-US"/>
          </a:p>
        </p:txBody>
      </p:sp>
    </p:spTree>
    <p:extLst>
      <p:ext uri="{BB962C8B-B14F-4D97-AF65-F5344CB8AC3E}">
        <p14:creationId xmlns:p14="http://schemas.microsoft.com/office/powerpoint/2010/main" val="784338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7</a:t>
            </a:fld>
            <a:endParaRPr lang="en-US"/>
          </a:p>
        </p:txBody>
      </p:sp>
    </p:spTree>
    <p:extLst>
      <p:ext uri="{BB962C8B-B14F-4D97-AF65-F5344CB8AC3E}">
        <p14:creationId xmlns:p14="http://schemas.microsoft.com/office/powerpoint/2010/main" val="96756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8</a:t>
            </a:fld>
            <a:endParaRPr lang="en-US"/>
          </a:p>
        </p:txBody>
      </p:sp>
    </p:spTree>
    <p:extLst>
      <p:ext uri="{BB962C8B-B14F-4D97-AF65-F5344CB8AC3E}">
        <p14:creationId xmlns:p14="http://schemas.microsoft.com/office/powerpoint/2010/main" val="338019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CBC86F-FECC-4F7D-8375-71C39CCE3C07}" type="slidenum">
              <a:rPr lang="en-US" smtClean="0"/>
              <a:t>9</a:t>
            </a:fld>
            <a:endParaRPr lang="en-US"/>
          </a:p>
        </p:txBody>
      </p:sp>
    </p:spTree>
    <p:extLst>
      <p:ext uri="{BB962C8B-B14F-4D97-AF65-F5344CB8AC3E}">
        <p14:creationId xmlns:p14="http://schemas.microsoft.com/office/powerpoint/2010/main" val="364580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ề và Nội dun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206305"/>
            <a:ext cx="2256235" cy="877993"/>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6305"/>
            <a:ext cx="3833813" cy="442235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084298"/>
            <a:ext cx="2256235" cy="354435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6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27120"/>
            <a:ext cx="4114800" cy="42820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2986"/>
            <a:ext cx="4114800" cy="310896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55322"/>
            <a:ext cx="4114800" cy="6081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1442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6290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7505"/>
            <a:ext cx="1543050" cy="442115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7505"/>
            <a:ext cx="4514850" cy="44211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61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09655"/>
            <a:ext cx="5829300" cy="1110686"/>
          </a:xfrm>
        </p:spPr>
        <p:txBody>
          <a:bodyPr/>
          <a:lstStyle/>
          <a:p>
            <a:r>
              <a:rPr lang="en-US"/>
              <a:t>Click to edit Master title style</a:t>
            </a:r>
          </a:p>
        </p:txBody>
      </p:sp>
      <p:sp>
        <p:nvSpPr>
          <p:cNvPr id="3" name="Subtitle 2"/>
          <p:cNvSpPr>
            <a:spLocks noGrp="1"/>
          </p:cNvSpPr>
          <p:nvPr>
            <p:ph type="subTitle" idx="1"/>
          </p:nvPr>
        </p:nvSpPr>
        <p:spPr>
          <a:xfrm>
            <a:off x="1028700" y="2936240"/>
            <a:ext cx="4800600" cy="132418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541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2103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29658"/>
            <a:ext cx="5829300" cy="1029123"/>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96183"/>
            <a:ext cx="5829300" cy="1133475"/>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747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9041"/>
            <a:ext cx="3028950" cy="34196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9041"/>
            <a:ext cx="3028950" cy="34196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997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9863"/>
            <a:ext cx="3030141" cy="4833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43239"/>
            <a:ext cx="3030141" cy="29854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1159863"/>
            <a:ext cx="3031331" cy="48337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69" y="1643239"/>
            <a:ext cx="3031331" cy="298541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902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7899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5453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theme" Target="../theme/theme1.xml"/><Relationship Id="rId7" Type="http://schemas.openxmlformats.org/officeDocument/2006/relationships/image" Target="../media/image3.sv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svg"/><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tags" Target="../tags/tag2.xml"/><Relationship Id="rId9" Type="http://schemas.openxmlformats.org/officeDocument/2006/relationships/image" Target="../media/image5.svg"/><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3.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0.jpe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0911EA-6F09-44FC-9A96-C5301314583D}"/>
              </a:ext>
            </a:extLst>
          </p:cNvPr>
          <p:cNvGrpSpPr/>
          <p:nvPr userDrawn="1"/>
        </p:nvGrpSpPr>
        <p:grpSpPr>
          <a:xfrm>
            <a:off x="18024" y="0"/>
            <a:ext cx="13697976" cy="8001000"/>
            <a:chOff x="18024" y="0"/>
            <a:chExt cx="13697976" cy="8001000"/>
          </a:xfrm>
        </p:grpSpPr>
        <p:pic>
          <p:nvPicPr>
            <p:cNvPr id="8" name="Picture 2">
              <a:extLst>
                <a:ext uri="{FF2B5EF4-FFF2-40B4-BE49-F238E27FC236}">
                  <a16:creationId xmlns:a16="http://schemas.microsoft.com/office/drawing/2014/main" id="{1FB38F9C-B78E-4373-BA2E-7A164BC27C5F}"/>
                </a:ext>
              </a:extLst>
            </p:cNvPr>
            <p:cNvPicPr>
              <a:picLocks noChangeAspect="1"/>
            </p:cNvPicPr>
            <p:nvPr/>
          </p:nvPicPr>
          <p:blipFill>
            <a:blip r:embed="rId5"/>
            <a:srcRect/>
            <a:stretch>
              <a:fillRect/>
            </a:stretch>
          </p:blipFill>
          <p:spPr>
            <a:xfrm>
              <a:off x="18024" y="0"/>
              <a:ext cx="13697976" cy="8001000"/>
            </a:xfrm>
            <a:prstGeom prst="rect">
              <a:avLst/>
            </a:prstGeom>
          </p:spPr>
        </p:pic>
        <p:sp>
          <p:nvSpPr>
            <p:cNvPr id="9" name="Rectangle: Rounded Corners 8">
              <a:extLst>
                <a:ext uri="{FF2B5EF4-FFF2-40B4-BE49-F238E27FC236}">
                  <a16:creationId xmlns:a16="http://schemas.microsoft.com/office/drawing/2014/main" id="{6B7D3456-973C-40AE-879B-C0360DEA52DB}"/>
                </a:ext>
              </a:extLst>
            </p:cNvPr>
            <p:cNvSpPr/>
            <p:nvPr/>
          </p:nvSpPr>
          <p:spPr>
            <a:xfrm>
              <a:off x="426862" y="324347"/>
              <a:ext cx="12874292" cy="7205638"/>
            </a:xfrm>
            <a:prstGeom prst="round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
          <p:nvSpPr>
            <p:cNvPr id="10" name="Rectangle: Rounded Corners 9">
              <a:extLst>
                <a:ext uri="{FF2B5EF4-FFF2-40B4-BE49-F238E27FC236}">
                  <a16:creationId xmlns:a16="http://schemas.microsoft.com/office/drawing/2014/main" id="{A17BEF37-9EB5-4DA2-B461-91CAC4D8A92D}"/>
                </a:ext>
              </a:extLst>
            </p:cNvPr>
            <p:cNvSpPr/>
            <p:nvPr/>
          </p:nvSpPr>
          <p:spPr>
            <a:xfrm>
              <a:off x="817072" y="667500"/>
              <a:ext cx="12099879" cy="6519333"/>
            </a:xfrm>
            <a:prstGeom prst="round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7">
              <a:extLst>
                <a:ext uri="{FF2B5EF4-FFF2-40B4-BE49-F238E27FC236}">
                  <a16:creationId xmlns:a16="http://schemas.microsoft.com/office/drawing/2014/main" id="{6A2A7F3A-951B-4360-915F-AC68B4797705}"/>
                </a:ext>
              </a:extLst>
            </p:cNvPr>
            <p:cNvGrpSpPr/>
            <p:nvPr/>
          </p:nvGrpSpPr>
          <p:grpSpPr>
            <a:xfrm flipH="1">
              <a:off x="11729725" y="213642"/>
              <a:ext cx="1589453" cy="1909597"/>
              <a:chOff x="0" y="0"/>
              <a:chExt cx="2829411" cy="3273594"/>
            </a:xfrm>
          </p:grpSpPr>
          <p:pic>
            <p:nvPicPr>
              <p:cNvPr id="13" name="Picture 8">
                <a:extLst>
                  <a:ext uri="{FF2B5EF4-FFF2-40B4-BE49-F238E27FC236}">
                    <a16:creationId xmlns:a16="http://schemas.microsoft.com/office/drawing/2014/main" id="{D59633FA-2D62-48C8-806E-0CC29836BBB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2829411" cy="1749091"/>
              </a:xfrm>
              <a:prstGeom prst="rect">
                <a:avLst/>
              </a:prstGeom>
            </p:spPr>
          </p:pic>
          <p:pic>
            <p:nvPicPr>
              <p:cNvPr id="14" name="Picture 9">
                <a:extLst>
                  <a:ext uri="{FF2B5EF4-FFF2-40B4-BE49-F238E27FC236}">
                    <a16:creationId xmlns:a16="http://schemas.microsoft.com/office/drawing/2014/main" id="{978EAB8D-AB3A-44EB-8074-9869EDC2FC8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7453" y="369438"/>
                <a:ext cx="2255899" cy="2255899"/>
              </a:xfrm>
              <a:prstGeom prst="rect">
                <a:avLst/>
              </a:prstGeom>
            </p:spPr>
          </p:pic>
          <p:pic>
            <p:nvPicPr>
              <p:cNvPr id="15" name="Picture 10">
                <a:extLst>
                  <a:ext uri="{FF2B5EF4-FFF2-40B4-BE49-F238E27FC236}">
                    <a16:creationId xmlns:a16="http://schemas.microsoft.com/office/drawing/2014/main" id="{39EBAF54-68AA-4990-BBAF-C2F8493BA09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60708" y="2410280"/>
                <a:ext cx="1707996" cy="863314"/>
              </a:xfrm>
              <a:prstGeom prst="rect">
                <a:avLst/>
              </a:prstGeom>
            </p:spPr>
          </p:pic>
          <p:pic>
            <p:nvPicPr>
              <p:cNvPr id="16" name="Picture 11">
                <a:extLst>
                  <a:ext uri="{FF2B5EF4-FFF2-40B4-BE49-F238E27FC236}">
                    <a16:creationId xmlns:a16="http://schemas.microsoft.com/office/drawing/2014/main" id="{20CFE7B4-6577-443C-9F17-3600F27B663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69621" y="622843"/>
                <a:ext cx="1113732" cy="919335"/>
              </a:xfrm>
              <a:prstGeom prst="rect">
                <a:avLst/>
              </a:prstGeom>
            </p:spPr>
          </p:pic>
        </p:grpSp>
      </p:grpSp>
      <p:sp>
        <p:nvSpPr>
          <p:cNvPr id="17" name="Oval 16">
            <a:extLst>
              <a:ext uri="{FF2B5EF4-FFF2-40B4-BE49-F238E27FC236}">
                <a16:creationId xmlns:a16="http://schemas.microsoft.com/office/drawing/2014/main" id="{8F33F423-3FAA-4333-A922-7130CACBE2DC}"/>
              </a:ext>
            </a:extLst>
          </p:cNvPr>
          <p:cNvSpPr>
            <a:spLocks noChangeAspect="1"/>
          </p:cNvSpPr>
          <p:nvPr userDrawn="1">
            <p:custDataLst>
              <p:tags r:id="rId4"/>
            </p:custDataLst>
          </p:nvPr>
        </p:nvSpPr>
        <p:spPr>
          <a:xfrm>
            <a:off x="15773400" y="7759485"/>
            <a:ext cx="990600" cy="990600"/>
          </a:xfrm>
          <a:prstGeom prst="ellipse">
            <a:avLst/>
          </a:prstGeom>
          <a:blipFill dpi="0" rotWithShape="0">
            <a:blip r:embed="rId14"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2" r:id="rId1"/>
    <p:sldLayoutId id="2147483727" r:id="rId2"/>
  </p:sldLayoutIdLst>
  <p:txStyles>
    <p:titleStyle>
      <a:lvl1pPr algn="ctr" defTabSz="1227856" rtl="0" eaLnBrk="1" latinLnBrk="0" hangingPunct="1">
        <a:spcBef>
          <a:spcPct val="0"/>
        </a:spcBef>
        <a:buNone/>
        <a:defRPr sz="5900" kern="1200">
          <a:solidFill>
            <a:schemeClr val="tx1"/>
          </a:solidFill>
          <a:latin typeface="+mj-lt"/>
          <a:ea typeface="+mj-ea"/>
          <a:cs typeface="+mj-cs"/>
        </a:defRPr>
      </a:lvl1pPr>
    </p:titleStyle>
    <p:bodyStyle>
      <a:lvl1pPr marL="460446" indent="-460446" algn="l" defTabSz="1227856"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7633" indent="-383705" algn="l" defTabSz="1227856"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34820" indent="-306964" algn="l" defTabSz="1227856"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4874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62677"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76605"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90533"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04461"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18389" indent="-306964" algn="l" defTabSz="122785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27856" rtl="0" eaLnBrk="1" latinLnBrk="0" hangingPunct="1">
        <a:defRPr sz="2400" kern="1200">
          <a:solidFill>
            <a:schemeClr val="tx1"/>
          </a:solidFill>
          <a:latin typeface="+mn-lt"/>
          <a:ea typeface="+mn-ea"/>
          <a:cs typeface="+mn-cs"/>
        </a:defRPr>
      </a:lvl1pPr>
      <a:lvl2pPr marL="613928" algn="l" defTabSz="1227856" rtl="0" eaLnBrk="1" latinLnBrk="0" hangingPunct="1">
        <a:defRPr sz="2400" kern="1200">
          <a:solidFill>
            <a:schemeClr val="tx1"/>
          </a:solidFill>
          <a:latin typeface="+mn-lt"/>
          <a:ea typeface="+mn-ea"/>
          <a:cs typeface="+mn-cs"/>
        </a:defRPr>
      </a:lvl2pPr>
      <a:lvl3pPr marL="1227856" algn="l" defTabSz="1227856" rtl="0" eaLnBrk="1" latinLnBrk="0" hangingPunct="1">
        <a:defRPr sz="2400" kern="1200">
          <a:solidFill>
            <a:schemeClr val="tx1"/>
          </a:solidFill>
          <a:latin typeface="+mn-lt"/>
          <a:ea typeface="+mn-ea"/>
          <a:cs typeface="+mn-cs"/>
        </a:defRPr>
      </a:lvl3pPr>
      <a:lvl4pPr marL="1841784" algn="l" defTabSz="1227856" rtl="0" eaLnBrk="1" latinLnBrk="0" hangingPunct="1">
        <a:defRPr sz="2400" kern="1200">
          <a:solidFill>
            <a:schemeClr val="tx1"/>
          </a:solidFill>
          <a:latin typeface="+mn-lt"/>
          <a:ea typeface="+mn-ea"/>
          <a:cs typeface="+mn-cs"/>
        </a:defRPr>
      </a:lvl4pPr>
      <a:lvl5pPr marL="2455713" algn="l" defTabSz="1227856" rtl="0" eaLnBrk="1" latinLnBrk="0" hangingPunct="1">
        <a:defRPr sz="2400" kern="1200">
          <a:solidFill>
            <a:schemeClr val="tx1"/>
          </a:solidFill>
          <a:latin typeface="+mn-lt"/>
          <a:ea typeface="+mn-ea"/>
          <a:cs typeface="+mn-cs"/>
        </a:defRPr>
      </a:lvl5pPr>
      <a:lvl6pPr marL="3069641" algn="l" defTabSz="1227856" rtl="0" eaLnBrk="1" latinLnBrk="0" hangingPunct="1">
        <a:defRPr sz="2400" kern="1200">
          <a:solidFill>
            <a:schemeClr val="tx1"/>
          </a:solidFill>
          <a:latin typeface="+mn-lt"/>
          <a:ea typeface="+mn-ea"/>
          <a:cs typeface="+mn-cs"/>
        </a:defRPr>
      </a:lvl6pPr>
      <a:lvl7pPr marL="3683569" algn="l" defTabSz="1227856" rtl="0" eaLnBrk="1" latinLnBrk="0" hangingPunct="1">
        <a:defRPr sz="2400" kern="1200">
          <a:solidFill>
            <a:schemeClr val="tx1"/>
          </a:solidFill>
          <a:latin typeface="+mn-lt"/>
          <a:ea typeface="+mn-ea"/>
          <a:cs typeface="+mn-cs"/>
        </a:defRPr>
      </a:lvl7pPr>
      <a:lvl8pPr marL="4297497" algn="l" defTabSz="1227856" rtl="0" eaLnBrk="1" latinLnBrk="0" hangingPunct="1">
        <a:defRPr sz="2400" kern="1200">
          <a:solidFill>
            <a:schemeClr val="tx1"/>
          </a:solidFill>
          <a:latin typeface="+mn-lt"/>
          <a:ea typeface="+mn-ea"/>
          <a:cs typeface="+mn-cs"/>
        </a:defRPr>
      </a:lvl8pPr>
      <a:lvl9pPr marL="4911425" algn="l" defTabSz="1227856"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7504"/>
            <a:ext cx="6172200" cy="86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9041"/>
            <a:ext cx="6172200" cy="34196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802576"/>
            <a:ext cx="1600200" cy="275872"/>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12/20/2024</a:t>
            </a:fld>
            <a:endParaRPr lang="en-US"/>
          </a:p>
        </p:txBody>
      </p:sp>
      <p:sp>
        <p:nvSpPr>
          <p:cNvPr id="5" name="Footer Placeholder 4"/>
          <p:cNvSpPr>
            <a:spLocks noGrp="1"/>
          </p:cNvSpPr>
          <p:nvPr>
            <p:ph type="ftr" sz="quarter" idx="3"/>
          </p:nvPr>
        </p:nvSpPr>
        <p:spPr>
          <a:xfrm>
            <a:off x="2343150" y="4802576"/>
            <a:ext cx="2171700" cy="27587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802576"/>
            <a:ext cx="1600200" cy="275872"/>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EFE55141-7BC3-4841-9A73-94D5E2E62B57}"/>
              </a:ext>
            </a:extLst>
          </p:cNvPr>
          <p:cNvGrpSpPr/>
          <p:nvPr userDrawn="1"/>
        </p:nvGrpSpPr>
        <p:grpSpPr>
          <a:xfrm>
            <a:off x="0" y="0"/>
            <a:ext cx="13817600" cy="7772400"/>
            <a:chOff x="0" y="0"/>
            <a:chExt cx="13817600" cy="7772400"/>
          </a:xfrm>
        </p:grpSpPr>
        <p:pic>
          <p:nvPicPr>
            <p:cNvPr id="8" name="Picture 2">
              <a:extLst>
                <a:ext uri="{FF2B5EF4-FFF2-40B4-BE49-F238E27FC236}">
                  <a16:creationId xmlns:a16="http://schemas.microsoft.com/office/drawing/2014/main" id="{DF273200-57F3-4078-89F2-7B3952BFECC0}"/>
                </a:ext>
              </a:extLst>
            </p:cNvPr>
            <p:cNvPicPr>
              <a:picLocks noChangeAspect="1"/>
            </p:cNvPicPr>
            <p:nvPr/>
          </p:nvPicPr>
          <p:blipFill>
            <a:blip r:embed="rId14"/>
            <a:srcRect/>
            <a:stretch>
              <a:fillRect/>
            </a:stretch>
          </p:blipFill>
          <p:spPr>
            <a:xfrm>
              <a:off x="0" y="0"/>
              <a:ext cx="13817600" cy="7772400"/>
            </a:xfrm>
            <a:prstGeom prst="rect">
              <a:avLst/>
            </a:prstGeom>
          </p:spPr>
        </p:pic>
        <p:sp>
          <p:nvSpPr>
            <p:cNvPr id="9" name="Rectangle: Rounded Corners 8">
              <a:extLst>
                <a:ext uri="{FF2B5EF4-FFF2-40B4-BE49-F238E27FC236}">
                  <a16:creationId xmlns:a16="http://schemas.microsoft.com/office/drawing/2014/main" id="{97102999-2191-46DB-A80E-22F1A4C65A2A}"/>
                </a:ext>
              </a:extLst>
            </p:cNvPr>
            <p:cNvSpPr/>
            <p:nvPr/>
          </p:nvSpPr>
          <p:spPr>
            <a:xfrm>
              <a:off x="545835" y="417018"/>
              <a:ext cx="12712965" cy="6974382"/>
            </a:xfrm>
            <a:prstGeom prst="round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8100000" algn="tr" rotWithShape="0">
                    <a:prstClr val="black">
                      <a:alpha val="40000"/>
                    </a:prstClr>
                  </a:outerShdw>
                </a:effectLst>
              </a:endParaRPr>
            </a:p>
          </p:txBody>
        </p:sp>
        <p:sp>
          <p:nvSpPr>
            <p:cNvPr id="10" name="Rectangle: Rounded Corners 9">
              <a:extLst>
                <a:ext uri="{FF2B5EF4-FFF2-40B4-BE49-F238E27FC236}">
                  <a16:creationId xmlns:a16="http://schemas.microsoft.com/office/drawing/2014/main" id="{406CD60A-E69D-4B81-B8F0-EF6AFBBA700E}"/>
                </a:ext>
              </a:extLst>
            </p:cNvPr>
            <p:cNvSpPr/>
            <p:nvPr/>
          </p:nvSpPr>
          <p:spPr>
            <a:xfrm>
              <a:off x="1066800" y="858214"/>
              <a:ext cx="11734800" cy="6075986"/>
            </a:xfrm>
            <a:prstGeom prst="round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a:extLst>
              <a:ext uri="{FF2B5EF4-FFF2-40B4-BE49-F238E27FC236}">
                <a16:creationId xmlns:a16="http://schemas.microsoft.com/office/drawing/2014/main" id="{B6A47CEC-38F8-49C2-AB4E-AC83115C3F31}"/>
              </a:ext>
            </a:extLst>
          </p:cNvPr>
          <p:cNvSpPr>
            <a:spLocks noChangeAspect="1"/>
          </p:cNvSpPr>
          <p:nvPr userDrawn="1">
            <p:custDataLst>
              <p:tags r:id="rId13"/>
            </p:custDataLst>
          </p:nvPr>
        </p:nvSpPr>
        <p:spPr>
          <a:xfrm>
            <a:off x="-2743200" y="-871996"/>
            <a:ext cx="990600" cy="990600"/>
          </a:xfrm>
          <a:prstGeom prst="ellipse">
            <a:avLst/>
          </a:prstGeom>
          <a:blipFill dpi="0" rotWithShape="0">
            <a:blip r:embed="rId15"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86030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5.svg"/><Relationship Id="rId12"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0.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xml"/><Relationship Id="rId7" Type="http://schemas.openxmlformats.org/officeDocument/2006/relationships/image" Target="../media/image16.svg"/><Relationship Id="rId2" Type="http://schemas.openxmlformats.org/officeDocument/2006/relationships/slideLayout" Target="../slideLayouts/slideLayout9.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6.sv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a:extLst>
              <a:ext uri="{FF2B5EF4-FFF2-40B4-BE49-F238E27FC236}">
                <a16:creationId xmlns:a16="http://schemas.microsoft.com/office/drawing/2014/main" id="{206DC3F7-2A46-4228-B2C7-66B7EA09FB2A}"/>
              </a:ext>
            </a:extLst>
          </p:cNvPr>
          <p:cNvGrpSpPr/>
          <p:nvPr/>
        </p:nvGrpSpPr>
        <p:grpSpPr>
          <a:xfrm>
            <a:off x="-5181600" y="5364007"/>
            <a:ext cx="2122059" cy="2455196"/>
            <a:chOff x="0" y="0"/>
            <a:chExt cx="2829411" cy="3273594"/>
          </a:xfrm>
        </p:grpSpPr>
        <p:pic>
          <p:nvPicPr>
            <p:cNvPr id="8" name="Picture 8">
              <a:extLst>
                <a:ext uri="{FF2B5EF4-FFF2-40B4-BE49-F238E27FC236}">
                  <a16:creationId xmlns:a16="http://schemas.microsoft.com/office/drawing/2014/main" id="{2DC6259E-9B6A-48D2-BDC9-4E4FA56FF55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2829411" cy="1749091"/>
            </a:xfrm>
            <a:prstGeom prst="rect">
              <a:avLst/>
            </a:prstGeom>
          </p:spPr>
        </p:pic>
        <p:pic>
          <p:nvPicPr>
            <p:cNvPr id="9" name="Picture 9">
              <a:extLst>
                <a:ext uri="{FF2B5EF4-FFF2-40B4-BE49-F238E27FC236}">
                  <a16:creationId xmlns:a16="http://schemas.microsoft.com/office/drawing/2014/main" id="{822D662B-7E48-4192-89F1-765F6E7470E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7453" y="369438"/>
              <a:ext cx="2255899" cy="2255899"/>
            </a:xfrm>
            <a:prstGeom prst="rect">
              <a:avLst/>
            </a:prstGeom>
          </p:spPr>
        </p:pic>
        <p:pic>
          <p:nvPicPr>
            <p:cNvPr id="10" name="Picture 10">
              <a:extLst>
                <a:ext uri="{FF2B5EF4-FFF2-40B4-BE49-F238E27FC236}">
                  <a16:creationId xmlns:a16="http://schemas.microsoft.com/office/drawing/2014/main" id="{EFF87B53-62BA-4CB1-9AD5-C2427A651D4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0708" y="2410280"/>
              <a:ext cx="1707996" cy="863314"/>
            </a:xfrm>
            <a:prstGeom prst="rect">
              <a:avLst/>
            </a:prstGeom>
          </p:spPr>
        </p:pic>
        <p:pic>
          <p:nvPicPr>
            <p:cNvPr id="11" name="Picture 11">
              <a:extLst>
                <a:ext uri="{FF2B5EF4-FFF2-40B4-BE49-F238E27FC236}">
                  <a16:creationId xmlns:a16="http://schemas.microsoft.com/office/drawing/2014/main" id="{BBBAF15B-9628-4E38-9CAE-3D76978BC5C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69621" y="622843"/>
              <a:ext cx="1113732" cy="919335"/>
            </a:xfrm>
            <a:prstGeom prst="rect">
              <a:avLst/>
            </a:prstGeom>
          </p:spPr>
        </p:pic>
      </p:grpSp>
      <p:pic>
        <p:nvPicPr>
          <p:cNvPr id="2" name="Picture 1">
            <a:extLst>
              <a:ext uri="{FF2B5EF4-FFF2-40B4-BE49-F238E27FC236}">
                <a16:creationId xmlns:a16="http://schemas.microsoft.com/office/drawing/2014/main" id="{5C363C59-F4CA-72D5-AF2C-34521D3B308B}"/>
              </a:ext>
            </a:extLst>
          </p:cNvPr>
          <p:cNvPicPr>
            <a:picLocks noChangeAspect="1"/>
          </p:cNvPicPr>
          <p:nvPr/>
        </p:nvPicPr>
        <p:blipFill>
          <a:blip r:embed="rId12"/>
          <a:stretch>
            <a:fillRect/>
          </a:stretch>
        </p:blipFill>
        <p:spPr>
          <a:xfrm>
            <a:off x="5257800" y="533400"/>
            <a:ext cx="3084843" cy="1286367"/>
          </a:xfrm>
          <a:prstGeom prst="rect">
            <a:avLst/>
          </a:prstGeom>
        </p:spPr>
      </p:pic>
      <p:pic>
        <p:nvPicPr>
          <p:cNvPr id="4" name="Picture 3">
            <a:extLst>
              <a:ext uri="{FF2B5EF4-FFF2-40B4-BE49-F238E27FC236}">
                <a16:creationId xmlns:a16="http://schemas.microsoft.com/office/drawing/2014/main" id="{CA47A8D2-19BA-AF57-8002-DCBD8B8F41B5}"/>
              </a:ext>
            </a:extLst>
          </p:cNvPr>
          <p:cNvPicPr>
            <a:picLocks noChangeAspect="1"/>
          </p:cNvPicPr>
          <p:nvPr/>
        </p:nvPicPr>
        <p:blipFill>
          <a:blip r:embed="rId13"/>
          <a:stretch>
            <a:fillRect/>
          </a:stretch>
        </p:blipFill>
        <p:spPr>
          <a:xfrm>
            <a:off x="1219200" y="2514600"/>
            <a:ext cx="11241998" cy="1926503"/>
          </a:xfrm>
          <a:prstGeom prst="rect">
            <a:avLst/>
          </a:prstGeom>
        </p:spPr>
      </p:pic>
    </p:spTree>
    <p:custDataLst>
      <p:tags r:id="rId1"/>
    </p:custDataLst>
    <p:extLst>
      <p:ext uri="{BB962C8B-B14F-4D97-AF65-F5344CB8AC3E}">
        <p14:creationId xmlns:p14="http://schemas.microsoft.com/office/powerpoint/2010/main" val="4361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77778E-6 7.84314E-7 L 1.12257 -0.00919 " pathEditMode="relative" rAng="0" ptsTypes="AA">
                                      <p:cBhvr>
                                        <p:cTn id="6" dur="2000" fill="hold"/>
                                        <p:tgtEl>
                                          <p:spTgt spid="7"/>
                                        </p:tgtEl>
                                        <p:attrNameLst>
                                          <p:attrName>ppt_x</p:attrName>
                                          <p:attrName>ppt_y</p:attrName>
                                        </p:attrNameLst>
                                      </p:cBhvr>
                                      <p:rCtr x="56123" y="-47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2600" y="2362200"/>
            <a:ext cx="4769005" cy="4909084"/>
          </a:xfrm>
          <a:prstGeom prst="rect">
            <a:avLst/>
          </a:prstGeom>
        </p:spPr>
      </p:pic>
      <p:pic>
        <p:nvPicPr>
          <p:cNvPr id="5" name="Picture 4">
            <a:extLst>
              <a:ext uri="{FF2B5EF4-FFF2-40B4-BE49-F238E27FC236}">
                <a16:creationId xmlns:a16="http://schemas.microsoft.com/office/drawing/2014/main" id="{DE8913C8-8CBB-4628-A472-068E58CD2973}"/>
              </a:ext>
            </a:extLst>
          </p:cNvPr>
          <p:cNvPicPr>
            <a:picLocks noChangeAspect="1"/>
          </p:cNvPicPr>
          <p:nvPr/>
        </p:nvPicPr>
        <p:blipFill>
          <a:blip r:embed="rId8"/>
          <a:stretch>
            <a:fillRect/>
          </a:stretch>
        </p:blipFill>
        <p:spPr>
          <a:xfrm>
            <a:off x="6858000" y="2590800"/>
            <a:ext cx="4852837" cy="1999661"/>
          </a:xfrm>
          <a:prstGeom prst="rect">
            <a:avLst/>
          </a:prstGeom>
        </p:spPr>
      </p:pic>
    </p:spTree>
    <p:custDataLst>
      <p:tags r:id="rId1"/>
    </p:custDataLst>
    <p:extLst>
      <p:ext uri="{BB962C8B-B14F-4D97-AF65-F5344CB8AC3E}">
        <p14:creationId xmlns:p14="http://schemas.microsoft.com/office/powerpoint/2010/main" val="60660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2600" y="2362200"/>
            <a:ext cx="4769005" cy="4909084"/>
          </a:xfrm>
          <a:prstGeom prst="rect">
            <a:avLst/>
          </a:prstGeom>
        </p:spPr>
      </p:pic>
      <p:pic>
        <p:nvPicPr>
          <p:cNvPr id="5" name="Picture 4">
            <a:extLst>
              <a:ext uri="{FF2B5EF4-FFF2-40B4-BE49-F238E27FC236}">
                <a16:creationId xmlns:a16="http://schemas.microsoft.com/office/drawing/2014/main" id="{1A55FBF9-0B64-4501-BCBC-945B148C348D}"/>
              </a:ext>
            </a:extLst>
          </p:cNvPr>
          <p:cNvPicPr>
            <a:picLocks noChangeAspect="1"/>
          </p:cNvPicPr>
          <p:nvPr/>
        </p:nvPicPr>
        <p:blipFill>
          <a:blip r:embed="rId8"/>
          <a:stretch>
            <a:fillRect/>
          </a:stretch>
        </p:blipFill>
        <p:spPr>
          <a:xfrm>
            <a:off x="6769158" y="2514600"/>
            <a:ext cx="5194242" cy="1999661"/>
          </a:xfrm>
          <a:prstGeom prst="rect">
            <a:avLst/>
          </a:prstGeom>
        </p:spPr>
      </p:pic>
    </p:spTree>
    <p:custDataLst>
      <p:tags r:id="rId1"/>
    </p:custDataLst>
    <p:extLst>
      <p:ext uri="{BB962C8B-B14F-4D97-AF65-F5344CB8AC3E}">
        <p14:creationId xmlns:p14="http://schemas.microsoft.com/office/powerpoint/2010/main" val="26025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0948A90-E027-EBE4-B814-EED566E99056}"/>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362200" y="1066800"/>
            <a:ext cx="9053345" cy="5822185"/>
          </a:xfrm>
          <a:prstGeom prst="rect">
            <a:avLst/>
          </a:prstGeom>
        </p:spPr>
      </p:pic>
      <p:sp>
        <p:nvSpPr>
          <p:cNvPr id="11" name="Speech Bubble: Rectangle with Corners Rounded 10">
            <a:extLst>
              <a:ext uri="{FF2B5EF4-FFF2-40B4-BE49-F238E27FC236}">
                <a16:creationId xmlns:a16="http://schemas.microsoft.com/office/drawing/2014/main" id="{22A90C55-450C-1BBE-80D0-036622892E7A}"/>
              </a:ext>
            </a:extLst>
          </p:cNvPr>
          <p:cNvSpPr/>
          <p:nvPr/>
        </p:nvSpPr>
        <p:spPr>
          <a:xfrm>
            <a:off x="1219200" y="3200400"/>
            <a:ext cx="2514600" cy="1371600"/>
          </a:xfrm>
          <a:prstGeom prst="wedgeRoundRectCallout">
            <a:avLst>
              <a:gd name="adj1" fmla="val -3095"/>
              <a:gd name="adj2" fmla="val 7405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Độ</a:t>
            </a:r>
            <a:r>
              <a:rPr lang="en-US" sz="2000" dirty="0"/>
              <a:t> </a:t>
            </a:r>
            <a:r>
              <a:rPr lang="en-US" sz="2000" dirty="0" err="1"/>
              <a:t>dài</a:t>
            </a:r>
            <a:r>
              <a:rPr lang="en-US" sz="2000" dirty="0"/>
              <a:t> </a:t>
            </a:r>
            <a:r>
              <a:rPr lang="en-US" sz="2000" dirty="0" err="1"/>
              <a:t>sợi</a:t>
            </a:r>
            <a:r>
              <a:rPr lang="en-US" sz="2000" dirty="0"/>
              <a:t> </a:t>
            </a:r>
            <a:r>
              <a:rPr lang="en-US" sz="2000" dirty="0" err="1"/>
              <a:t>dây</a:t>
            </a:r>
            <a:r>
              <a:rPr lang="en-US" sz="2000" dirty="0"/>
              <a:t> </a:t>
            </a:r>
            <a:r>
              <a:rPr lang="en-US" sz="2000" dirty="0" err="1"/>
              <a:t>mà</a:t>
            </a:r>
            <a:r>
              <a:rPr lang="en-US" sz="2000" dirty="0"/>
              <a:t> Mai </a:t>
            </a:r>
            <a:r>
              <a:rPr lang="en-US" sz="2000" dirty="0" err="1"/>
              <a:t>gắn</a:t>
            </a:r>
            <a:r>
              <a:rPr lang="en-US" sz="2000" dirty="0"/>
              <a:t> </a:t>
            </a:r>
            <a:r>
              <a:rPr lang="en-US" sz="2000" dirty="0" err="1"/>
              <a:t>quanh</a:t>
            </a:r>
            <a:r>
              <a:rPr lang="en-US" sz="2000" dirty="0"/>
              <a:t> </a:t>
            </a:r>
            <a:r>
              <a:rPr lang="en-US" sz="2000" dirty="0" err="1"/>
              <a:t>hình</a:t>
            </a:r>
            <a:r>
              <a:rPr lang="en-US" sz="2000" dirty="0"/>
              <a:t> </a:t>
            </a:r>
            <a:r>
              <a:rPr lang="en-US" sz="2000" dirty="0" err="1"/>
              <a:t>tròn</a:t>
            </a:r>
            <a:r>
              <a:rPr lang="en-US" sz="2000" dirty="0"/>
              <a:t> kia </a:t>
            </a:r>
            <a:r>
              <a:rPr lang="en-US" sz="2000" dirty="0" err="1"/>
              <a:t>chính</a:t>
            </a:r>
            <a:r>
              <a:rPr lang="en-US" sz="2000" dirty="0"/>
              <a:t> </a:t>
            </a:r>
            <a:r>
              <a:rPr lang="en-US" sz="2000" dirty="0" err="1"/>
              <a:t>là</a:t>
            </a:r>
            <a:r>
              <a:rPr lang="en-US" sz="2000" dirty="0"/>
              <a:t> chu vi </a:t>
            </a:r>
            <a:r>
              <a:rPr lang="en-US" sz="2000" dirty="0" err="1"/>
              <a:t>hình</a:t>
            </a:r>
            <a:r>
              <a:rPr lang="en-US" sz="2000" dirty="0"/>
              <a:t> </a:t>
            </a:r>
            <a:r>
              <a:rPr lang="en-US" sz="2000" dirty="0" err="1"/>
              <a:t>tròn</a:t>
            </a:r>
            <a:r>
              <a:rPr lang="en-US" sz="2000" dirty="0"/>
              <a:t> </a:t>
            </a:r>
            <a:r>
              <a:rPr lang="en-US" sz="2000" dirty="0" err="1"/>
              <a:t>đó</a:t>
            </a:r>
            <a:r>
              <a:rPr lang="en-US" sz="2000" dirty="0"/>
              <a:t>.</a:t>
            </a:r>
          </a:p>
        </p:txBody>
      </p:sp>
      <p:sp>
        <p:nvSpPr>
          <p:cNvPr id="12" name="Speech Bubble: Rectangle with Corners Rounded 11">
            <a:extLst>
              <a:ext uri="{FF2B5EF4-FFF2-40B4-BE49-F238E27FC236}">
                <a16:creationId xmlns:a16="http://schemas.microsoft.com/office/drawing/2014/main" id="{304AEF73-BAE8-2FB3-E248-929C400DF8FC}"/>
              </a:ext>
            </a:extLst>
          </p:cNvPr>
          <p:cNvSpPr/>
          <p:nvPr/>
        </p:nvSpPr>
        <p:spPr>
          <a:xfrm>
            <a:off x="3048000" y="2057400"/>
            <a:ext cx="2362200" cy="1066800"/>
          </a:xfrm>
          <a:prstGeom prst="wedgeRoundRectCallout">
            <a:avLst>
              <a:gd name="adj1" fmla="val 38590"/>
              <a:gd name="adj2" fmla="val 1016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Mình</a:t>
            </a:r>
            <a:r>
              <a:rPr lang="en-US" sz="2000" dirty="0"/>
              <a:t> </a:t>
            </a:r>
            <a:r>
              <a:rPr lang="en-US" sz="2000" dirty="0" err="1"/>
              <a:t>đo</a:t>
            </a:r>
            <a:r>
              <a:rPr lang="en-US" sz="2000" dirty="0"/>
              <a:t> </a:t>
            </a:r>
            <a:r>
              <a:rPr lang="en-US" sz="2000" dirty="0" err="1"/>
              <a:t>được</a:t>
            </a:r>
            <a:r>
              <a:rPr lang="en-US" sz="2000" dirty="0"/>
              <a:t> chu vi </a:t>
            </a:r>
            <a:r>
              <a:rPr lang="en-US" sz="2000" dirty="0" err="1"/>
              <a:t>hình</a:t>
            </a:r>
            <a:r>
              <a:rPr lang="en-US" sz="2000" dirty="0"/>
              <a:t> </a:t>
            </a:r>
            <a:r>
              <a:rPr lang="en-US" sz="2000" dirty="0" err="1"/>
              <a:t>tròn</a:t>
            </a:r>
            <a:r>
              <a:rPr lang="en-US" sz="2000" dirty="0"/>
              <a:t> </a:t>
            </a:r>
            <a:r>
              <a:rPr lang="en-US" sz="2000" dirty="0" err="1"/>
              <a:t>này</a:t>
            </a:r>
            <a:r>
              <a:rPr lang="en-US" sz="2000" dirty="0"/>
              <a:t> </a:t>
            </a:r>
            <a:r>
              <a:rPr lang="en-US" sz="2000" dirty="0" err="1"/>
              <a:t>là</a:t>
            </a:r>
            <a:r>
              <a:rPr lang="en-US" sz="2000" dirty="0"/>
              <a:t> 6,28 dm.</a:t>
            </a:r>
          </a:p>
        </p:txBody>
      </p:sp>
      <p:sp>
        <p:nvSpPr>
          <p:cNvPr id="13" name="Speech Bubble: Rectangle with Corners Rounded 12">
            <a:extLst>
              <a:ext uri="{FF2B5EF4-FFF2-40B4-BE49-F238E27FC236}">
                <a16:creationId xmlns:a16="http://schemas.microsoft.com/office/drawing/2014/main" id="{2DCEBA15-6336-8D60-C5E2-457F6F70E340}"/>
              </a:ext>
            </a:extLst>
          </p:cNvPr>
          <p:cNvSpPr/>
          <p:nvPr/>
        </p:nvSpPr>
        <p:spPr>
          <a:xfrm>
            <a:off x="9829800" y="1752600"/>
            <a:ext cx="2895600" cy="1447800"/>
          </a:xfrm>
          <a:prstGeom prst="wedgeRoundRectCallout">
            <a:avLst>
              <a:gd name="adj1" fmla="val -46775"/>
              <a:gd name="adj2" fmla="val 11842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Tớ</a:t>
            </a:r>
            <a:r>
              <a:rPr lang="en-US" sz="2000" dirty="0"/>
              <a:t> </a:t>
            </a:r>
            <a:r>
              <a:rPr lang="en-US" sz="2000" dirty="0" err="1"/>
              <a:t>đọc</a:t>
            </a:r>
            <a:r>
              <a:rPr lang="en-US" sz="2000" dirty="0"/>
              <a:t> </a:t>
            </a:r>
            <a:r>
              <a:rPr lang="en-US" sz="2000" dirty="0" err="1"/>
              <a:t>sách</a:t>
            </a:r>
            <a:r>
              <a:rPr lang="en-US" sz="2000" dirty="0"/>
              <a:t> </a:t>
            </a:r>
            <a:r>
              <a:rPr lang="en-US" sz="2000" dirty="0" err="1"/>
              <a:t>và</a:t>
            </a:r>
            <a:r>
              <a:rPr lang="en-US" sz="2000" dirty="0"/>
              <a:t> </a:t>
            </a:r>
            <a:r>
              <a:rPr lang="en-US" sz="2000" dirty="0" err="1"/>
              <a:t>biết</a:t>
            </a:r>
            <a:r>
              <a:rPr lang="en-US" sz="2000" dirty="0"/>
              <a:t> </a:t>
            </a:r>
            <a:r>
              <a:rPr lang="en-US" sz="2000" dirty="0" err="1"/>
              <a:t>có</a:t>
            </a:r>
            <a:r>
              <a:rPr lang="en-US" sz="2000" dirty="0"/>
              <a:t> </a:t>
            </a:r>
            <a:r>
              <a:rPr lang="en-US" sz="2000" dirty="0" err="1"/>
              <a:t>công</a:t>
            </a:r>
            <a:r>
              <a:rPr lang="en-US" sz="2000" dirty="0"/>
              <a:t> </a:t>
            </a:r>
            <a:r>
              <a:rPr lang="en-US" sz="2000" dirty="0" err="1"/>
              <a:t>thức</a:t>
            </a:r>
            <a:r>
              <a:rPr lang="en-US" sz="2000" dirty="0"/>
              <a:t> </a:t>
            </a:r>
            <a:r>
              <a:rPr lang="en-US" sz="2000" dirty="0" err="1"/>
              <a:t>để</a:t>
            </a:r>
            <a:r>
              <a:rPr lang="en-US" sz="2000" dirty="0"/>
              <a:t> </a:t>
            </a:r>
            <a:r>
              <a:rPr lang="en-US" sz="2000" dirty="0" err="1"/>
              <a:t>tính</a:t>
            </a:r>
            <a:r>
              <a:rPr lang="en-US" sz="2000" dirty="0"/>
              <a:t> chu vi </a:t>
            </a:r>
            <a:r>
              <a:rPr lang="en-US" sz="2000" dirty="0" err="1"/>
              <a:t>hình</a:t>
            </a:r>
            <a:r>
              <a:rPr lang="en-US" sz="2000" dirty="0"/>
              <a:t> </a:t>
            </a:r>
            <a:r>
              <a:rPr lang="en-US" sz="2000" dirty="0" err="1"/>
              <a:t>tròn</a:t>
            </a:r>
            <a:r>
              <a:rPr lang="en-US" sz="2000" dirty="0"/>
              <a:t> </a:t>
            </a:r>
            <a:r>
              <a:rPr lang="en-US" sz="2000" dirty="0" err="1"/>
              <a:t>theo</a:t>
            </a:r>
            <a:r>
              <a:rPr lang="en-US" sz="2000" dirty="0"/>
              <a:t> </a:t>
            </a:r>
            <a:r>
              <a:rPr lang="en-US" sz="2000" dirty="0" err="1"/>
              <a:t>đường</a:t>
            </a:r>
            <a:r>
              <a:rPr lang="en-US" sz="2000" dirty="0"/>
              <a:t> </a:t>
            </a:r>
            <a:r>
              <a:rPr lang="en-US" sz="2000" dirty="0" err="1"/>
              <a:t>kính</a:t>
            </a:r>
            <a:r>
              <a:rPr lang="en-US" sz="2000" dirty="0"/>
              <a:t> </a:t>
            </a:r>
            <a:r>
              <a:rPr lang="en-US" sz="2000" dirty="0" err="1"/>
              <a:t>hoặc</a:t>
            </a:r>
            <a:r>
              <a:rPr lang="en-US" sz="2000" dirty="0"/>
              <a:t> </a:t>
            </a:r>
            <a:r>
              <a:rPr lang="en-US" sz="2000" dirty="0" err="1"/>
              <a:t>bán</a:t>
            </a:r>
            <a:r>
              <a:rPr lang="en-US" sz="2000" dirty="0"/>
              <a:t> </a:t>
            </a:r>
            <a:r>
              <a:rPr lang="en-US" sz="2000" dirty="0" err="1"/>
              <a:t>kính</a:t>
            </a:r>
            <a:r>
              <a:rPr lang="en-US" sz="2000" dirty="0"/>
              <a:t> </a:t>
            </a:r>
            <a:r>
              <a:rPr lang="en-US" sz="2000" dirty="0" err="1"/>
              <a:t>đấy</a:t>
            </a:r>
            <a:r>
              <a:rPr lang="en-US" sz="2000" dirty="0"/>
              <a:t>.</a:t>
            </a:r>
          </a:p>
        </p:txBody>
      </p:sp>
      <p:sp>
        <p:nvSpPr>
          <p:cNvPr id="14" name="Speech Bubble: Rectangle with Corners Rounded 13">
            <a:extLst>
              <a:ext uri="{FF2B5EF4-FFF2-40B4-BE49-F238E27FC236}">
                <a16:creationId xmlns:a16="http://schemas.microsoft.com/office/drawing/2014/main" id="{B2383175-7AC7-3DF4-0DA3-AB892E16A6FE}"/>
              </a:ext>
            </a:extLst>
          </p:cNvPr>
          <p:cNvSpPr/>
          <p:nvPr/>
        </p:nvSpPr>
        <p:spPr>
          <a:xfrm>
            <a:off x="6629400" y="5638800"/>
            <a:ext cx="2895600" cy="914400"/>
          </a:xfrm>
          <a:prstGeom prst="wedgeRoundRectCallout">
            <a:avLst>
              <a:gd name="adj1" fmla="val -18662"/>
              <a:gd name="adj2" fmla="val -6874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t>Mình</a:t>
            </a:r>
            <a:r>
              <a:rPr lang="en-US" sz="2000" dirty="0"/>
              <a:t> </a:t>
            </a:r>
            <a:r>
              <a:rPr lang="en-US" sz="2000" dirty="0" err="1"/>
              <a:t>cũng</a:t>
            </a:r>
            <a:r>
              <a:rPr lang="en-US" sz="2000" dirty="0"/>
              <a:t> </a:t>
            </a:r>
            <a:r>
              <a:rPr lang="en-US" sz="2000" dirty="0" err="1"/>
              <a:t>đo</a:t>
            </a:r>
            <a:r>
              <a:rPr lang="en-US" sz="2000" dirty="0"/>
              <a:t> </a:t>
            </a:r>
            <a:r>
              <a:rPr lang="en-US" sz="2000" dirty="0" err="1"/>
              <a:t>được</a:t>
            </a:r>
            <a:r>
              <a:rPr lang="en-US" sz="2000" dirty="0"/>
              <a:t> chu vi </a:t>
            </a:r>
            <a:r>
              <a:rPr lang="en-US" sz="2000" dirty="0" err="1"/>
              <a:t>hình</a:t>
            </a:r>
            <a:r>
              <a:rPr lang="en-US" sz="2000" dirty="0"/>
              <a:t> </a:t>
            </a:r>
            <a:r>
              <a:rPr lang="en-US" sz="2000" dirty="0" err="1"/>
              <a:t>tròn</a:t>
            </a:r>
            <a:r>
              <a:rPr lang="en-US" sz="2000" dirty="0"/>
              <a:t> </a:t>
            </a:r>
            <a:r>
              <a:rPr lang="en-US" sz="2000" dirty="0" err="1"/>
              <a:t>là</a:t>
            </a:r>
            <a:r>
              <a:rPr lang="en-US" sz="2000" dirty="0"/>
              <a:t> 6,28 dm.</a:t>
            </a:r>
          </a:p>
        </p:txBody>
      </p:sp>
    </p:spTree>
    <p:custDataLst>
      <p:tags r:id="rId1"/>
    </p:custDataLst>
    <p:extLst>
      <p:ext uri="{BB962C8B-B14F-4D97-AF65-F5344CB8AC3E}">
        <p14:creationId xmlns:p14="http://schemas.microsoft.com/office/powerpoint/2010/main" val="155637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27">
            <a:extLst>
              <a:ext uri="{FF2B5EF4-FFF2-40B4-BE49-F238E27FC236}">
                <a16:creationId xmlns:a16="http://schemas.microsoft.com/office/drawing/2014/main" id="{976AD1AE-579A-45A1-A2A9-0A9404CA2822}"/>
              </a:ext>
            </a:extLst>
          </p:cNvPr>
          <p:cNvSpPr txBox="1">
            <a:spLocks noChangeArrowheads="1"/>
          </p:cNvSpPr>
          <p:nvPr/>
        </p:nvSpPr>
        <p:spPr bwMode="auto">
          <a:xfrm>
            <a:off x="1066800" y="1371600"/>
            <a:ext cx="11734800" cy="4863744"/>
          </a:xfrm>
          <a:prstGeom prst="rect">
            <a:avLst/>
          </a:prstGeom>
          <a:solidFill>
            <a:schemeClr val="accent5">
              <a:lumMod val="20000"/>
              <a:lumOff val="80000"/>
            </a:schemeClr>
          </a:solidFill>
          <a:ln w="9525">
            <a:noFill/>
            <a:miter lim="800000"/>
            <a:headEnd/>
            <a:tailEnd/>
          </a:ln>
          <a:effectLst/>
        </p:spPr>
        <p:txBody>
          <a:bodyPr wrap="square" lIns="122786" tIns="61393" rIns="122786" bIns="61393">
            <a:spAutoFit/>
          </a:bodyPr>
          <a:lstStyle/>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Muốn tính chu vi hình tròn, ta lấy số 3,14 nhân với đường kính.</a:t>
            </a:r>
          </a:p>
          <a:p>
            <a:pPr algn="just">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Hoặc: Muốn tính chu vi hình tròn, ta lấy số 3,14 nhân với bán kính rồi nhân với 2.</a:t>
            </a:r>
            <a:endParaRPr lang="en-US" sz="2800" b="1" dirty="0">
              <a:solidFill>
                <a:srgbClr val="002060"/>
              </a:solidFill>
              <a:latin typeface="Cambria" panose="02040503050406030204" pitchFamily="18" charset="0"/>
              <a:ea typeface="Cambria" panose="02040503050406030204" pitchFamily="18" charset="0"/>
              <a:cs typeface="Times New Roman" pitchFamily="18" charset="0"/>
            </a:endParaRPr>
          </a:p>
          <a:p>
            <a:pPr>
              <a:spcBef>
                <a:spcPct val="50000"/>
              </a:spcBef>
            </a:pPr>
            <a:endParaRPr lang="en-US" sz="2800" b="1" dirty="0">
              <a:solidFill>
                <a:srgbClr val="002060"/>
              </a:solidFill>
              <a:latin typeface="Cambria" panose="02040503050406030204" pitchFamily="18" charset="0"/>
              <a:ea typeface="Cambria" panose="02040503050406030204" pitchFamily="18" charset="0"/>
              <a:cs typeface="Times New Roman" pitchFamily="18" charset="0"/>
            </a:endParaRPr>
          </a:p>
          <a:p>
            <a:pPr>
              <a:spcBef>
                <a:spcPct val="50000"/>
              </a:spcBef>
            </a:pPr>
            <a:endParaRPr lang="vi-VN" sz="2800" b="1" dirty="0">
              <a:solidFill>
                <a:srgbClr val="002060"/>
              </a:solidFill>
              <a:latin typeface="Cambria" panose="02040503050406030204" pitchFamily="18" charset="0"/>
              <a:ea typeface="Cambria" panose="02040503050406030204" pitchFamily="18" charset="0"/>
              <a:cs typeface="Times New Roman" pitchFamily="18" charset="0"/>
            </a:endParaRPr>
          </a:p>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Trong đó: C là chu vi hình tròn,</a:t>
            </a:r>
          </a:p>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d là đường kính hình tròn,</a:t>
            </a:r>
          </a:p>
          <a:p>
            <a:pPr>
              <a:spcBef>
                <a:spcPct val="50000"/>
              </a:spcBef>
            </a:pPr>
            <a:r>
              <a:rPr lang="vi-VN" sz="2800" b="1" dirty="0">
                <a:solidFill>
                  <a:srgbClr val="002060"/>
                </a:solidFill>
                <a:latin typeface="Cambria" panose="02040503050406030204" pitchFamily="18" charset="0"/>
                <a:ea typeface="Cambria" panose="02040503050406030204" pitchFamily="18" charset="0"/>
                <a:cs typeface="Times New Roman" pitchFamily="18" charset="0"/>
              </a:rPr>
              <a:t>r là bán kính hình tròn.</a:t>
            </a:r>
          </a:p>
        </p:txBody>
      </p:sp>
      <p:sp>
        <p:nvSpPr>
          <p:cNvPr id="6" name="Rectangle: Rounded Corners 5">
            <a:extLst>
              <a:ext uri="{FF2B5EF4-FFF2-40B4-BE49-F238E27FC236}">
                <a16:creationId xmlns:a16="http://schemas.microsoft.com/office/drawing/2014/main" id="{7905FB78-8246-BB38-7CA8-C62B21F418E6}"/>
              </a:ext>
            </a:extLst>
          </p:cNvPr>
          <p:cNvSpPr/>
          <p:nvPr/>
        </p:nvSpPr>
        <p:spPr>
          <a:xfrm>
            <a:off x="2590800" y="3124200"/>
            <a:ext cx="8305800" cy="914400"/>
          </a:xfrm>
          <a:prstGeom prst="roundRect">
            <a:avLst/>
          </a:prstGeom>
          <a:ln>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C = 3,14 x d </a:t>
            </a:r>
            <a:r>
              <a:rPr lang="en-US" sz="4000" dirty="0" err="1">
                <a:latin typeface="Cambria" panose="02040503050406030204" pitchFamily="18" charset="0"/>
                <a:ea typeface="Cambria" panose="02040503050406030204" pitchFamily="18" charset="0"/>
              </a:rPr>
              <a:t>hoặc</a:t>
            </a:r>
            <a:r>
              <a:rPr lang="en-US" sz="4000" dirty="0">
                <a:latin typeface="Cambria" panose="02040503050406030204" pitchFamily="18" charset="0"/>
                <a:ea typeface="Cambria" panose="02040503050406030204" pitchFamily="18" charset="0"/>
              </a:rPr>
              <a:t> C = 3,14 x r x 2.</a:t>
            </a:r>
          </a:p>
        </p:txBody>
      </p:sp>
    </p:spTree>
    <p:custDataLst>
      <p:tags r:id="rId1"/>
    </p:custDataLst>
    <p:extLst>
      <p:ext uri="{BB962C8B-B14F-4D97-AF65-F5344CB8AC3E}">
        <p14:creationId xmlns:p14="http://schemas.microsoft.com/office/powerpoint/2010/main" val="25404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11"/>
          <p:cNvSpPr txBox="1">
            <a:spLocks noChangeArrowheads="1"/>
          </p:cNvSpPr>
          <p:nvPr/>
        </p:nvSpPr>
        <p:spPr bwMode="auto">
          <a:xfrm>
            <a:off x="1219200" y="1842347"/>
            <a:ext cx="1714500" cy="785705"/>
          </a:xfrm>
          <a:prstGeom prst="rect">
            <a:avLst/>
          </a:prstGeom>
          <a:solidFill>
            <a:schemeClr val="accent4">
              <a:lumMod val="40000"/>
              <a:lumOff val="60000"/>
            </a:schemeClr>
          </a:solidFill>
          <a:ln w="9525">
            <a:noFill/>
            <a:miter lim="800000"/>
            <a:headEnd/>
            <a:tailEnd/>
          </a:ln>
          <a:effectLst/>
        </p:spPr>
        <p:txBody>
          <a:bodyPr lIns="122786" tIns="61393" rIns="122786" bIns="61393">
            <a:spAutoFit/>
          </a:bodyPr>
          <a:lstStyle/>
          <a:p>
            <a:pPr>
              <a:spcBef>
                <a:spcPct val="50000"/>
              </a:spcBef>
            </a:pPr>
            <a:r>
              <a:rPr lang="en-US" sz="4300">
                <a:latin typeface="Times New Roman" pitchFamily="18" charset="0"/>
                <a:cs typeface="Times New Roman" pitchFamily="18" charset="0"/>
              </a:rPr>
              <a:t>C = </a:t>
            </a:r>
          </a:p>
        </p:txBody>
      </p:sp>
      <p:sp>
        <p:nvSpPr>
          <p:cNvPr id="63" name="Text Box 12"/>
          <p:cNvSpPr txBox="1">
            <a:spLocks noChangeArrowheads="1"/>
          </p:cNvSpPr>
          <p:nvPr/>
        </p:nvSpPr>
        <p:spPr bwMode="auto">
          <a:xfrm>
            <a:off x="2324100" y="1842347"/>
            <a:ext cx="2971800" cy="785705"/>
          </a:xfrm>
          <a:prstGeom prst="rect">
            <a:avLst/>
          </a:prstGeom>
          <a:solidFill>
            <a:schemeClr val="accent4">
              <a:lumMod val="40000"/>
              <a:lumOff val="60000"/>
            </a:schemeClr>
          </a:solidFill>
          <a:ln w="9525">
            <a:noFill/>
            <a:miter lim="800000"/>
            <a:headEnd/>
            <a:tailEnd/>
          </a:ln>
          <a:effectLst/>
        </p:spPr>
        <p:txBody>
          <a:bodyPr lIns="122786" tIns="61393" rIns="122786" bIns="61393">
            <a:spAutoFit/>
          </a:bodyPr>
          <a:lstStyle/>
          <a:p>
            <a:pPr>
              <a:spcBef>
                <a:spcPct val="50000"/>
              </a:spcBef>
            </a:pPr>
            <a:r>
              <a:rPr lang="en-US" sz="4300">
                <a:latin typeface="Times New Roman" pitchFamily="18" charset="0"/>
                <a:cs typeface="Times New Roman" pitchFamily="18" charset="0"/>
              </a:rPr>
              <a:t>d x 3,14 </a:t>
            </a:r>
          </a:p>
        </p:txBody>
      </p:sp>
      <p:sp>
        <p:nvSpPr>
          <p:cNvPr id="65" name="Text Box 15"/>
          <p:cNvSpPr txBox="1">
            <a:spLocks noChangeArrowheads="1"/>
          </p:cNvSpPr>
          <p:nvPr/>
        </p:nvSpPr>
        <p:spPr bwMode="auto">
          <a:xfrm>
            <a:off x="1143001" y="5093380"/>
            <a:ext cx="5372100" cy="616428"/>
          </a:xfrm>
          <a:prstGeom prst="rect">
            <a:avLst/>
          </a:prstGeom>
          <a:noFill/>
          <a:ln w="9525">
            <a:noFill/>
            <a:miter lim="800000"/>
            <a:headEnd/>
            <a:tailEnd/>
          </a:ln>
          <a:effectLst/>
        </p:spPr>
        <p:txBody>
          <a:bodyPr lIns="122786" tIns="61393" rIns="122786" bIns="61393">
            <a:spAutoFit/>
          </a:bodyPr>
          <a:lstStyle/>
          <a:p>
            <a:pPr>
              <a:spcBef>
                <a:spcPct val="50000"/>
              </a:spcBef>
            </a:pPr>
            <a:r>
              <a:rPr lang="en-US" sz="3200" b="1" i="1">
                <a:latin typeface="Times New Roman" pitchFamily="18" charset="0"/>
                <a:cs typeface="Times New Roman" pitchFamily="18" charset="0"/>
              </a:rPr>
              <a:t>d</a:t>
            </a:r>
            <a:r>
              <a:rPr lang="en-US" sz="3200" i="1">
                <a:latin typeface="Times New Roman" pitchFamily="18" charset="0"/>
                <a:cs typeface="Times New Roman" pitchFamily="18" charset="0"/>
              </a:rPr>
              <a:t>: </a:t>
            </a:r>
            <a:r>
              <a:rPr lang="en-US" sz="3200" i="1" dirty="0" err="1">
                <a:latin typeface="Times New Roman" pitchFamily="18" charset="0"/>
                <a:cs typeface="Times New Roman" pitchFamily="18" charset="0"/>
              </a:rPr>
              <a:t>đường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kính</a:t>
            </a:r>
            <a:r>
              <a:rPr lang="en-US" sz="3200" i="1" dirty="0">
                <a:latin typeface="Times New Roman" pitchFamily="18" charset="0"/>
                <a:cs typeface="Times New Roman" pitchFamily="18" charset="0"/>
              </a:rPr>
              <a:t> </a:t>
            </a:r>
            <a:r>
              <a:rPr lang="en-US" sz="3200" i="1" err="1">
                <a:latin typeface="Times New Roman" pitchFamily="18" charset="0"/>
                <a:cs typeface="Times New Roman" pitchFamily="18" charset="0"/>
              </a:rPr>
              <a:t>hình</a:t>
            </a:r>
            <a:r>
              <a:rPr lang="en-US" sz="3200" i="1">
                <a:latin typeface="Times New Roman" pitchFamily="18" charset="0"/>
                <a:cs typeface="Times New Roman" pitchFamily="18" charset="0"/>
              </a:rPr>
              <a:t> tròn</a:t>
            </a:r>
            <a:endParaRPr lang="en-US" sz="3200" dirty="0">
              <a:latin typeface="Times New Roman" pitchFamily="18" charset="0"/>
              <a:cs typeface="Times New Roman" pitchFamily="18" charset="0"/>
            </a:endParaRPr>
          </a:p>
        </p:txBody>
      </p:sp>
      <p:sp>
        <p:nvSpPr>
          <p:cNvPr id="66" name="Text Box 27"/>
          <p:cNvSpPr txBox="1">
            <a:spLocks noChangeArrowheads="1"/>
          </p:cNvSpPr>
          <p:nvPr/>
        </p:nvSpPr>
        <p:spPr bwMode="auto">
          <a:xfrm>
            <a:off x="1181100" y="3114360"/>
            <a:ext cx="1714500" cy="785705"/>
          </a:xfrm>
          <a:prstGeom prst="rect">
            <a:avLst/>
          </a:prstGeom>
          <a:solidFill>
            <a:schemeClr val="accent4">
              <a:lumMod val="40000"/>
              <a:lumOff val="60000"/>
            </a:schemeClr>
          </a:solidFill>
          <a:ln w="9525">
            <a:noFill/>
            <a:miter lim="800000"/>
            <a:headEnd/>
            <a:tailEnd/>
          </a:ln>
          <a:effectLst/>
        </p:spPr>
        <p:txBody>
          <a:bodyPr lIns="122786" tIns="61393" rIns="122786" bIns="61393">
            <a:spAutoFit/>
          </a:bodyPr>
          <a:lstStyle/>
          <a:p>
            <a:pPr>
              <a:spcBef>
                <a:spcPct val="50000"/>
              </a:spcBef>
            </a:pPr>
            <a:r>
              <a:rPr lang="en-US" sz="4300">
                <a:latin typeface="Times New Roman" pitchFamily="18" charset="0"/>
                <a:cs typeface="Times New Roman" pitchFamily="18" charset="0"/>
              </a:rPr>
              <a:t>C = </a:t>
            </a:r>
          </a:p>
        </p:txBody>
      </p:sp>
      <p:sp>
        <p:nvSpPr>
          <p:cNvPr id="67" name="Text Box 28"/>
          <p:cNvSpPr txBox="1">
            <a:spLocks noChangeArrowheads="1"/>
          </p:cNvSpPr>
          <p:nvPr/>
        </p:nvSpPr>
        <p:spPr bwMode="auto">
          <a:xfrm>
            <a:off x="2324100" y="3114360"/>
            <a:ext cx="2971800" cy="785705"/>
          </a:xfrm>
          <a:prstGeom prst="rect">
            <a:avLst/>
          </a:prstGeom>
          <a:solidFill>
            <a:schemeClr val="accent4">
              <a:lumMod val="40000"/>
              <a:lumOff val="60000"/>
            </a:schemeClr>
          </a:solidFill>
          <a:ln w="9525">
            <a:noFill/>
            <a:miter lim="800000"/>
            <a:headEnd/>
            <a:tailEnd/>
          </a:ln>
          <a:effectLst/>
        </p:spPr>
        <p:txBody>
          <a:bodyPr wrap="square" lIns="122786" tIns="61393" rIns="122786" bIns="61393">
            <a:spAutoFit/>
          </a:bodyPr>
          <a:lstStyle/>
          <a:p>
            <a:pPr>
              <a:spcBef>
                <a:spcPct val="50000"/>
              </a:spcBef>
            </a:pPr>
            <a:r>
              <a:rPr lang="en-US" sz="4300">
                <a:latin typeface="Times New Roman" pitchFamily="18" charset="0"/>
                <a:cs typeface="Times New Roman" pitchFamily="18" charset="0"/>
              </a:rPr>
              <a:t>r x 2 x 3,14 </a:t>
            </a:r>
          </a:p>
        </p:txBody>
      </p:sp>
      <p:sp>
        <p:nvSpPr>
          <p:cNvPr id="69" name="Text Box 32"/>
          <p:cNvSpPr txBox="1">
            <a:spLocks noChangeArrowheads="1"/>
          </p:cNvSpPr>
          <p:nvPr/>
        </p:nvSpPr>
        <p:spPr bwMode="auto">
          <a:xfrm>
            <a:off x="1143001" y="5697900"/>
            <a:ext cx="5029200" cy="616428"/>
          </a:xfrm>
          <a:prstGeom prst="rect">
            <a:avLst/>
          </a:prstGeom>
          <a:noFill/>
          <a:ln w="9525">
            <a:noFill/>
            <a:miter lim="800000"/>
            <a:headEnd/>
            <a:tailEnd/>
          </a:ln>
          <a:effectLst/>
        </p:spPr>
        <p:txBody>
          <a:bodyPr lIns="122786" tIns="61393" rIns="122786" bIns="61393">
            <a:spAutoFit/>
          </a:bodyPr>
          <a:lstStyle/>
          <a:p>
            <a:pPr>
              <a:spcBef>
                <a:spcPct val="50000"/>
              </a:spcBef>
            </a:pPr>
            <a:r>
              <a:rPr lang="en-US" sz="3200" b="1" i="1">
                <a:latin typeface="Times New Roman" pitchFamily="18" charset="0"/>
                <a:cs typeface="Times New Roman" pitchFamily="18" charset="0"/>
              </a:rPr>
              <a:t>r</a:t>
            </a:r>
            <a:r>
              <a:rPr lang="en-US" sz="3200" i="1">
                <a:latin typeface="Times New Roman" pitchFamily="18" charset="0"/>
                <a:cs typeface="Times New Roman" pitchFamily="18" charset="0"/>
              </a:rPr>
              <a:t>: </a:t>
            </a:r>
            <a:r>
              <a:rPr lang="en-US" sz="3200" i="1" dirty="0" err="1">
                <a:latin typeface="Times New Roman" pitchFamily="18" charset="0"/>
                <a:cs typeface="Times New Roman" pitchFamily="18" charset="0"/>
              </a:rPr>
              <a:t>bán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kính</a:t>
            </a:r>
            <a:r>
              <a:rPr lang="en-US" sz="3200" i="1" dirty="0">
                <a:latin typeface="Times New Roman" pitchFamily="18" charset="0"/>
                <a:cs typeface="Times New Roman" pitchFamily="18" charset="0"/>
              </a:rPr>
              <a:t> </a:t>
            </a:r>
            <a:r>
              <a:rPr lang="en-US" sz="3200" i="1" err="1">
                <a:latin typeface="Times New Roman" pitchFamily="18" charset="0"/>
                <a:cs typeface="Times New Roman" pitchFamily="18" charset="0"/>
              </a:rPr>
              <a:t>hình</a:t>
            </a:r>
            <a:r>
              <a:rPr lang="en-US" sz="3200" i="1">
                <a:latin typeface="Times New Roman" pitchFamily="18" charset="0"/>
                <a:cs typeface="Times New Roman" pitchFamily="18" charset="0"/>
              </a:rPr>
              <a:t> tròn</a:t>
            </a:r>
            <a:endParaRPr lang="en-US" sz="3200" dirty="0">
              <a:latin typeface="Times New Roman" pitchFamily="18" charset="0"/>
              <a:cs typeface="Times New Roman" pitchFamily="18" charset="0"/>
            </a:endParaRPr>
          </a:p>
        </p:txBody>
      </p:sp>
      <p:sp>
        <p:nvSpPr>
          <p:cNvPr id="70" name="Text Box 33"/>
          <p:cNvSpPr txBox="1">
            <a:spLocks noChangeArrowheads="1"/>
          </p:cNvSpPr>
          <p:nvPr/>
        </p:nvSpPr>
        <p:spPr bwMode="auto">
          <a:xfrm>
            <a:off x="1143001" y="4488860"/>
            <a:ext cx="5029200" cy="616428"/>
          </a:xfrm>
          <a:prstGeom prst="rect">
            <a:avLst/>
          </a:prstGeom>
          <a:noFill/>
          <a:ln w="9525">
            <a:noFill/>
            <a:miter lim="800000"/>
            <a:headEnd/>
            <a:tailEnd/>
          </a:ln>
          <a:effectLst/>
        </p:spPr>
        <p:txBody>
          <a:bodyPr lIns="122786" tIns="61393" rIns="122786" bIns="61393">
            <a:spAutoFit/>
          </a:bodyPr>
          <a:lstStyle/>
          <a:p>
            <a:pPr>
              <a:spcBef>
                <a:spcPct val="50000"/>
              </a:spcBef>
            </a:pPr>
            <a:r>
              <a:rPr lang="en-US" sz="3200" b="1" i="1">
                <a:latin typeface="Times New Roman" pitchFamily="18" charset="0"/>
                <a:cs typeface="Times New Roman" pitchFamily="18" charset="0"/>
              </a:rPr>
              <a:t>C</a:t>
            </a:r>
            <a:r>
              <a:rPr lang="en-US" sz="3200" i="1">
                <a:latin typeface="Times New Roman" pitchFamily="18" charset="0"/>
                <a:cs typeface="Times New Roman" pitchFamily="18" charset="0"/>
              </a:rPr>
              <a:t>: </a:t>
            </a:r>
            <a:r>
              <a:rPr lang="en-US" sz="3200" i="1" dirty="0" err="1">
                <a:latin typeface="Times New Roman" pitchFamily="18" charset="0"/>
                <a:cs typeface="Times New Roman" pitchFamily="18" charset="0"/>
              </a:rPr>
              <a:t>chu</a:t>
            </a:r>
            <a:r>
              <a:rPr lang="en-US" sz="3200" i="1" dirty="0">
                <a:latin typeface="Times New Roman" pitchFamily="18" charset="0"/>
                <a:cs typeface="Times New Roman" pitchFamily="18" charset="0"/>
              </a:rPr>
              <a:t> vi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hình</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tròn</a:t>
            </a:r>
            <a:endParaRPr lang="en-US" sz="3200" i="1" dirty="0">
              <a:latin typeface="Times New Roman" pitchFamily="18" charset="0"/>
              <a:cs typeface="Times New Roman" pitchFamily="18" charset="0"/>
            </a:endParaRPr>
          </a:p>
        </p:txBody>
      </p:sp>
      <p:sp>
        <p:nvSpPr>
          <p:cNvPr id="71" name="Line 36"/>
          <p:cNvSpPr>
            <a:spLocks noChangeShapeType="1"/>
          </p:cNvSpPr>
          <p:nvPr/>
        </p:nvSpPr>
        <p:spPr bwMode="auto">
          <a:xfrm>
            <a:off x="5829300" y="1842347"/>
            <a:ext cx="0" cy="5527040"/>
          </a:xfrm>
          <a:prstGeom prst="line">
            <a:avLst/>
          </a:prstGeom>
          <a:noFill/>
          <a:ln w="9525">
            <a:solidFill>
              <a:schemeClr val="tx1"/>
            </a:solidFill>
            <a:round/>
            <a:headEnd/>
            <a:tailEnd/>
          </a:ln>
          <a:effectLst/>
        </p:spPr>
        <p:txBody>
          <a:bodyPr lIns="122786" tIns="61393" rIns="122786" bIns="61393"/>
          <a:lstStyle/>
          <a:p>
            <a:endParaRPr lang="en-US">
              <a:latin typeface="Times New Roman" pitchFamily="18" charset="0"/>
              <a:cs typeface="Times New Roman" pitchFamily="18" charset="0"/>
            </a:endParaRPr>
          </a:p>
        </p:txBody>
      </p:sp>
      <p:sp>
        <p:nvSpPr>
          <p:cNvPr id="72" name="Text Box 37"/>
          <p:cNvSpPr txBox="1">
            <a:spLocks noChangeArrowheads="1"/>
          </p:cNvSpPr>
          <p:nvPr/>
        </p:nvSpPr>
        <p:spPr bwMode="auto">
          <a:xfrm>
            <a:off x="5829300" y="767866"/>
            <a:ext cx="2857500" cy="708761"/>
          </a:xfrm>
          <a:prstGeom prst="rect">
            <a:avLst/>
          </a:prstGeom>
          <a:noFill/>
          <a:ln w="9525">
            <a:noFill/>
            <a:miter lim="800000"/>
            <a:headEnd/>
            <a:tailEnd/>
          </a:ln>
          <a:effectLst/>
        </p:spPr>
        <p:txBody>
          <a:bodyPr lIns="122786" tIns="61393" rIns="122786" bIns="61393">
            <a:spAutoFit/>
          </a:bodyPr>
          <a:lstStyle/>
          <a:p>
            <a:pPr eaLnBrk="1" hangingPunct="1">
              <a:spcBef>
                <a:spcPct val="50000"/>
              </a:spcBef>
            </a:pPr>
            <a:r>
              <a:rPr lang="en-US" sz="3800" b="1" u="sng" dirty="0" err="1">
                <a:solidFill>
                  <a:srgbClr val="C00000"/>
                </a:solidFill>
                <a:latin typeface="Times New Roman" pitchFamily="18" charset="0"/>
                <a:cs typeface="Times New Roman" pitchFamily="18" charset="0"/>
              </a:rPr>
              <a:t>Ví</a:t>
            </a:r>
            <a:r>
              <a:rPr lang="en-US" sz="3800" b="1" u="sng" dirty="0">
                <a:solidFill>
                  <a:srgbClr val="C00000"/>
                </a:solidFill>
                <a:latin typeface="Times New Roman" pitchFamily="18" charset="0"/>
                <a:cs typeface="Times New Roman" pitchFamily="18" charset="0"/>
              </a:rPr>
              <a:t> </a:t>
            </a:r>
            <a:r>
              <a:rPr lang="en-US" sz="3800" b="1" u="sng" err="1">
                <a:solidFill>
                  <a:srgbClr val="C00000"/>
                </a:solidFill>
                <a:latin typeface="Times New Roman" pitchFamily="18" charset="0"/>
                <a:cs typeface="Times New Roman" pitchFamily="18" charset="0"/>
              </a:rPr>
              <a:t>dụ</a:t>
            </a:r>
            <a:r>
              <a:rPr lang="en-US" sz="3800" b="1" u="sng">
                <a:solidFill>
                  <a:srgbClr val="C00000"/>
                </a:solidFill>
                <a:latin typeface="Times New Roman" pitchFamily="18" charset="0"/>
                <a:cs typeface="Times New Roman" pitchFamily="18" charset="0"/>
              </a:rPr>
              <a:t> 1:</a:t>
            </a:r>
            <a:endParaRPr lang="en-US" sz="3800" b="1" dirty="0">
              <a:solidFill>
                <a:srgbClr val="C00000"/>
              </a:solidFill>
              <a:latin typeface="Times New Roman" pitchFamily="18" charset="0"/>
              <a:cs typeface="Times New Roman" pitchFamily="18" charset="0"/>
            </a:endParaRPr>
          </a:p>
        </p:txBody>
      </p:sp>
      <p:sp>
        <p:nvSpPr>
          <p:cNvPr id="73" name="Text Box 38"/>
          <p:cNvSpPr txBox="1">
            <a:spLocks noChangeArrowheads="1"/>
          </p:cNvSpPr>
          <p:nvPr/>
        </p:nvSpPr>
        <p:spPr bwMode="auto">
          <a:xfrm>
            <a:off x="6526081" y="1504146"/>
            <a:ext cx="5475419" cy="1293536"/>
          </a:xfrm>
          <a:prstGeom prst="rect">
            <a:avLst/>
          </a:prstGeom>
          <a:noFill/>
          <a:ln w="9525">
            <a:noFill/>
            <a:miter lim="800000"/>
            <a:headEnd/>
            <a:tailEnd/>
          </a:ln>
          <a:effectLst/>
        </p:spPr>
        <p:txBody>
          <a:bodyPr wrap="square" lIns="122786" tIns="61393" rIns="122786" bIns="61393">
            <a:spAutoFit/>
          </a:bodyPr>
          <a:lstStyle/>
          <a:p>
            <a:pPr>
              <a:spcBef>
                <a:spcPct val="50000"/>
              </a:spcBef>
            </a:pPr>
            <a:r>
              <a:rPr lang="en-US" sz="3800" dirty="0" err="1">
                <a:latin typeface="Times New Roman" pitchFamily="18" charset="0"/>
                <a:cs typeface="Times New Roman" pitchFamily="18" charset="0"/>
              </a:rPr>
              <a:t>Tính</a:t>
            </a:r>
            <a:r>
              <a:rPr lang="en-US" sz="3800" dirty="0">
                <a:latin typeface="Times New Roman" pitchFamily="18" charset="0"/>
                <a:cs typeface="Times New Roman" pitchFamily="18" charset="0"/>
              </a:rPr>
              <a:t> chu vi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tròn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có</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đường</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kính</a:t>
            </a:r>
            <a:r>
              <a:rPr lang="en-US" sz="3800" dirty="0">
                <a:latin typeface="Times New Roman" pitchFamily="18" charset="0"/>
                <a:cs typeface="Times New Roman" pitchFamily="18" charset="0"/>
              </a:rPr>
              <a:t> 2 dm.</a:t>
            </a:r>
          </a:p>
        </p:txBody>
      </p:sp>
      <p:sp>
        <p:nvSpPr>
          <p:cNvPr id="75" name="Text Box 40"/>
          <p:cNvSpPr txBox="1">
            <a:spLocks noChangeArrowheads="1"/>
          </p:cNvSpPr>
          <p:nvPr/>
        </p:nvSpPr>
        <p:spPr bwMode="auto">
          <a:xfrm>
            <a:off x="7100164" y="3243943"/>
            <a:ext cx="62865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3,14 x 2 = 6,28 (dm)</a:t>
            </a:r>
          </a:p>
        </p:txBody>
      </p:sp>
      <p:sp>
        <p:nvSpPr>
          <p:cNvPr id="76" name="Text Box 41"/>
          <p:cNvSpPr txBox="1">
            <a:spLocks noChangeArrowheads="1"/>
          </p:cNvSpPr>
          <p:nvPr/>
        </p:nvSpPr>
        <p:spPr bwMode="auto">
          <a:xfrm>
            <a:off x="6248400" y="2572125"/>
            <a:ext cx="62865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Chu vi </a:t>
            </a:r>
            <a:r>
              <a:rPr lang="en-US" sz="3800" b="1" dirty="0" err="1">
                <a:solidFill>
                  <a:schemeClr val="tx2"/>
                </a:solidFill>
                <a:latin typeface="Times New Roman" pitchFamily="18" charset="0"/>
                <a:cs typeface="Times New Roman" pitchFamily="18" charset="0"/>
              </a:rPr>
              <a:t>hình</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tròn</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là</a:t>
            </a:r>
            <a:r>
              <a:rPr lang="en-US" sz="3800" b="1" dirty="0">
                <a:solidFill>
                  <a:schemeClr val="tx2"/>
                </a:solidFill>
                <a:latin typeface="Times New Roman" pitchFamily="18" charset="0"/>
                <a:cs typeface="Times New Roman" pitchFamily="18" charset="0"/>
              </a:rPr>
              <a:t> :</a:t>
            </a:r>
          </a:p>
        </p:txBody>
      </p:sp>
      <p:sp>
        <p:nvSpPr>
          <p:cNvPr id="77" name="Text Box 42"/>
          <p:cNvSpPr txBox="1">
            <a:spLocks noChangeArrowheads="1"/>
          </p:cNvSpPr>
          <p:nvPr/>
        </p:nvSpPr>
        <p:spPr bwMode="auto">
          <a:xfrm>
            <a:off x="5868046" y="3690204"/>
            <a:ext cx="2857500" cy="708761"/>
          </a:xfrm>
          <a:prstGeom prst="rect">
            <a:avLst/>
          </a:prstGeom>
          <a:noFill/>
          <a:ln w="9525">
            <a:noFill/>
            <a:miter lim="800000"/>
            <a:headEnd/>
            <a:tailEnd/>
          </a:ln>
          <a:effectLst/>
        </p:spPr>
        <p:txBody>
          <a:bodyPr lIns="122786" tIns="61393" rIns="122786" bIns="61393">
            <a:spAutoFit/>
          </a:bodyPr>
          <a:lstStyle/>
          <a:p>
            <a:pPr eaLnBrk="1" hangingPunct="1">
              <a:spcBef>
                <a:spcPct val="50000"/>
              </a:spcBef>
            </a:pPr>
            <a:r>
              <a:rPr lang="en-US" sz="3800" b="1" u="sng" dirty="0" err="1">
                <a:solidFill>
                  <a:srgbClr val="C00000"/>
                </a:solidFill>
                <a:latin typeface="Times New Roman" pitchFamily="18" charset="0"/>
                <a:cs typeface="Times New Roman" pitchFamily="18" charset="0"/>
              </a:rPr>
              <a:t>Ví</a:t>
            </a:r>
            <a:r>
              <a:rPr lang="en-US" sz="3800" b="1" u="sng" dirty="0">
                <a:solidFill>
                  <a:srgbClr val="C00000"/>
                </a:solidFill>
                <a:latin typeface="Times New Roman" pitchFamily="18" charset="0"/>
                <a:cs typeface="Times New Roman" pitchFamily="18" charset="0"/>
              </a:rPr>
              <a:t> </a:t>
            </a:r>
            <a:r>
              <a:rPr lang="en-US" sz="3800" b="1" u="sng" err="1">
                <a:solidFill>
                  <a:srgbClr val="C00000"/>
                </a:solidFill>
                <a:latin typeface="Times New Roman" pitchFamily="18" charset="0"/>
                <a:cs typeface="Times New Roman" pitchFamily="18" charset="0"/>
              </a:rPr>
              <a:t>dụ</a:t>
            </a:r>
            <a:r>
              <a:rPr lang="en-US" sz="3800" b="1" u="sng">
                <a:solidFill>
                  <a:srgbClr val="C00000"/>
                </a:solidFill>
                <a:latin typeface="Times New Roman" pitchFamily="18" charset="0"/>
                <a:cs typeface="Times New Roman" pitchFamily="18" charset="0"/>
              </a:rPr>
              <a:t> 2:</a:t>
            </a:r>
            <a:endParaRPr lang="en-US" sz="3800" b="1" dirty="0">
              <a:solidFill>
                <a:srgbClr val="C00000"/>
              </a:solidFill>
              <a:latin typeface="Times New Roman" pitchFamily="18" charset="0"/>
              <a:cs typeface="Times New Roman" pitchFamily="18" charset="0"/>
            </a:endParaRPr>
          </a:p>
        </p:txBody>
      </p:sp>
      <p:sp>
        <p:nvSpPr>
          <p:cNvPr id="78" name="Text Box 43"/>
          <p:cNvSpPr txBox="1">
            <a:spLocks noChangeArrowheads="1"/>
          </p:cNvSpPr>
          <p:nvPr/>
        </p:nvSpPr>
        <p:spPr bwMode="auto">
          <a:xfrm>
            <a:off x="6607445" y="4363946"/>
            <a:ext cx="5370807" cy="1293536"/>
          </a:xfrm>
          <a:prstGeom prst="rect">
            <a:avLst/>
          </a:prstGeom>
          <a:noFill/>
          <a:ln w="9525">
            <a:noFill/>
            <a:miter lim="800000"/>
            <a:headEnd/>
            <a:tailEnd/>
          </a:ln>
          <a:effectLst/>
        </p:spPr>
        <p:txBody>
          <a:bodyPr wrap="square" lIns="122786" tIns="61393" rIns="122786" bIns="61393">
            <a:spAutoFit/>
          </a:bodyPr>
          <a:lstStyle/>
          <a:p>
            <a:pPr>
              <a:spcBef>
                <a:spcPct val="50000"/>
              </a:spcBef>
            </a:pPr>
            <a:r>
              <a:rPr lang="en-US" sz="3800" dirty="0" err="1">
                <a:latin typeface="Times New Roman" pitchFamily="18" charset="0"/>
                <a:cs typeface="Times New Roman" pitchFamily="18" charset="0"/>
              </a:rPr>
              <a:t>Tính</a:t>
            </a:r>
            <a:r>
              <a:rPr lang="en-US" sz="3800" dirty="0">
                <a:latin typeface="Times New Roman" pitchFamily="18" charset="0"/>
                <a:cs typeface="Times New Roman" pitchFamily="18" charset="0"/>
              </a:rPr>
              <a:t> chu vi </a:t>
            </a:r>
            <a:r>
              <a:rPr lang="en-US" sz="3800" dirty="0" err="1">
                <a:latin typeface="Times New Roman" pitchFamily="18" charset="0"/>
                <a:cs typeface="Times New Roman" pitchFamily="18" charset="0"/>
              </a:rPr>
              <a:t>hình</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tròn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có</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bán</a:t>
            </a:r>
            <a:r>
              <a:rPr lang="en-US" sz="3800" dirty="0">
                <a:latin typeface="Times New Roman" pitchFamily="18" charset="0"/>
                <a:cs typeface="Times New Roman" pitchFamily="18" charset="0"/>
              </a:rPr>
              <a:t> </a:t>
            </a:r>
            <a:r>
              <a:rPr lang="en-US" sz="3800" dirty="0" err="1">
                <a:latin typeface="Times New Roman" pitchFamily="18" charset="0"/>
                <a:cs typeface="Times New Roman" pitchFamily="18" charset="0"/>
              </a:rPr>
              <a:t>kính</a:t>
            </a:r>
            <a:r>
              <a:rPr lang="en-US" sz="3800" dirty="0">
                <a:latin typeface="Times New Roman" pitchFamily="18" charset="0"/>
                <a:cs typeface="Times New Roman" pitchFamily="18" charset="0"/>
              </a:rPr>
              <a:t> 5 m.</a:t>
            </a:r>
          </a:p>
        </p:txBody>
      </p:sp>
      <p:sp>
        <p:nvSpPr>
          <p:cNvPr id="80" name="Text Box 45"/>
          <p:cNvSpPr txBox="1">
            <a:spLocks noChangeArrowheads="1"/>
          </p:cNvSpPr>
          <p:nvPr/>
        </p:nvSpPr>
        <p:spPr bwMode="auto">
          <a:xfrm>
            <a:off x="7025898" y="6069172"/>
            <a:ext cx="66294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3,14 x 5 x 2 = 31,4 (m)</a:t>
            </a:r>
          </a:p>
        </p:txBody>
      </p:sp>
      <p:sp>
        <p:nvSpPr>
          <p:cNvPr id="81" name="Text Box 46"/>
          <p:cNvSpPr txBox="1">
            <a:spLocks noChangeArrowheads="1"/>
          </p:cNvSpPr>
          <p:nvPr/>
        </p:nvSpPr>
        <p:spPr bwMode="auto">
          <a:xfrm>
            <a:off x="6389824" y="5517834"/>
            <a:ext cx="6286500" cy="708761"/>
          </a:xfrm>
          <a:prstGeom prst="rect">
            <a:avLst/>
          </a:prstGeom>
          <a:noFill/>
          <a:ln w="9525">
            <a:noFill/>
            <a:miter lim="800000"/>
            <a:headEnd/>
            <a:tailEnd/>
          </a:ln>
          <a:effectLst/>
        </p:spPr>
        <p:txBody>
          <a:bodyPr lIns="122786" tIns="61393" rIns="122786" bIns="61393">
            <a:spAutoFit/>
          </a:bodyPr>
          <a:lstStyle/>
          <a:p>
            <a:pPr algn="ctr" eaLnBrk="1" hangingPunct="1"/>
            <a:r>
              <a:rPr lang="en-US" sz="3800" b="1" dirty="0">
                <a:solidFill>
                  <a:schemeClr val="tx2"/>
                </a:solidFill>
                <a:latin typeface="Times New Roman" pitchFamily="18" charset="0"/>
                <a:cs typeface="Times New Roman" pitchFamily="18" charset="0"/>
              </a:rPr>
              <a:t>Chu vi </a:t>
            </a:r>
            <a:r>
              <a:rPr lang="en-US" sz="3800" b="1" dirty="0" err="1">
                <a:solidFill>
                  <a:schemeClr val="tx2"/>
                </a:solidFill>
                <a:latin typeface="Times New Roman" pitchFamily="18" charset="0"/>
                <a:cs typeface="Times New Roman" pitchFamily="18" charset="0"/>
              </a:rPr>
              <a:t>hình</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tròn</a:t>
            </a:r>
            <a:r>
              <a:rPr lang="en-US" sz="3800" b="1" dirty="0">
                <a:solidFill>
                  <a:schemeClr val="tx2"/>
                </a:solidFill>
                <a:latin typeface="Times New Roman" pitchFamily="18" charset="0"/>
                <a:cs typeface="Times New Roman" pitchFamily="18" charset="0"/>
              </a:rPr>
              <a:t> </a:t>
            </a:r>
            <a:r>
              <a:rPr lang="en-US" sz="3800" b="1" dirty="0" err="1">
                <a:solidFill>
                  <a:schemeClr val="tx2"/>
                </a:solidFill>
                <a:latin typeface="Times New Roman" pitchFamily="18" charset="0"/>
                <a:cs typeface="Times New Roman" pitchFamily="18" charset="0"/>
              </a:rPr>
              <a:t>là</a:t>
            </a:r>
            <a:r>
              <a:rPr lang="en-US" sz="3800" b="1" dirty="0">
                <a:solidFill>
                  <a:schemeClr val="tx2"/>
                </a:solidFill>
                <a:latin typeface="Times New Roman" pitchFamily="18" charset="0"/>
                <a:cs typeface="Times New Roman" pitchFamily="18"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Effect transition="in" filter="fade">
                                      <p:cBhvr>
                                        <p:cTn id="9" dur="500"/>
                                        <p:tgtEl>
                                          <p:spTgt spid="72"/>
                                        </p:tgtEl>
                                      </p:cBhvr>
                                    </p:animEffec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3"/>
                                        </p:tgtEl>
                                        <p:attrNameLst>
                                          <p:attrName>style.visibility</p:attrName>
                                        </p:attrNameLst>
                                      </p:cBhvr>
                                      <p:to>
                                        <p:strVal val="visible"/>
                                      </p:to>
                                    </p:set>
                                    <p:anim calcmode="discrete" valueType="clr">
                                      <p:cBhvr override="childStyle">
                                        <p:cTn id="14" dur="80"/>
                                        <p:tgtEl>
                                          <p:spTgt spid="7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3"/>
                                        </p:tgtEl>
                                        <p:attrNameLst>
                                          <p:attrName>fillcolor</p:attrName>
                                        </p:attrNameLst>
                                      </p:cBhvr>
                                      <p:tavLst>
                                        <p:tav tm="0">
                                          <p:val>
                                            <p:clrVal>
                                              <a:schemeClr val="accent2"/>
                                            </p:clrVal>
                                          </p:val>
                                        </p:tav>
                                        <p:tav tm="50000">
                                          <p:val>
                                            <p:clrVal>
                                              <a:schemeClr val="hlink"/>
                                            </p:clrVal>
                                          </p:val>
                                        </p:tav>
                                      </p:tavLst>
                                    </p:anim>
                                    <p:set>
                                      <p:cBhvr>
                                        <p:cTn id="16" dur="80"/>
                                        <p:tgtEl>
                                          <p:spTgt spid="73"/>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6"/>
                                        </p:tgtEl>
                                        <p:attrNameLst>
                                          <p:attrName>style.visibility</p:attrName>
                                        </p:attrNameLst>
                                      </p:cBhvr>
                                      <p:to>
                                        <p:strVal val="visible"/>
                                      </p:to>
                                    </p:set>
                                    <p:anim calcmode="discrete" valueType="clr">
                                      <p:cBhvr override="childStyle">
                                        <p:cTn id="21" dur="80"/>
                                        <p:tgtEl>
                                          <p:spTgt spid="7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6"/>
                                        </p:tgtEl>
                                        <p:attrNameLst>
                                          <p:attrName>fillcolor</p:attrName>
                                        </p:attrNameLst>
                                      </p:cBhvr>
                                      <p:tavLst>
                                        <p:tav tm="0">
                                          <p:val>
                                            <p:clrVal>
                                              <a:schemeClr val="accent2"/>
                                            </p:clrVal>
                                          </p:val>
                                        </p:tav>
                                        <p:tav tm="50000">
                                          <p:val>
                                            <p:clrVal>
                                              <a:schemeClr val="hlink"/>
                                            </p:clrVal>
                                          </p:val>
                                        </p:tav>
                                      </p:tavLst>
                                    </p:anim>
                                    <p:set>
                                      <p:cBhvr>
                                        <p:cTn id="23" dur="80"/>
                                        <p:tgtEl>
                                          <p:spTgt spid="76"/>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5"/>
                                        </p:tgtEl>
                                        <p:attrNameLst>
                                          <p:attrName>style.visibility</p:attrName>
                                        </p:attrNameLst>
                                      </p:cBhvr>
                                      <p:to>
                                        <p:strVal val="visible"/>
                                      </p:to>
                                    </p:set>
                                    <p:anim calcmode="discrete" valueType="clr">
                                      <p:cBhvr override="childStyle">
                                        <p:cTn id="28" dur="80"/>
                                        <p:tgtEl>
                                          <p:spTgt spid="7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5"/>
                                        </p:tgtEl>
                                        <p:attrNameLst>
                                          <p:attrName>fillcolor</p:attrName>
                                        </p:attrNameLst>
                                      </p:cBhvr>
                                      <p:tavLst>
                                        <p:tav tm="0">
                                          <p:val>
                                            <p:clrVal>
                                              <a:schemeClr val="accent2"/>
                                            </p:clrVal>
                                          </p:val>
                                        </p:tav>
                                        <p:tav tm="50000">
                                          <p:val>
                                            <p:clrVal>
                                              <a:schemeClr val="hlink"/>
                                            </p:clrVal>
                                          </p:val>
                                        </p:tav>
                                      </p:tavLst>
                                    </p:anim>
                                    <p:set>
                                      <p:cBhvr>
                                        <p:cTn id="30" dur="80"/>
                                        <p:tgtEl>
                                          <p:spTgt spid="75"/>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77"/>
                                        </p:tgtEl>
                                        <p:attrNameLst>
                                          <p:attrName>style.visibility</p:attrName>
                                        </p:attrNameLst>
                                      </p:cBhvr>
                                      <p:to>
                                        <p:strVal val="visible"/>
                                      </p:to>
                                    </p:set>
                                    <p:anim calcmode="discrete" valueType="clr">
                                      <p:cBhvr override="childStyle">
                                        <p:cTn id="35" dur="80"/>
                                        <p:tgtEl>
                                          <p:spTgt spid="7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77"/>
                                        </p:tgtEl>
                                        <p:attrNameLst>
                                          <p:attrName>fillcolor</p:attrName>
                                        </p:attrNameLst>
                                      </p:cBhvr>
                                      <p:tavLst>
                                        <p:tav tm="0">
                                          <p:val>
                                            <p:clrVal>
                                              <a:schemeClr val="accent2"/>
                                            </p:clrVal>
                                          </p:val>
                                        </p:tav>
                                        <p:tav tm="50000">
                                          <p:val>
                                            <p:clrVal>
                                              <a:schemeClr val="hlink"/>
                                            </p:clrVal>
                                          </p:val>
                                        </p:tav>
                                      </p:tavLst>
                                    </p:anim>
                                    <p:set>
                                      <p:cBhvr>
                                        <p:cTn id="37" dur="80"/>
                                        <p:tgtEl>
                                          <p:spTgt spid="77"/>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78"/>
                                        </p:tgtEl>
                                        <p:attrNameLst>
                                          <p:attrName>style.visibility</p:attrName>
                                        </p:attrNameLst>
                                      </p:cBhvr>
                                      <p:to>
                                        <p:strVal val="visible"/>
                                      </p:to>
                                    </p:set>
                                    <p:anim calcmode="discrete" valueType="clr">
                                      <p:cBhvr override="childStyle">
                                        <p:cTn id="42" dur="80"/>
                                        <p:tgtEl>
                                          <p:spTgt spid="78"/>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78"/>
                                        </p:tgtEl>
                                        <p:attrNameLst>
                                          <p:attrName>fillcolor</p:attrName>
                                        </p:attrNameLst>
                                      </p:cBhvr>
                                      <p:tavLst>
                                        <p:tav tm="0">
                                          <p:val>
                                            <p:clrVal>
                                              <a:schemeClr val="accent2"/>
                                            </p:clrVal>
                                          </p:val>
                                        </p:tav>
                                        <p:tav tm="50000">
                                          <p:val>
                                            <p:clrVal>
                                              <a:schemeClr val="hlink"/>
                                            </p:clrVal>
                                          </p:val>
                                        </p:tav>
                                      </p:tavLst>
                                    </p:anim>
                                    <p:set>
                                      <p:cBhvr>
                                        <p:cTn id="44" dur="80"/>
                                        <p:tgtEl>
                                          <p:spTgt spid="78"/>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81"/>
                                        </p:tgtEl>
                                        <p:attrNameLst>
                                          <p:attrName>style.visibility</p:attrName>
                                        </p:attrNameLst>
                                      </p:cBhvr>
                                      <p:to>
                                        <p:strVal val="visible"/>
                                      </p:to>
                                    </p:set>
                                    <p:anim calcmode="discrete" valueType="clr">
                                      <p:cBhvr override="childStyle">
                                        <p:cTn id="49" dur="80"/>
                                        <p:tgtEl>
                                          <p:spTgt spid="81"/>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81"/>
                                        </p:tgtEl>
                                        <p:attrNameLst>
                                          <p:attrName>fillcolor</p:attrName>
                                        </p:attrNameLst>
                                      </p:cBhvr>
                                      <p:tavLst>
                                        <p:tav tm="0">
                                          <p:val>
                                            <p:clrVal>
                                              <a:schemeClr val="accent2"/>
                                            </p:clrVal>
                                          </p:val>
                                        </p:tav>
                                        <p:tav tm="50000">
                                          <p:val>
                                            <p:clrVal>
                                              <a:schemeClr val="hlink"/>
                                            </p:clrVal>
                                          </p:val>
                                        </p:tav>
                                      </p:tavLst>
                                    </p:anim>
                                    <p:set>
                                      <p:cBhvr>
                                        <p:cTn id="51" dur="80"/>
                                        <p:tgtEl>
                                          <p:spTgt spid="81"/>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80"/>
                                        </p:tgtEl>
                                        <p:attrNameLst>
                                          <p:attrName>style.visibility</p:attrName>
                                        </p:attrNameLst>
                                      </p:cBhvr>
                                      <p:to>
                                        <p:strVal val="visible"/>
                                      </p:to>
                                    </p:set>
                                    <p:anim calcmode="discrete" valueType="clr">
                                      <p:cBhvr override="childStyle">
                                        <p:cTn id="56" dur="80"/>
                                        <p:tgtEl>
                                          <p:spTgt spid="80"/>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80"/>
                                        </p:tgtEl>
                                        <p:attrNameLst>
                                          <p:attrName>fillcolor</p:attrName>
                                        </p:attrNameLst>
                                      </p:cBhvr>
                                      <p:tavLst>
                                        <p:tav tm="0">
                                          <p:val>
                                            <p:clrVal>
                                              <a:schemeClr val="accent2"/>
                                            </p:clrVal>
                                          </p:val>
                                        </p:tav>
                                        <p:tav tm="50000">
                                          <p:val>
                                            <p:clrVal>
                                              <a:schemeClr val="hlink"/>
                                            </p:clrVal>
                                          </p:val>
                                        </p:tav>
                                      </p:tavLst>
                                    </p:anim>
                                    <p:set>
                                      <p:cBhvr>
                                        <p:cTn id="58" dur="80"/>
                                        <p:tgtEl>
                                          <p:spTgt spid="8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5" grpId="0"/>
      <p:bldP spid="76" grpId="0"/>
      <p:bldP spid="77" grpId="0"/>
      <p:bldP spid="78" grpId="0"/>
      <p:bldP spid="80" grpId="0"/>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D08D9DB-1953-4869-AE0C-53B98176750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301277">
            <a:off x="6124128" y="837554"/>
            <a:ext cx="6247987" cy="4648200"/>
          </a:xfrm>
          <a:prstGeom prst="rect">
            <a:avLst/>
          </a:prstGeom>
        </p:spPr>
      </p:pic>
      <p:pic>
        <p:nvPicPr>
          <p:cNvPr id="3" name="Picture 4">
            <a:extLst>
              <a:ext uri="{FF2B5EF4-FFF2-40B4-BE49-F238E27FC236}">
                <a16:creationId xmlns:a16="http://schemas.microsoft.com/office/drawing/2014/main" id="{FD963157-4152-4041-BD1C-CD20084017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52600" y="2362200"/>
            <a:ext cx="4769005" cy="4909084"/>
          </a:xfrm>
          <a:prstGeom prst="rect">
            <a:avLst/>
          </a:prstGeom>
        </p:spPr>
      </p:pic>
      <p:pic>
        <p:nvPicPr>
          <p:cNvPr id="6" name="Picture 5">
            <a:extLst>
              <a:ext uri="{FF2B5EF4-FFF2-40B4-BE49-F238E27FC236}">
                <a16:creationId xmlns:a16="http://schemas.microsoft.com/office/drawing/2014/main" id="{193079C4-B17A-3846-159A-4590E6739FDF}"/>
              </a:ext>
            </a:extLst>
          </p:cNvPr>
          <p:cNvPicPr>
            <a:picLocks noChangeAspect="1"/>
          </p:cNvPicPr>
          <p:nvPr/>
        </p:nvPicPr>
        <p:blipFill>
          <a:blip r:embed="rId8"/>
          <a:stretch>
            <a:fillRect/>
          </a:stretch>
        </p:blipFill>
        <p:spPr>
          <a:xfrm>
            <a:off x="6858000" y="2743200"/>
            <a:ext cx="4895512" cy="1457070"/>
          </a:xfrm>
          <a:prstGeom prst="rect">
            <a:avLst/>
          </a:prstGeom>
        </p:spPr>
      </p:pic>
    </p:spTree>
    <p:custDataLst>
      <p:tags r:id="rId1"/>
    </p:custDataLst>
    <p:extLst>
      <p:ext uri="{BB962C8B-B14F-4D97-AF65-F5344CB8AC3E}">
        <p14:creationId xmlns:p14="http://schemas.microsoft.com/office/powerpoint/2010/main" val="337594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15"/>
          <p:cNvSpPr txBox="1">
            <a:spLocks noChangeArrowheads="1"/>
          </p:cNvSpPr>
          <p:nvPr/>
        </p:nvSpPr>
        <p:spPr bwMode="auto">
          <a:xfrm>
            <a:off x="2971800" y="1001335"/>
            <a:ext cx="8382000" cy="708761"/>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lgn="ctr">
              <a:spcBef>
                <a:spcPct val="50000"/>
              </a:spcBef>
            </a:pPr>
            <a:r>
              <a:rPr lang="en-US" sz="3800" b="1" dirty="0">
                <a:latin typeface="Cambria" panose="02040503050406030204" pitchFamily="18" charset="0"/>
                <a:ea typeface="Cambria" panose="02040503050406030204" pitchFamily="18" charset="0"/>
                <a:cs typeface="Times New Roman" pitchFamily="18" charset="0"/>
              </a:rPr>
              <a:t>Hoàn </a:t>
            </a:r>
            <a:r>
              <a:rPr lang="en-US" sz="3800" b="1" dirty="0" err="1">
                <a:latin typeface="Cambria" panose="02040503050406030204" pitchFamily="18" charset="0"/>
                <a:ea typeface="Cambria" panose="02040503050406030204" pitchFamily="18" charset="0"/>
                <a:cs typeface="Times New Roman" pitchFamily="18" charset="0"/>
              </a:rPr>
              <a:t>thành</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bảng</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sau</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theo</a:t>
            </a:r>
            <a:r>
              <a:rPr lang="en-US" sz="3800" b="1" dirty="0">
                <a:latin typeface="Cambria" panose="02040503050406030204" pitchFamily="18" charset="0"/>
                <a:ea typeface="Cambria" panose="02040503050406030204" pitchFamily="18" charset="0"/>
                <a:cs typeface="Times New Roman" pitchFamily="18" charset="0"/>
              </a:rPr>
              <a:t> </a:t>
            </a:r>
            <a:r>
              <a:rPr lang="en-US" sz="3800" b="1" dirty="0" err="1">
                <a:latin typeface="Cambria" panose="02040503050406030204" pitchFamily="18" charset="0"/>
                <a:ea typeface="Cambria" panose="02040503050406030204" pitchFamily="18" charset="0"/>
                <a:cs typeface="Times New Roman" pitchFamily="18" charset="0"/>
              </a:rPr>
              <a:t>mẫu</a:t>
            </a:r>
            <a:r>
              <a:rPr lang="en-US" sz="3800" b="1" dirty="0">
                <a:latin typeface="Cambria" panose="02040503050406030204" pitchFamily="18" charset="0"/>
                <a:ea typeface="Cambria" panose="02040503050406030204" pitchFamily="18" charset="0"/>
                <a:cs typeface="Times New Roman" pitchFamily="18" charset="0"/>
              </a:rPr>
              <a:t>).</a:t>
            </a:r>
            <a:endParaRPr lang="en-US" sz="3800" b="1" u="sng" dirty="0">
              <a:latin typeface="Cambria" panose="02040503050406030204" pitchFamily="18" charset="0"/>
              <a:ea typeface="Cambria" panose="02040503050406030204" pitchFamily="18" charset="0"/>
              <a:cs typeface="Times New Roman" pitchFamily="18" charset="0"/>
            </a:endParaRPr>
          </a:p>
        </p:txBody>
      </p:sp>
      <p:grpSp>
        <p:nvGrpSpPr>
          <p:cNvPr id="10" name="Group 9">
            <a:extLst>
              <a:ext uri="{FF2B5EF4-FFF2-40B4-BE49-F238E27FC236}">
                <a16:creationId xmlns:a16="http://schemas.microsoft.com/office/drawing/2014/main" id="{0635CEF2-D7C6-4F43-B97A-6971D3FC0C60}"/>
              </a:ext>
            </a:extLst>
          </p:cNvPr>
          <p:cNvGrpSpPr/>
          <p:nvPr/>
        </p:nvGrpSpPr>
        <p:grpSpPr>
          <a:xfrm>
            <a:off x="609600" y="204521"/>
            <a:ext cx="2438400" cy="2438400"/>
            <a:chOff x="1195853" y="2452184"/>
            <a:chExt cx="2438400" cy="2438400"/>
          </a:xfrm>
        </p:grpSpPr>
        <p:pic>
          <p:nvPicPr>
            <p:cNvPr id="11" name="Picture 10" descr="Shape, circle&#10;&#10;Description automatically generated">
              <a:extLst>
                <a:ext uri="{FF2B5EF4-FFF2-40B4-BE49-F238E27FC236}">
                  <a16:creationId xmlns:a16="http://schemas.microsoft.com/office/drawing/2014/main" id="{E8CDA16D-5862-4DAF-9356-EF9033C2AA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12" name="Rectangle 11">
              <a:extLst>
                <a:ext uri="{FF2B5EF4-FFF2-40B4-BE49-F238E27FC236}">
                  <a16:creationId xmlns:a16="http://schemas.microsoft.com/office/drawing/2014/main" id="{60A7FEC2-52A1-4493-AEAE-D61E5F40A1F5}"/>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a:ln w="22225">
                    <a:solidFill>
                      <a:schemeClr val="tx1"/>
                    </a:solidFill>
                    <a:prstDash val="solid"/>
                  </a:ln>
                  <a:solidFill>
                    <a:srgbClr val="FFFF00"/>
                  </a:solidFill>
                  <a:effectLst/>
                </a:rPr>
                <a:t>1</a:t>
              </a:r>
            </a:p>
          </p:txBody>
        </p:sp>
      </p:grpSp>
      <p:graphicFrame>
        <p:nvGraphicFramePr>
          <p:cNvPr id="4" name="Table 3">
            <a:extLst>
              <a:ext uri="{FF2B5EF4-FFF2-40B4-BE49-F238E27FC236}">
                <a16:creationId xmlns:a16="http://schemas.microsoft.com/office/drawing/2014/main" id="{E96265F1-8F90-4CDE-092F-B50383948FE6}"/>
              </a:ext>
            </a:extLst>
          </p:cNvPr>
          <p:cNvGraphicFramePr>
            <a:graphicFrameLocks noGrp="1"/>
          </p:cNvGraphicFramePr>
          <p:nvPr>
            <p:extLst>
              <p:ext uri="{D42A27DB-BD31-4B8C-83A1-F6EECF244321}">
                <p14:modId xmlns:p14="http://schemas.microsoft.com/office/powerpoint/2010/main" val="3881108551"/>
              </p:ext>
            </p:extLst>
          </p:nvPr>
        </p:nvGraphicFramePr>
        <p:xfrm>
          <a:off x="1143000" y="2667000"/>
          <a:ext cx="11658600" cy="208026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933247184"/>
                    </a:ext>
                  </a:extLst>
                </a:gridCol>
                <a:gridCol w="2331720">
                  <a:extLst>
                    <a:ext uri="{9D8B030D-6E8A-4147-A177-3AD203B41FA5}">
                      <a16:colId xmlns:a16="http://schemas.microsoft.com/office/drawing/2014/main" val="3435455101"/>
                    </a:ext>
                  </a:extLst>
                </a:gridCol>
                <a:gridCol w="2331720">
                  <a:extLst>
                    <a:ext uri="{9D8B030D-6E8A-4147-A177-3AD203B41FA5}">
                      <a16:colId xmlns:a16="http://schemas.microsoft.com/office/drawing/2014/main" val="541168388"/>
                    </a:ext>
                  </a:extLst>
                </a:gridCol>
                <a:gridCol w="2331720">
                  <a:extLst>
                    <a:ext uri="{9D8B030D-6E8A-4147-A177-3AD203B41FA5}">
                      <a16:colId xmlns:a16="http://schemas.microsoft.com/office/drawing/2014/main" val="1540617655"/>
                    </a:ext>
                  </a:extLst>
                </a:gridCol>
                <a:gridCol w="2331720">
                  <a:extLst>
                    <a:ext uri="{9D8B030D-6E8A-4147-A177-3AD203B41FA5}">
                      <a16:colId xmlns:a16="http://schemas.microsoft.com/office/drawing/2014/main" val="2105637884"/>
                    </a:ext>
                  </a:extLst>
                </a:gridCol>
              </a:tblGrid>
              <a:tr h="952500">
                <a:tc>
                  <a:txBody>
                    <a:bodyPr/>
                    <a:lstStyle/>
                    <a:p>
                      <a:pPr algn="ctr"/>
                      <a:r>
                        <a:rPr lang="en-US" b="1" dirty="0" err="1">
                          <a:solidFill>
                            <a:srgbClr val="002060"/>
                          </a:solidFill>
                          <a:latin typeface="Cambria" panose="02040503050406030204" pitchFamily="18" charset="0"/>
                          <a:ea typeface="Cambria" panose="02040503050406030204" pitchFamily="18" charset="0"/>
                        </a:rPr>
                        <a:t>Đường</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kính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6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7 mm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3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1578787"/>
                  </a:ext>
                </a:extLst>
              </a:tr>
              <a:tr h="952500">
                <a:tc>
                  <a:txBody>
                    <a:bodyPr/>
                    <a:lstStyle/>
                    <a:p>
                      <a:pPr algn="ctr"/>
                      <a:r>
                        <a:rPr lang="en-US" b="1" dirty="0">
                          <a:solidFill>
                            <a:srgbClr val="002060"/>
                          </a:solidFill>
                          <a:latin typeface="Cambria" panose="02040503050406030204" pitchFamily="18" charset="0"/>
                          <a:ea typeface="Cambria" panose="02040503050406030204" pitchFamily="18" charset="0"/>
                        </a:rPr>
                        <a:t>Chu vi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Cambria" panose="02040503050406030204" pitchFamily="18" charset="0"/>
                          <a:ea typeface="Cambria" panose="02040503050406030204" pitchFamily="18" charset="0"/>
                        </a:rPr>
                        <a:t>3,14 x 6 = 18,84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131407"/>
                  </a:ext>
                </a:extLst>
              </a:tr>
            </a:tbl>
          </a:graphicData>
        </a:graphic>
      </p:graphicFrame>
      <p:sp>
        <p:nvSpPr>
          <p:cNvPr id="5" name="Rectangle 4">
            <a:extLst>
              <a:ext uri="{FF2B5EF4-FFF2-40B4-BE49-F238E27FC236}">
                <a16:creationId xmlns:a16="http://schemas.microsoft.com/office/drawing/2014/main" id="{0A56B4CE-3326-46BC-CD64-6DCE06CF34BF}"/>
              </a:ext>
            </a:extLst>
          </p:cNvPr>
          <p:cNvSpPr/>
          <p:nvPr/>
        </p:nvSpPr>
        <p:spPr>
          <a:xfrm>
            <a:off x="59436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7 = 21,98 mm</a:t>
            </a:r>
          </a:p>
        </p:txBody>
      </p:sp>
      <p:sp>
        <p:nvSpPr>
          <p:cNvPr id="6" name="Rectangle 5">
            <a:extLst>
              <a:ext uri="{FF2B5EF4-FFF2-40B4-BE49-F238E27FC236}">
                <a16:creationId xmlns:a16="http://schemas.microsoft.com/office/drawing/2014/main" id="{1E7B6CE6-B6BC-9C16-D83A-0B20303B6D86}"/>
              </a:ext>
            </a:extLst>
          </p:cNvPr>
          <p:cNvSpPr/>
          <p:nvPr/>
        </p:nvSpPr>
        <p:spPr>
          <a:xfrm>
            <a:off x="83058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3 = 9,42 cm</a:t>
            </a:r>
          </a:p>
        </p:txBody>
      </p:sp>
      <p:sp>
        <p:nvSpPr>
          <p:cNvPr id="7" name="Rectangle 6">
            <a:extLst>
              <a:ext uri="{FF2B5EF4-FFF2-40B4-BE49-F238E27FC236}">
                <a16:creationId xmlns:a16="http://schemas.microsoft.com/office/drawing/2014/main" id="{BB89B592-09CA-20AD-24EE-94ECE929F402}"/>
              </a:ext>
            </a:extLst>
          </p:cNvPr>
          <p:cNvSpPr/>
          <p:nvPr/>
        </p:nvSpPr>
        <p:spPr>
          <a:xfrm>
            <a:off x="105918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10 = 31,4 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5">
            <a:extLst>
              <a:ext uri="{FF2B5EF4-FFF2-40B4-BE49-F238E27FC236}">
                <a16:creationId xmlns:a16="http://schemas.microsoft.com/office/drawing/2014/main" id="{B5CC43F7-CB53-499E-B860-6239A5B06651}"/>
              </a:ext>
            </a:extLst>
          </p:cNvPr>
          <p:cNvSpPr txBox="1">
            <a:spLocks noChangeArrowheads="1"/>
          </p:cNvSpPr>
          <p:nvPr/>
        </p:nvSpPr>
        <p:spPr bwMode="auto">
          <a:xfrm>
            <a:off x="2819400" y="1001335"/>
            <a:ext cx="8534400" cy="708761"/>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spcBef>
                <a:spcPct val="50000"/>
              </a:spcBef>
            </a:pPr>
            <a:r>
              <a:rPr lang="en-US" sz="3800" b="1" dirty="0">
                <a:latin typeface="Times New Roman" pitchFamily="18" charset="0"/>
                <a:cs typeface="Times New Roman" pitchFamily="18" charset="0"/>
              </a:rPr>
              <a:t>Hoàn </a:t>
            </a:r>
            <a:r>
              <a:rPr lang="en-US" sz="3800" b="1" dirty="0" err="1">
                <a:latin typeface="Times New Roman" pitchFamily="18" charset="0"/>
                <a:cs typeface="Times New Roman" pitchFamily="18" charset="0"/>
              </a:rPr>
              <a:t>thành</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bảng</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sau</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theo</a:t>
            </a:r>
            <a:r>
              <a:rPr lang="en-US" sz="3800" b="1" dirty="0">
                <a:latin typeface="Times New Roman" pitchFamily="18" charset="0"/>
                <a:cs typeface="Times New Roman" pitchFamily="18" charset="0"/>
              </a:rPr>
              <a:t> </a:t>
            </a:r>
            <a:r>
              <a:rPr lang="en-US" sz="3800" b="1" dirty="0" err="1">
                <a:latin typeface="Times New Roman" pitchFamily="18" charset="0"/>
                <a:cs typeface="Times New Roman" pitchFamily="18" charset="0"/>
              </a:rPr>
              <a:t>mẫu</a:t>
            </a:r>
            <a:r>
              <a:rPr lang="en-US" sz="3800" b="1" dirty="0">
                <a:latin typeface="Times New Roman" pitchFamily="18" charset="0"/>
                <a:cs typeface="Times New Roman" pitchFamily="18" charset="0"/>
              </a:rPr>
              <a:t>).</a:t>
            </a:r>
            <a:endParaRPr lang="en-US" sz="3800" b="1" u="sng" dirty="0">
              <a:latin typeface="Times New Roman" pitchFamily="18" charset="0"/>
              <a:cs typeface="Times New Roman" pitchFamily="18" charset="0"/>
            </a:endParaRPr>
          </a:p>
        </p:txBody>
      </p:sp>
      <p:grpSp>
        <p:nvGrpSpPr>
          <p:cNvPr id="17" name="Group 16">
            <a:extLst>
              <a:ext uri="{FF2B5EF4-FFF2-40B4-BE49-F238E27FC236}">
                <a16:creationId xmlns:a16="http://schemas.microsoft.com/office/drawing/2014/main" id="{23BA8CBC-3F19-43B0-AA5F-78287425ABF7}"/>
              </a:ext>
            </a:extLst>
          </p:cNvPr>
          <p:cNvGrpSpPr/>
          <p:nvPr/>
        </p:nvGrpSpPr>
        <p:grpSpPr>
          <a:xfrm>
            <a:off x="609600" y="204521"/>
            <a:ext cx="2438400" cy="2438400"/>
            <a:chOff x="1195853" y="2452184"/>
            <a:chExt cx="2438400" cy="2438400"/>
          </a:xfrm>
        </p:grpSpPr>
        <p:pic>
          <p:nvPicPr>
            <p:cNvPr id="18" name="Picture 17" descr="Shape, circle&#10;&#10;Description automatically generated">
              <a:extLst>
                <a:ext uri="{FF2B5EF4-FFF2-40B4-BE49-F238E27FC236}">
                  <a16:creationId xmlns:a16="http://schemas.microsoft.com/office/drawing/2014/main" id="{9508E355-E6D0-4C37-ADE2-B724366323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26" name="Rectangle 25">
              <a:extLst>
                <a:ext uri="{FF2B5EF4-FFF2-40B4-BE49-F238E27FC236}">
                  <a16:creationId xmlns:a16="http://schemas.microsoft.com/office/drawing/2014/main" id="{A0A73EDA-1D0A-4F3C-B0B0-3BB1AC705207}"/>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dirty="0">
                  <a:ln w="22225">
                    <a:solidFill>
                      <a:schemeClr val="tx1"/>
                    </a:solidFill>
                    <a:prstDash val="solid"/>
                  </a:ln>
                  <a:solidFill>
                    <a:srgbClr val="FFFF00"/>
                  </a:solidFill>
                  <a:effectLst/>
                </a:rPr>
                <a:t>2</a:t>
              </a:r>
            </a:p>
          </p:txBody>
        </p:sp>
      </p:grpSp>
      <p:graphicFrame>
        <p:nvGraphicFramePr>
          <p:cNvPr id="2" name="Table 1">
            <a:extLst>
              <a:ext uri="{FF2B5EF4-FFF2-40B4-BE49-F238E27FC236}">
                <a16:creationId xmlns:a16="http://schemas.microsoft.com/office/drawing/2014/main" id="{03877E92-146C-C312-545C-C2F600B1AA85}"/>
              </a:ext>
            </a:extLst>
          </p:cNvPr>
          <p:cNvGraphicFramePr>
            <a:graphicFrameLocks noGrp="1"/>
          </p:cNvGraphicFramePr>
          <p:nvPr>
            <p:extLst>
              <p:ext uri="{D42A27DB-BD31-4B8C-83A1-F6EECF244321}">
                <p14:modId xmlns:p14="http://schemas.microsoft.com/office/powerpoint/2010/main" val="3986882143"/>
              </p:ext>
            </p:extLst>
          </p:nvPr>
        </p:nvGraphicFramePr>
        <p:xfrm>
          <a:off x="990600" y="2590800"/>
          <a:ext cx="11658600" cy="2080260"/>
        </p:xfrm>
        <a:graphic>
          <a:graphicData uri="http://schemas.openxmlformats.org/drawingml/2006/table">
            <a:tbl>
              <a:tblPr firstRow="1" bandRow="1">
                <a:tableStyleId>{5C22544A-7EE6-4342-B048-85BDC9FD1C3A}</a:tableStyleId>
              </a:tblPr>
              <a:tblGrid>
                <a:gridCol w="2331720">
                  <a:extLst>
                    <a:ext uri="{9D8B030D-6E8A-4147-A177-3AD203B41FA5}">
                      <a16:colId xmlns:a16="http://schemas.microsoft.com/office/drawing/2014/main" val="1933247184"/>
                    </a:ext>
                  </a:extLst>
                </a:gridCol>
                <a:gridCol w="2331720">
                  <a:extLst>
                    <a:ext uri="{9D8B030D-6E8A-4147-A177-3AD203B41FA5}">
                      <a16:colId xmlns:a16="http://schemas.microsoft.com/office/drawing/2014/main" val="3435455101"/>
                    </a:ext>
                  </a:extLst>
                </a:gridCol>
                <a:gridCol w="2331720">
                  <a:extLst>
                    <a:ext uri="{9D8B030D-6E8A-4147-A177-3AD203B41FA5}">
                      <a16:colId xmlns:a16="http://schemas.microsoft.com/office/drawing/2014/main" val="541168388"/>
                    </a:ext>
                  </a:extLst>
                </a:gridCol>
                <a:gridCol w="2331720">
                  <a:extLst>
                    <a:ext uri="{9D8B030D-6E8A-4147-A177-3AD203B41FA5}">
                      <a16:colId xmlns:a16="http://schemas.microsoft.com/office/drawing/2014/main" val="1540617655"/>
                    </a:ext>
                  </a:extLst>
                </a:gridCol>
                <a:gridCol w="2331720">
                  <a:extLst>
                    <a:ext uri="{9D8B030D-6E8A-4147-A177-3AD203B41FA5}">
                      <a16:colId xmlns:a16="http://schemas.microsoft.com/office/drawing/2014/main" val="2105637884"/>
                    </a:ext>
                  </a:extLst>
                </a:gridCol>
              </a:tblGrid>
              <a:tr h="952500">
                <a:tc>
                  <a:txBody>
                    <a:bodyPr/>
                    <a:lstStyle/>
                    <a:p>
                      <a:pPr algn="ctr"/>
                      <a:r>
                        <a:rPr lang="en-US" b="1" dirty="0">
                          <a:solidFill>
                            <a:srgbClr val="002060"/>
                          </a:solidFill>
                          <a:latin typeface="Cambria" panose="02040503050406030204" pitchFamily="18" charset="0"/>
                          <a:ea typeface="Cambria" panose="02040503050406030204" pitchFamily="18" charset="0"/>
                        </a:rPr>
                        <a:t>Bán </a:t>
                      </a:r>
                      <a:r>
                        <a:rPr lang="en-US" b="1" dirty="0" err="1">
                          <a:solidFill>
                            <a:srgbClr val="002060"/>
                          </a:solidFill>
                          <a:latin typeface="Cambria" panose="02040503050406030204" pitchFamily="18" charset="0"/>
                          <a:ea typeface="Cambria" panose="02040503050406030204" pitchFamily="18" charset="0"/>
                        </a:rPr>
                        <a:t>kính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5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5 dm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3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4 km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91578787"/>
                  </a:ext>
                </a:extLst>
              </a:tr>
              <a:tr h="952500">
                <a:tc>
                  <a:txBody>
                    <a:bodyPr/>
                    <a:lstStyle/>
                    <a:p>
                      <a:pPr algn="ctr"/>
                      <a:r>
                        <a:rPr lang="en-US" b="1" dirty="0">
                          <a:solidFill>
                            <a:srgbClr val="002060"/>
                          </a:solidFill>
                          <a:latin typeface="Cambria" panose="02040503050406030204" pitchFamily="18" charset="0"/>
                          <a:ea typeface="Cambria" panose="02040503050406030204" pitchFamily="18" charset="0"/>
                        </a:rPr>
                        <a:t>Chu vi </a:t>
                      </a:r>
                      <a:r>
                        <a:rPr lang="en-US" b="1" dirty="0" err="1">
                          <a:solidFill>
                            <a:srgbClr val="002060"/>
                          </a:solidFill>
                          <a:latin typeface="Cambria" panose="02040503050406030204" pitchFamily="18" charset="0"/>
                          <a:ea typeface="Cambria" panose="02040503050406030204" pitchFamily="18" charset="0"/>
                        </a:rPr>
                        <a:t>hình</a:t>
                      </a:r>
                      <a:r>
                        <a:rPr lang="en-US" b="1" dirty="0">
                          <a:solidFill>
                            <a:srgbClr val="002060"/>
                          </a:solidFill>
                          <a:latin typeface="Cambria" panose="02040503050406030204" pitchFamily="18" charset="0"/>
                          <a:ea typeface="Cambria" panose="02040503050406030204" pitchFamily="18" charset="0"/>
                        </a:rPr>
                        <a:t> </a:t>
                      </a:r>
                      <a:r>
                        <a:rPr lang="en-US" b="1" dirty="0" err="1">
                          <a:solidFill>
                            <a:srgbClr val="002060"/>
                          </a:solidFill>
                          <a:latin typeface="Cambria" panose="02040503050406030204" pitchFamily="18" charset="0"/>
                          <a:ea typeface="Cambria" panose="02040503050406030204" pitchFamily="18" charset="0"/>
                        </a:rPr>
                        <a:t>tròn</a:t>
                      </a:r>
                      <a:endParaRPr lang="en-US" b="1"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latin typeface="Cambria" panose="02040503050406030204" pitchFamily="18" charset="0"/>
                          <a:ea typeface="Cambria" panose="02040503050406030204" pitchFamily="18" charset="0"/>
                        </a:rPr>
                        <a:t>3,14 x 5 x 2 = 31,4 (cm)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4800" dirty="0">
                          <a:latin typeface="Cambria" panose="02040503050406030204" pitchFamily="18" charset="0"/>
                          <a:ea typeface="Cambria" panose="020405030504060302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27856" rtl="0" eaLnBrk="1" fontAlgn="auto" latinLnBrk="0" hangingPunct="1">
                        <a:lnSpc>
                          <a:spcPct val="100000"/>
                        </a:lnSpc>
                        <a:spcBef>
                          <a:spcPts val="0"/>
                        </a:spcBef>
                        <a:spcAft>
                          <a:spcPts val="0"/>
                        </a:spcAft>
                        <a:buClrTx/>
                        <a:buSzTx/>
                        <a:buFontTx/>
                        <a:buNone/>
                        <a:tabLst/>
                        <a:defRPr/>
                      </a:pPr>
                      <a:r>
                        <a:rPr lang="en-US" sz="4400" dirty="0">
                          <a:latin typeface="Cambria" panose="02040503050406030204" pitchFamily="18" charset="0"/>
                          <a:ea typeface="Cambria" panose="02040503050406030204" pitchFamily="18" charset="0"/>
                        </a:rPr>
                        <a:t>?</a:t>
                      </a:r>
                    </a:p>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131407"/>
                  </a:ext>
                </a:extLst>
              </a:tr>
            </a:tbl>
          </a:graphicData>
        </a:graphic>
      </p:graphicFrame>
      <p:sp>
        <p:nvSpPr>
          <p:cNvPr id="5" name="Rectangle 4">
            <a:extLst>
              <a:ext uri="{FF2B5EF4-FFF2-40B4-BE49-F238E27FC236}">
                <a16:creationId xmlns:a16="http://schemas.microsoft.com/office/drawing/2014/main" id="{00A6FC57-79DD-DE86-E2AA-BE76AF13AF48}"/>
              </a:ext>
            </a:extLst>
          </p:cNvPr>
          <p:cNvSpPr/>
          <p:nvPr/>
        </p:nvSpPr>
        <p:spPr>
          <a:xfrm>
            <a:off x="5867400" y="36576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5 x 2 = 31,4 (dm)</a:t>
            </a:r>
          </a:p>
        </p:txBody>
      </p:sp>
      <p:sp>
        <p:nvSpPr>
          <p:cNvPr id="6" name="Rectangle 5">
            <a:extLst>
              <a:ext uri="{FF2B5EF4-FFF2-40B4-BE49-F238E27FC236}">
                <a16:creationId xmlns:a16="http://schemas.microsoft.com/office/drawing/2014/main" id="{98A3DEA5-1C00-69FE-3358-6907C3110280}"/>
              </a:ext>
            </a:extLst>
          </p:cNvPr>
          <p:cNvSpPr/>
          <p:nvPr/>
        </p:nvSpPr>
        <p:spPr>
          <a:xfrm>
            <a:off x="8153400" y="36576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3 x 2 = 18,84 mm</a:t>
            </a:r>
          </a:p>
        </p:txBody>
      </p:sp>
      <p:sp>
        <p:nvSpPr>
          <p:cNvPr id="7" name="Rectangle 6">
            <a:extLst>
              <a:ext uri="{FF2B5EF4-FFF2-40B4-BE49-F238E27FC236}">
                <a16:creationId xmlns:a16="http://schemas.microsoft.com/office/drawing/2014/main" id="{8638F701-907B-1E7B-9F50-18324557925B}"/>
              </a:ext>
            </a:extLst>
          </p:cNvPr>
          <p:cNvSpPr/>
          <p:nvPr/>
        </p:nvSpPr>
        <p:spPr>
          <a:xfrm>
            <a:off x="10363200" y="3733800"/>
            <a:ext cx="205740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3,14 x 4 x 2 = 25,12 km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5">
            <a:extLst>
              <a:ext uri="{FF2B5EF4-FFF2-40B4-BE49-F238E27FC236}">
                <a16:creationId xmlns:a16="http://schemas.microsoft.com/office/drawing/2014/main" id="{E3ED7470-6711-4A3F-AB30-50FD579615DE}"/>
              </a:ext>
            </a:extLst>
          </p:cNvPr>
          <p:cNvSpPr txBox="1">
            <a:spLocks noChangeArrowheads="1"/>
          </p:cNvSpPr>
          <p:nvPr/>
        </p:nvSpPr>
        <p:spPr bwMode="auto">
          <a:xfrm>
            <a:off x="2819400" y="381000"/>
            <a:ext cx="9753600" cy="2339976"/>
          </a:xfrm>
          <a:prstGeom prst="rect">
            <a:avLst/>
          </a:prstGeom>
          <a:solidFill>
            <a:schemeClr val="accent6">
              <a:lumMod val="60000"/>
              <a:lumOff val="40000"/>
            </a:schemeClr>
          </a:solidFill>
          <a:ln w="9525">
            <a:noFill/>
            <a:miter lim="800000"/>
            <a:headEnd/>
            <a:tailEnd/>
          </a:ln>
          <a:effectLst/>
        </p:spPr>
        <p:txBody>
          <a:bodyPr wrap="square" lIns="122786" tIns="61393" rIns="122786" bIns="61393">
            <a:spAutoFit/>
          </a:bodyPr>
          <a:lstStyle/>
          <a:p>
            <a:pPr>
              <a:spcBef>
                <a:spcPct val="50000"/>
              </a:spcBef>
            </a:pPr>
            <a:r>
              <a:rPr lang="vi-VN" sz="3200" b="1" dirty="0">
                <a:latin typeface="Cambria" panose="02040503050406030204" pitchFamily="18" charset="0"/>
                <a:ea typeface="Cambria" panose="02040503050406030204" pitchFamily="18" charset="0"/>
                <a:cs typeface="Times New Roman" pitchFamily="18" charset="0"/>
              </a:rPr>
              <a:t>Số?</a:t>
            </a:r>
          </a:p>
          <a:p>
            <a:pPr>
              <a:spcBef>
                <a:spcPct val="50000"/>
              </a:spcBef>
            </a:pPr>
            <a:r>
              <a:rPr lang="vi-VN" sz="3200" dirty="0">
                <a:latin typeface="Cambria" panose="02040503050406030204" pitchFamily="18" charset="0"/>
                <a:ea typeface="Cambria" panose="02040503050406030204" pitchFamily="18" charset="0"/>
                <a:cs typeface="Times New Roman" pitchFamily="18" charset="0"/>
              </a:rPr>
              <a:t>Biết chiều dài phần hai đầu tre buộc vào nhau của cái cạp rổ là 15 cm (như hình dưới đây). Chiều dài của thanh tre uốn thành cái cạp rổ là ? cm.</a:t>
            </a:r>
          </a:p>
        </p:txBody>
      </p:sp>
      <p:grpSp>
        <p:nvGrpSpPr>
          <p:cNvPr id="11" name="Group 10">
            <a:extLst>
              <a:ext uri="{FF2B5EF4-FFF2-40B4-BE49-F238E27FC236}">
                <a16:creationId xmlns:a16="http://schemas.microsoft.com/office/drawing/2014/main" id="{5C042619-C510-47DB-AC34-663A0FC1A253}"/>
              </a:ext>
            </a:extLst>
          </p:cNvPr>
          <p:cNvGrpSpPr/>
          <p:nvPr/>
        </p:nvGrpSpPr>
        <p:grpSpPr>
          <a:xfrm>
            <a:off x="609600" y="204521"/>
            <a:ext cx="2438400" cy="2438400"/>
            <a:chOff x="1195853" y="2452184"/>
            <a:chExt cx="2438400" cy="2438400"/>
          </a:xfrm>
        </p:grpSpPr>
        <p:pic>
          <p:nvPicPr>
            <p:cNvPr id="12" name="Picture 11" descr="Shape, circle&#10;&#10;Description automatically generated">
              <a:extLst>
                <a:ext uri="{FF2B5EF4-FFF2-40B4-BE49-F238E27FC236}">
                  <a16:creationId xmlns:a16="http://schemas.microsoft.com/office/drawing/2014/main" id="{E8B2434F-23AB-43D4-9534-9087A3EDC4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5853" y="2452184"/>
              <a:ext cx="2438400" cy="2438400"/>
            </a:xfrm>
            <a:prstGeom prst="rect">
              <a:avLst/>
            </a:prstGeom>
          </p:spPr>
        </p:pic>
        <p:sp>
          <p:nvSpPr>
            <p:cNvPr id="13" name="Rectangle 12">
              <a:extLst>
                <a:ext uri="{FF2B5EF4-FFF2-40B4-BE49-F238E27FC236}">
                  <a16:creationId xmlns:a16="http://schemas.microsoft.com/office/drawing/2014/main" id="{5E89BFB5-FBC6-44AA-9579-714BFC19DD4A}"/>
                </a:ext>
              </a:extLst>
            </p:cNvPr>
            <p:cNvSpPr/>
            <p:nvPr/>
          </p:nvSpPr>
          <p:spPr>
            <a:xfrm>
              <a:off x="2190169" y="3070592"/>
              <a:ext cx="496462" cy="1323439"/>
            </a:xfrm>
            <a:prstGeom prst="rect">
              <a:avLst/>
            </a:prstGeom>
            <a:noFill/>
          </p:spPr>
          <p:txBody>
            <a:bodyPr wrap="square" lIns="91440" tIns="45720" rIns="91440" bIns="45720">
              <a:spAutoFit/>
            </a:bodyPr>
            <a:lstStyle/>
            <a:p>
              <a:pPr algn="ctr"/>
              <a:r>
                <a:rPr lang="en-US" sz="8000" b="1" cap="none" spc="0">
                  <a:ln w="22225">
                    <a:solidFill>
                      <a:schemeClr val="tx1"/>
                    </a:solidFill>
                    <a:prstDash val="solid"/>
                  </a:ln>
                  <a:solidFill>
                    <a:srgbClr val="FFFF00"/>
                  </a:solidFill>
                  <a:effectLst/>
                </a:rPr>
                <a:t>3</a:t>
              </a:r>
            </a:p>
          </p:txBody>
        </p:sp>
      </p:grpSp>
      <p:pic>
        <p:nvPicPr>
          <p:cNvPr id="3" name="Picture 2">
            <a:extLst>
              <a:ext uri="{FF2B5EF4-FFF2-40B4-BE49-F238E27FC236}">
                <a16:creationId xmlns:a16="http://schemas.microsoft.com/office/drawing/2014/main" id="{A97386CF-0FD2-2FE6-0A2E-8AE8AFB4F3A9}"/>
              </a:ext>
            </a:extLst>
          </p:cNvPr>
          <p:cNvPicPr>
            <a:picLocks noChangeAspect="1"/>
          </p:cNvPicPr>
          <p:nvPr/>
        </p:nvPicPr>
        <p:blipFill>
          <a:blip r:embed="rId5"/>
          <a:stretch>
            <a:fillRect/>
          </a:stretch>
        </p:blipFill>
        <p:spPr>
          <a:xfrm>
            <a:off x="7086600" y="3352800"/>
            <a:ext cx="5505450" cy="2609850"/>
          </a:xfrm>
          <a:prstGeom prst="rect">
            <a:avLst/>
          </a:prstGeom>
        </p:spPr>
      </p:pic>
      <p:sp>
        <p:nvSpPr>
          <p:cNvPr id="4" name="TextBox 3">
            <a:extLst>
              <a:ext uri="{FF2B5EF4-FFF2-40B4-BE49-F238E27FC236}">
                <a16:creationId xmlns:a16="http://schemas.microsoft.com/office/drawing/2014/main" id="{406E3BD8-BD53-5A3F-E56B-CD71EDED0664}"/>
              </a:ext>
            </a:extLst>
          </p:cNvPr>
          <p:cNvSpPr txBox="1"/>
          <p:nvPr/>
        </p:nvSpPr>
        <p:spPr>
          <a:xfrm>
            <a:off x="1066800" y="3048000"/>
            <a:ext cx="6096000" cy="3539430"/>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en-US" sz="3200" b="0" i="0" dirty="0">
              <a:solidFill>
                <a:srgbClr val="FF0000"/>
              </a:solidFill>
              <a:effectLst/>
              <a:latin typeface="Cambria" panose="02040503050406030204" pitchFamily="18" charset="0"/>
              <a:ea typeface="Cambria" panose="02040503050406030204" pitchFamily="18" charset="0"/>
            </a:endParaRPr>
          </a:p>
          <a:p>
            <a:pPr algn="ctr"/>
            <a:r>
              <a:rPr lang="en-US" sz="3200" b="0" i="0" dirty="0">
                <a:solidFill>
                  <a:srgbClr val="FF0000"/>
                </a:solidFill>
                <a:effectLst/>
                <a:latin typeface="Cambria" panose="02040503050406030204" pitchFamily="18" charset="0"/>
                <a:ea typeface="Cambria" panose="02040503050406030204" pitchFamily="18" charset="0"/>
              </a:rPr>
              <a:t>Chu vi </a:t>
            </a:r>
            <a:r>
              <a:rPr lang="en-US" sz="3200" b="0" i="0" dirty="0" err="1">
                <a:solidFill>
                  <a:srgbClr val="FF0000"/>
                </a:solidFill>
                <a:effectLst/>
                <a:latin typeface="Cambria" panose="02040503050406030204" pitchFamily="18" charset="0"/>
                <a:ea typeface="Cambria" panose="02040503050406030204" pitchFamily="18" charset="0"/>
              </a:rPr>
              <a:t>của</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rổ</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50 × 2 = 314 (cm)</a:t>
            </a:r>
          </a:p>
          <a:p>
            <a:pPr algn="ctr"/>
            <a:r>
              <a:rPr lang="en-US" sz="3200" b="0" i="0" dirty="0" err="1">
                <a:solidFill>
                  <a:srgbClr val="FF0000"/>
                </a:solidFill>
                <a:effectLst/>
                <a:latin typeface="Cambria" panose="02040503050406030204" pitchFamily="18" charset="0"/>
                <a:ea typeface="Cambria" panose="02040503050406030204" pitchFamily="18" charset="0"/>
              </a:rPr>
              <a:t>Chiều</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dài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thanh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tre</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uốn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thành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rổ</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314 + 15 = 329 (cm)</a:t>
            </a:r>
          </a:p>
          <a:p>
            <a:pPr algn="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329 cm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FC596A0-81C4-45CF-BC72-0D354A7BC10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t{BC205310-00B2-41AA-9631-AD59AAFB990D}&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OÁN 5 TUẦN 13 TIẾT 4"/>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11413FC5-935D-4809-8361-18B8A06D6669}:272"/>
</p:tagLst>
</file>

<file path=ppt/tags/tag11.xml><?xml version="1.0" encoding="utf-8"?>
<p:tagLst xmlns:a="http://schemas.openxmlformats.org/drawingml/2006/main" xmlns:r="http://schemas.openxmlformats.org/officeDocument/2006/relationships" xmlns:p="http://schemas.openxmlformats.org/presentationml/2006/main">
  <p:tag name="GENSWF_SLIDE_UID" val="{D34616DA-D7E6-44E6-875D-80FCC19E25F3}:273"/>
</p:tagLst>
</file>

<file path=ppt/tags/tag12.xml><?xml version="1.0" encoding="utf-8"?>
<p:tagLst xmlns:a="http://schemas.openxmlformats.org/drawingml/2006/main" xmlns:r="http://schemas.openxmlformats.org/officeDocument/2006/relationships" xmlns:p="http://schemas.openxmlformats.org/presentationml/2006/main">
  <p:tag name="GENSWF_SLIDE_UID" val="{E3ED6E00-418D-4397-80EB-6A595B1F08DB}:274"/>
</p:tagLst>
</file>

<file path=ppt/tags/tag13.xml><?xml version="1.0" encoding="utf-8"?>
<p:tagLst xmlns:a="http://schemas.openxmlformats.org/drawingml/2006/main" xmlns:r="http://schemas.openxmlformats.org/officeDocument/2006/relationships" xmlns:p="http://schemas.openxmlformats.org/presentationml/2006/main">
  <p:tag name="GENSWF_SLIDE_UID" val="{AECC8801-71B6-47D7-998F-37C8C2725658}:314"/>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GENSWF_SLIDE_UID" val="{F018B83A-B0F7-4AAE-B9F7-46BBCD67DF39}:307"/>
</p:tagLst>
</file>

<file path=ppt/tags/tag5.xml><?xml version="1.0" encoding="utf-8"?>
<p:tagLst xmlns:a="http://schemas.openxmlformats.org/drawingml/2006/main" xmlns:r="http://schemas.openxmlformats.org/officeDocument/2006/relationships" xmlns:p="http://schemas.openxmlformats.org/presentationml/2006/main">
  <p:tag name="GENSWF_SLIDE_UID" val="{8242A1BD-F217-4DE3-ABCD-FA09F8A2DE83}:312"/>
</p:tagLst>
</file>

<file path=ppt/tags/tag6.xml><?xml version="1.0" encoding="utf-8"?>
<p:tagLst xmlns:a="http://schemas.openxmlformats.org/drawingml/2006/main" xmlns:r="http://schemas.openxmlformats.org/officeDocument/2006/relationships" xmlns:p="http://schemas.openxmlformats.org/presentationml/2006/main">
  <p:tag name="GENSWF_SLIDE_UID" val="{7635FE8A-57C0-49ED-9399-EA7C85CB3780}:328"/>
</p:tagLst>
</file>

<file path=ppt/tags/tag7.xml><?xml version="1.0" encoding="utf-8"?>
<p:tagLst xmlns:a="http://schemas.openxmlformats.org/drawingml/2006/main" xmlns:r="http://schemas.openxmlformats.org/officeDocument/2006/relationships" xmlns:p="http://schemas.openxmlformats.org/presentationml/2006/main">
  <p:tag name="GENSWF_SLIDE_UID" val="{196F01D5-4142-4741-8AB6-1585FE14F473}:324"/>
</p:tagLst>
</file>

<file path=ppt/tags/tag8.xml><?xml version="1.0" encoding="utf-8"?>
<p:tagLst xmlns:a="http://schemas.openxmlformats.org/drawingml/2006/main" xmlns:r="http://schemas.openxmlformats.org/officeDocument/2006/relationships" xmlns:p="http://schemas.openxmlformats.org/presentationml/2006/main">
  <p:tag name="GENSWF_SLIDE_UID" val="{C42B7776-DE2E-4941-BB6D-7169807480B7}:271"/>
</p:tagLst>
</file>

<file path=ppt/tags/tag9.xml><?xml version="1.0" encoding="utf-8"?>
<p:tagLst xmlns:a="http://schemas.openxmlformats.org/drawingml/2006/main" xmlns:r="http://schemas.openxmlformats.org/officeDocument/2006/relationships" xmlns:p="http://schemas.openxmlformats.org/presentationml/2006/main">
  <p:tag name="GENSWF_SLIDE_UID" val="{07F79949-E2EA-4C7D-B1A1-20B05B6F9D38}:313"/>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A669C69-4CA7-492D-8CBA-CAE3A0492F42}">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1141</TotalTime>
  <Words>443</Words>
  <Application>Microsoft Office PowerPoint</Application>
  <PresentationFormat>Custom</PresentationFormat>
  <Paragraphs>76</Paragraphs>
  <Slides>10</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Cambria</vt:lpstr>
      <vt:lpstr>Times New Roman</vt:lpstr>
      <vt:lpstr>Chủ đề của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5 TUẦN 13 TIẾT 4</dc:title>
  <dc:creator>EduFive</dc:creator>
  <cp:lastModifiedBy>Anh Nguyen</cp:lastModifiedBy>
  <cp:revision>117</cp:revision>
  <dcterms:created xsi:type="dcterms:W3CDTF">2018-01-11T09:44:45Z</dcterms:created>
  <dcterms:modified xsi:type="dcterms:W3CDTF">2024-12-20T15:04:16Z</dcterms:modified>
</cp:coreProperties>
</file>