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notesMasterIdLst>
    <p:notesMasterId r:id="rId12"/>
  </p:notesMasterIdLst>
  <p:sldIdLst>
    <p:sldId id="325" r:id="rId2"/>
    <p:sldId id="389" r:id="rId3"/>
    <p:sldId id="390" r:id="rId4"/>
    <p:sldId id="420" r:id="rId5"/>
    <p:sldId id="326" r:id="rId6"/>
    <p:sldId id="419" r:id="rId7"/>
    <p:sldId id="421" r:id="rId8"/>
    <p:sldId id="422" r:id="rId9"/>
    <p:sldId id="423" r:id="rId10"/>
    <p:sldId id="394" r:id="rId11"/>
  </p:sldIdLst>
  <p:sldSz cx="12192000" cy="6858000"/>
  <p:notesSz cx="6858000" cy="9144000"/>
  <p:embeddedFontLst>
    <p:embeddedFont>
      <p:font typeface="Cambria" panose="02040503050406030204" pitchFamily="18" charset="0"/>
      <p:regular r:id="rId13"/>
      <p:bold r:id="rId14"/>
      <p:italic r:id="rId15"/>
      <p:boldItalic r:id="rId16"/>
    </p:embeddedFont>
  </p:embeddedFont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61" d="100"/>
          <a:sy n="61" d="100"/>
        </p:scale>
        <p:origin x="162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12/20/2024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1</a:t>
            </a:fld>
            <a:endParaRPr lang="en-US"/>
          </a:p>
        </p:txBody>
      </p:sp>
    </p:spTree>
    <p:extLst>
      <p:ext uri="{BB962C8B-B14F-4D97-AF65-F5344CB8AC3E}">
        <p14:creationId xmlns:p14="http://schemas.microsoft.com/office/powerpoint/2010/main" val="139091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10</a:t>
            </a:fld>
            <a:endParaRPr lang="en-US"/>
          </a:p>
        </p:txBody>
      </p:sp>
    </p:spTree>
    <p:extLst>
      <p:ext uri="{BB962C8B-B14F-4D97-AF65-F5344CB8AC3E}">
        <p14:creationId xmlns:p14="http://schemas.microsoft.com/office/powerpoint/2010/main" val="223482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2</a:t>
            </a:fld>
            <a:endParaRPr lang="en-US"/>
          </a:p>
        </p:txBody>
      </p:sp>
    </p:spTree>
    <p:extLst>
      <p:ext uri="{BB962C8B-B14F-4D97-AF65-F5344CB8AC3E}">
        <p14:creationId xmlns:p14="http://schemas.microsoft.com/office/powerpoint/2010/main" val="50519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3</a:t>
            </a:fld>
            <a:endParaRPr lang="en-US"/>
          </a:p>
        </p:txBody>
      </p:sp>
    </p:spTree>
    <p:extLst>
      <p:ext uri="{BB962C8B-B14F-4D97-AF65-F5344CB8AC3E}">
        <p14:creationId xmlns:p14="http://schemas.microsoft.com/office/powerpoint/2010/main" val="125335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4</a:t>
            </a:fld>
            <a:endParaRPr lang="en-US"/>
          </a:p>
        </p:txBody>
      </p:sp>
    </p:spTree>
    <p:extLst>
      <p:ext uri="{BB962C8B-B14F-4D97-AF65-F5344CB8AC3E}">
        <p14:creationId xmlns:p14="http://schemas.microsoft.com/office/powerpoint/2010/main" val="315426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5</a:t>
            </a:fld>
            <a:endParaRPr lang="en-US"/>
          </a:p>
        </p:txBody>
      </p:sp>
    </p:spTree>
    <p:extLst>
      <p:ext uri="{BB962C8B-B14F-4D97-AF65-F5344CB8AC3E}">
        <p14:creationId xmlns:p14="http://schemas.microsoft.com/office/powerpoint/2010/main" val="66029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6</a:t>
            </a:fld>
            <a:endParaRPr lang="en-US"/>
          </a:p>
        </p:txBody>
      </p:sp>
    </p:spTree>
    <p:extLst>
      <p:ext uri="{BB962C8B-B14F-4D97-AF65-F5344CB8AC3E}">
        <p14:creationId xmlns:p14="http://schemas.microsoft.com/office/powerpoint/2010/main" val="418991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7</a:t>
            </a:fld>
            <a:endParaRPr lang="en-US"/>
          </a:p>
        </p:txBody>
      </p:sp>
    </p:spTree>
    <p:extLst>
      <p:ext uri="{BB962C8B-B14F-4D97-AF65-F5344CB8AC3E}">
        <p14:creationId xmlns:p14="http://schemas.microsoft.com/office/powerpoint/2010/main" val="299427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8</a:t>
            </a:fld>
            <a:endParaRPr lang="en-US"/>
          </a:p>
        </p:txBody>
      </p:sp>
    </p:spTree>
    <p:extLst>
      <p:ext uri="{BB962C8B-B14F-4D97-AF65-F5344CB8AC3E}">
        <p14:creationId xmlns:p14="http://schemas.microsoft.com/office/powerpoint/2010/main" val="259205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7ABB2-EC35-4807-A17D-E3D9231DCA16}" type="slidenum">
              <a:rPr lang="en-US" smtClean="0"/>
              <a:t>9</a:t>
            </a:fld>
            <a:endParaRPr lang="en-US"/>
          </a:p>
        </p:txBody>
      </p:sp>
    </p:spTree>
    <p:extLst>
      <p:ext uri="{BB962C8B-B14F-4D97-AF65-F5344CB8AC3E}">
        <p14:creationId xmlns:p14="http://schemas.microsoft.com/office/powerpoint/2010/main" val="177251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12/20/2024</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4"/>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7"/>
          <a:stretch>
            <a:fillRect/>
          </a:stretch>
        </p:blipFill>
        <p:spPr>
          <a:xfrm>
            <a:off x="2276525" y="1581752"/>
            <a:ext cx="7638950" cy="3694496"/>
          </a:xfrm>
          <a:prstGeom prst="rect">
            <a:avLst/>
          </a:prstGeom>
        </p:spPr>
      </p:pic>
    </p:spTree>
    <p:custDataLst>
      <p:tags r:id="rId1"/>
    </p:custDataLst>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4"/>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7"/>
          <a:stretch>
            <a:fillRect/>
          </a:stretch>
        </p:blipFill>
        <p:spPr>
          <a:xfrm>
            <a:off x="2822164" y="1717473"/>
            <a:ext cx="6547671" cy="2511770"/>
          </a:xfrm>
          <a:prstGeom prst="rect">
            <a:avLst/>
          </a:prstGeom>
        </p:spPr>
      </p:pic>
    </p:spTree>
    <p:custDataLst>
      <p:tags r:id="rId1"/>
    </p:custDataLst>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E8C9288-2C20-5CC9-46AA-A35F657D7032}"/>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a:t>
            </a:r>
          </a:p>
        </p:txBody>
      </p:sp>
      <p:sp>
        <p:nvSpPr>
          <p:cNvPr id="6" name="TextBox 5">
            <a:extLst>
              <a:ext uri="{FF2B5EF4-FFF2-40B4-BE49-F238E27FC236}">
                <a16:creationId xmlns:a16="http://schemas.microsoft.com/office/drawing/2014/main" id="{2A504FFC-D751-070D-E82B-8E7BADD1AB45}"/>
              </a:ext>
            </a:extLst>
          </p:cNvPr>
          <p:cNvSpPr txBox="1"/>
          <p:nvPr/>
        </p:nvSpPr>
        <p:spPr>
          <a:xfrm>
            <a:off x="1514475" y="657225"/>
            <a:ext cx="9791700" cy="4031873"/>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lời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đúng</a:t>
            </a:r>
            <a:r>
              <a:rPr lang="en-US" sz="3200" b="1" dirty="0">
                <a:latin typeface="Cambria" panose="02040503050406030204" pitchFamily="18" charset="0"/>
                <a:ea typeface="Cambria" panose="02040503050406030204" pitchFamily="18" charset="0"/>
              </a:rPr>
              <a:t>.</a:t>
            </a:r>
          </a:p>
          <a:p>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kính</a:t>
            </a:r>
            <a:r>
              <a:rPr lang="en-US" sz="3200" dirty="0">
                <a:latin typeface="Cambria" panose="02040503050406030204" pitchFamily="18" charset="0"/>
                <a:ea typeface="Cambria" panose="02040503050406030204" pitchFamily="18" charset="0"/>
              </a:rPr>
              <a:t> 3 dm.</a:t>
            </a:r>
          </a:p>
          <a:p>
            <a:r>
              <a:rPr lang="en-US" sz="3200" dirty="0">
                <a:latin typeface="Cambria" panose="02040503050406030204" pitchFamily="18" charset="0"/>
                <a:ea typeface="Cambria" panose="02040503050406030204" pitchFamily="18" charset="0"/>
              </a:rPr>
              <a:t>a) Chu vi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A. 9,42 dm                      B. 18,84 dm                    </a:t>
            </a:r>
          </a:p>
          <a:p>
            <a:r>
              <a:rPr lang="en-US" sz="3200" dirty="0">
                <a:latin typeface="Cambria" panose="02040503050406030204" pitchFamily="18" charset="0"/>
                <a:ea typeface="Cambria" panose="02040503050406030204" pitchFamily="18" charset="0"/>
              </a:rPr>
              <a:t>C. 188,4 dm                    D. 28,26 dm</a:t>
            </a:r>
          </a:p>
          <a:p>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Diện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A. 2 826 dm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                  B. 2,826 dm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                  </a:t>
            </a:r>
          </a:p>
          <a:p>
            <a:r>
              <a:rPr lang="en-US" sz="3200" dirty="0">
                <a:latin typeface="Cambria" panose="02040503050406030204" pitchFamily="18" charset="0"/>
                <a:ea typeface="Cambria" panose="02040503050406030204" pitchFamily="18" charset="0"/>
              </a:rPr>
              <a:t>C. 28,26 dm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                   D. 18,84 dm</a:t>
            </a:r>
            <a:r>
              <a:rPr lang="en-US" sz="3200" baseline="30000" dirty="0">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DDA87737-9102-C658-1C65-8C6D7DFF4619}"/>
              </a:ext>
            </a:extLst>
          </p:cNvPr>
          <p:cNvSpPr/>
          <p:nvPr/>
        </p:nvSpPr>
        <p:spPr>
          <a:xfrm>
            <a:off x="5305425" y="2228850"/>
            <a:ext cx="495300" cy="4476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1AD580D-811D-ADD4-159D-440B474E2B50}"/>
              </a:ext>
            </a:extLst>
          </p:cNvPr>
          <p:cNvSpPr/>
          <p:nvPr/>
        </p:nvSpPr>
        <p:spPr>
          <a:xfrm>
            <a:off x="1476375" y="4133850"/>
            <a:ext cx="495300" cy="4476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a:t>
            </a: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50" y="552450"/>
            <a:ext cx="979170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Bánh xe lăn tay dành cho người khuyết tật có đường kính là 50 cm. Hỏi người đi xe đó sẽ đi được bao nhiêu mét nếu bánh xe lăn trên mặt đất 1 000 vòng?</a:t>
            </a:r>
            <a:endParaRPr lang="en-US" sz="2800" baseline="300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98B04618-7810-FAB2-627E-FD279BD1E1D2}"/>
              </a:ext>
            </a:extLst>
          </p:cNvPr>
          <p:cNvPicPr>
            <a:picLocks noChangeAspect="1"/>
          </p:cNvPicPr>
          <p:nvPr/>
        </p:nvPicPr>
        <p:blipFill>
          <a:blip r:embed="rId4"/>
          <a:stretch>
            <a:fillRect/>
          </a:stretch>
        </p:blipFill>
        <p:spPr>
          <a:xfrm>
            <a:off x="6357937" y="1914525"/>
            <a:ext cx="5343525" cy="3467100"/>
          </a:xfrm>
          <a:prstGeom prst="rect">
            <a:avLst/>
          </a:prstGeom>
        </p:spPr>
      </p:pic>
      <p:sp>
        <p:nvSpPr>
          <p:cNvPr id="5" name="TextBox 4">
            <a:extLst>
              <a:ext uri="{FF2B5EF4-FFF2-40B4-BE49-F238E27FC236}">
                <a16:creationId xmlns:a16="http://schemas.microsoft.com/office/drawing/2014/main" id="{7F18D29C-CAAC-1E3C-627B-C635D59F5D72}"/>
              </a:ext>
            </a:extLst>
          </p:cNvPr>
          <p:cNvSpPr txBox="1"/>
          <p:nvPr/>
        </p:nvSpPr>
        <p:spPr>
          <a:xfrm>
            <a:off x="600075" y="2209800"/>
            <a:ext cx="5819775" cy="3108543"/>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a:t>
            </a:r>
            <a:r>
              <a:rPr lang="vi-VN" sz="2800" b="1" i="0" dirty="0">
                <a:solidFill>
                  <a:srgbClr val="FF0000"/>
                </a:solidFill>
                <a:effectLst/>
                <a:latin typeface="Cambria" panose="02040503050406030204" pitchFamily="18" charset="0"/>
                <a:ea typeface="Cambria" panose="02040503050406030204" pitchFamily="18" charset="0"/>
              </a:rPr>
              <a:t>i giải:</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Đổi: 50 cm = 0,5 m</a:t>
            </a:r>
          </a:p>
          <a:p>
            <a:pPr algn="ctr"/>
            <a:r>
              <a:rPr lang="vi-VN" sz="2800" b="0" i="0" dirty="0">
                <a:solidFill>
                  <a:srgbClr val="FF0000"/>
                </a:solidFill>
                <a:effectLst/>
                <a:latin typeface="Cambria" panose="02040503050406030204" pitchFamily="18" charset="0"/>
                <a:ea typeface="Cambria" panose="02040503050406030204" pitchFamily="18" charset="0"/>
              </a:rPr>
              <a:t>Chu vi bánh xe lăn là:</a:t>
            </a:r>
          </a:p>
          <a:p>
            <a:pPr algn="ctr"/>
            <a:r>
              <a:rPr lang="vi-VN" sz="2800" b="0" i="0" dirty="0">
                <a:solidFill>
                  <a:srgbClr val="FF0000"/>
                </a:solidFill>
                <a:effectLst/>
                <a:latin typeface="Cambria" panose="02040503050406030204" pitchFamily="18" charset="0"/>
                <a:ea typeface="Cambria" panose="02040503050406030204" pitchFamily="18" charset="0"/>
              </a:rPr>
              <a:t>3,14 × 0,5 = 1,57 (m)</a:t>
            </a:r>
          </a:p>
          <a:p>
            <a:pPr algn="ctr"/>
            <a:r>
              <a:rPr lang="vi-VN" sz="2800" b="0" i="0" dirty="0">
                <a:solidFill>
                  <a:srgbClr val="FF0000"/>
                </a:solidFill>
                <a:effectLst/>
                <a:latin typeface="Cambria" panose="02040503050406030204" pitchFamily="18" charset="0"/>
                <a:ea typeface="Cambria" panose="02040503050406030204" pitchFamily="18" charset="0"/>
              </a:rPr>
              <a:t>Người khuyết tật đi được số mét là:</a:t>
            </a:r>
          </a:p>
          <a:p>
            <a:pPr algn="ctr"/>
            <a:r>
              <a:rPr lang="vi-VN" sz="2800" b="0" i="0" dirty="0">
                <a:solidFill>
                  <a:srgbClr val="FF0000"/>
                </a:solidFill>
                <a:effectLst/>
                <a:latin typeface="Cambria" panose="02040503050406030204" pitchFamily="18" charset="0"/>
                <a:ea typeface="Cambria" panose="02040503050406030204" pitchFamily="18" charset="0"/>
              </a:rPr>
              <a:t>1,57 × 1 000 = 1 570 (m)</a:t>
            </a:r>
          </a:p>
          <a:p>
            <a:pPr algn="r"/>
            <a:r>
              <a:rPr lang="vi-VN" sz="2800" b="0" i="0" dirty="0">
                <a:solidFill>
                  <a:srgbClr val="FF0000"/>
                </a:solidFill>
                <a:effectLst/>
                <a:latin typeface="Cambria" panose="02040503050406030204" pitchFamily="18" charset="0"/>
                <a:ea typeface="Cambria" panose="02040503050406030204" pitchFamily="18" charset="0"/>
              </a:rPr>
              <a:t>Đáp số: 1 570 m</a:t>
            </a:r>
          </a:p>
        </p:txBody>
      </p:sp>
    </p:spTree>
    <p:custDataLst>
      <p:tags r:id="rId1"/>
    </p:custDataLst>
    <p:extLst>
      <p:ext uri="{BB962C8B-B14F-4D97-AF65-F5344CB8AC3E}">
        <p14:creationId xmlns:p14="http://schemas.microsoft.com/office/powerpoint/2010/main" val="2675753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libri" panose="020F0502020204030204"/>
              </a:rPr>
              <a:t>3</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50" y="552450"/>
            <a:ext cx="9791700" cy="107721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Mai đo được đường kính của một mặt bàn hình tròn là 1,4 m. Tính diện tích của mặt bàn đó.</a:t>
            </a:r>
            <a:endParaRPr kumimoji="0" lang="en-US" sz="32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233B98F-A096-00DF-D5C8-DA3DBDE76F19}"/>
              </a:ext>
            </a:extLst>
          </p:cNvPr>
          <p:cNvPicPr>
            <a:picLocks noChangeAspect="1"/>
          </p:cNvPicPr>
          <p:nvPr/>
        </p:nvPicPr>
        <p:blipFill>
          <a:blip r:embed="rId4"/>
          <a:stretch>
            <a:fillRect/>
          </a:stretch>
        </p:blipFill>
        <p:spPr>
          <a:xfrm>
            <a:off x="5448300" y="2315873"/>
            <a:ext cx="6076950" cy="2737139"/>
          </a:xfrm>
          <a:prstGeom prst="rect">
            <a:avLst/>
          </a:prstGeom>
        </p:spPr>
      </p:pic>
      <p:sp>
        <p:nvSpPr>
          <p:cNvPr id="8" name="TextBox 7">
            <a:extLst>
              <a:ext uri="{FF2B5EF4-FFF2-40B4-BE49-F238E27FC236}">
                <a16:creationId xmlns:a16="http://schemas.microsoft.com/office/drawing/2014/main" id="{0AFE3D23-3F55-AE8A-979F-E1A210BC2B1B}"/>
              </a:ext>
            </a:extLst>
          </p:cNvPr>
          <p:cNvSpPr txBox="1"/>
          <p:nvPr/>
        </p:nvSpPr>
        <p:spPr>
          <a:xfrm>
            <a:off x="638175" y="2276475"/>
            <a:ext cx="563880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a:solidFill>
                  <a:srgbClr val="FF0000"/>
                </a:solidFill>
                <a:effectLst/>
                <a:latin typeface="Cambria" panose="02040503050406030204" pitchFamily="18" charset="0"/>
                <a:ea typeface="Cambria" panose="02040503050406030204" pitchFamily="18" charset="0"/>
              </a:rPr>
              <a:t>Bán </a:t>
            </a:r>
            <a:r>
              <a:rPr lang="en-US" sz="3200" b="0" i="0" dirty="0" err="1">
                <a:solidFill>
                  <a:srgbClr val="FF0000"/>
                </a:solidFill>
                <a:effectLst/>
                <a:latin typeface="Cambria" panose="02040503050406030204" pitchFamily="18" charset="0"/>
                <a:ea typeface="Cambria" panose="02040503050406030204" pitchFamily="18" charset="0"/>
              </a:rPr>
              <a:t>kính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1,4 : 2 = 0,7 (m)</a:t>
            </a: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0,7 × 0,7 = 1,5386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1,5386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808581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4"/>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7"/>
          <a:stretch>
            <a:fillRect/>
          </a:stretch>
        </p:blipFill>
        <p:spPr>
          <a:xfrm>
            <a:off x="2502096" y="1578703"/>
            <a:ext cx="7187807" cy="3700593"/>
          </a:xfrm>
          <a:prstGeom prst="rect">
            <a:avLst/>
          </a:prstGeom>
        </p:spPr>
      </p:pic>
    </p:spTree>
    <p:custDataLst>
      <p:tags r:id="rId1"/>
    </p:custDataLst>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rPr>
              <a:t>5</a:t>
            </a: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49" y="552450"/>
            <a:ext cx="10239375" cy="1384995"/>
          </a:xfrm>
          <a:prstGeom prst="rect">
            <a:avLst/>
          </a:prstGeom>
          <a:noFill/>
        </p:spPr>
        <p:txBody>
          <a:bodyPr wrap="square" rtlCol="0">
            <a:spAutoFit/>
          </a:bodyPr>
          <a:lstStyle/>
          <a:p>
            <a:pPr lvl="0" algn="just"/>
            <a:r>
              <a:rPr lang="vi-VN" sz="2800" dirty="0">
                <a:solidFill>
                  <a:srgbClr val="002060"/>
                </a:solidFill>
                <a:latin typeface="Cambria" panose="02040503050406030204" pitchFamily="18" charset="0"/>
                <a:ea typeface="Cambria" panose="02040503050406030204" pitchFamily="18" charset="0"/>
              </a:rPr>
              <a:t>Một biển báo cấm đi ngược chiều là hình tròn có bán kính 35 cm; phần hình chữ nhật màu trắng (như hình vẽ) có chiều dài 50 cm, chiều rộng 12 cm. Tính diện tích phần màu đỏ của tấm biển đó.</a:t>
            </a:r>
            <a:endPar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0754912-B796-DCAF-16E0-9AF697127E92}"/>
              </a:ext>
            </a:extLst>
          </p:cNvPr>
          <p:cNvPicPr>
            <a:picLocks noChangeAspect="1"/>
          </p:cNvPicPr>
          <p:nvPr/>
        </p:nvPicPr>
        <p:blipFill>
          <a:blip r:embed="rId4"/>
          <a:stretch>
            <a:fillRect/>
          </a:stretch>
        </p:blipFill>
        <p:spPr>
          <a:xfrm>
            <a:off x="8773924" y="2238375"/>
            <a:ext cx="2822764" cy="2809875"/>
          </a:xfrm>
          <a:prstGeom prst="rect">
            <a:avLst/>
          </a:prstGeom>
        </p:spPr>
      </p:pic>
      <p:sp>
        <p:nvSpPr>
          <p:cNvPr id="5" name="TextBox 4">
            <a:extLst>
              <a:ext uri="{FF2B5EF4-FFF2-40B4-BE49-F238E27FC236}">
                <a16:creationId xmlns:a16="http://schemas.microsoft.com/office/drawing/2014/main" id="{FABA573B-2223-410E-D268-A65E55096459}"/>
              </a:ext>
            </a:extLst>
          </p:cNvPr>
          <p:cNvSpPr txBox="1"/>
          <p:nvPr/>
        </p:nvSpPr>
        <p:spPr>
          <a:xfrm>
            <a:off x="1000125" y="2095500"/>
            <a:ext cx="7705725" cy="452431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hình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tròn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35 × 35 = 3 846,5 (cm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hình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chữ</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nhật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50 × 12 = 600 (cm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màu</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đỏ</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3 846,5 – 600 = 3 246,5 (cm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3 246,5 cm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46590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down)">
                                      <p:cBhvr>
                                        <p:cTn id="33" dur="500"/>
                                        <p:tgtEl>
                                          <p:spTgt spid="5">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down)">
                                      <p:cBhvr>
                                        <p:cTn id="36" dur="500"/>
                                        <p:tgtEl>
                                          <p:spTgt spid="5">
                                            <p:txEl>
                                              <p:pRg st="6" end="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down)">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F70F8A-B8E6-D6FB-07CF-95F25B5732BE}"/>
              </a:ext>
            </a:extLst>
          </p:cNvPr>
          <p:cNvPicPr>
            <a:picLocks noChangeAspect="1"/>
          </p:cNvPicPr>
          <p:nvPr/>
        </p:nvPicPr>
        <p:blipFill rotWithShape="1">
          <a:blip r:embed="rId4">
            <a:extLst>
              <a:ext uri="{28A0092B-C50C-407E-A947-70E740481C1C}">
                <a14:useLocalDpi xmlns:a14="http://schemas.microsoft.com/office/drawing/2010/main" val="0"/>
              </a:ext>
            </a:extLst>
          </a:blip>
          <a:srcRect t="1" r="59538" b="64747"/>
          <a:stretch/>
        </p:blipFill>
        <p:spPr>
          <a:xfrm flipH="1">
            <a:off x="-696775" y="1441106"/>
            <a:ext cx="4823904" cy="5618935"/>
          </a:xfrm>
          <a:prstGeom prst="rect">
            <a:avLst/>
          </a:prstGeom>
        </p:spPr>
      </p:pic>
      <p:sp>
        <p:nvSpPr>
          <p:cNvPr id="8" name="Rounded Rectangle 4">
            <a:extLst>
              <a:ext uri="{FF2B5EF4-FFF2-40B4-BE49-F238E27FC236}">
                <a16:creationId xmlns:a16="http://schemas.microsoft.com/office/drawing/2014/main" id="{FAF033B2-AAFF-159C-F983-3A67D7645235}"/>
              </a:ext>
            </a:extLst>
          </p:cNvPr>
          <p:cNvSpPr/>
          <p:nvPr/>
        </p:nvSpPr>
        <p:spPr>
          <a:xfrm>
            <a:off x="2316807" y="791109"/>
            <a:ext cx="7314873" cy="99705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buClr>
                <a:srgbClr val="000000"/>
              </a:buClr>
            </a:pPr>
            <a:r>
              <a:rPr lang="vi-VN" sz="3600" kern="0" dirty="0">
                <a:solidFill>
                  <a:srgbClr val="313131"/>
                </a:solidFill>
                <a:latin typeface="Calibri" panose="020F0502020204030204" pitchFamily="34" charset="0"/>
                <a:cs typeface="Calibri" panose="020F0502020204030204" pitchFamily="34" charset="0"/>
                <a:sym typeface="Arial"/>
              </a:rPr>
              <a:t>Theo em biển báo cấm đi ngược chiều sẽ được đặt ở đâu? </a:t>
            </a:r>
            <a:endParaRPr lang="en-US" sz="3600" kern="0" dirty="0">
              <a:solidFill>
                <a:srgbClr val="313131"/>
              </a:solidFill>
              <a:latin typeface="Calibri" panose="020F0502020204030204" pitchFamily="34" charset="0"/>
              <a:cs typeface="Calibri" panose="020F0502020204030204" pitchFamily="34" charset="0"/>
              <a:sym typeface="Arial"/>
            </a:endParaRPr>
          </a:p>
        </p:txBody>
      </p:sp>
      <p:sp>
        <p:nvSpPr>
          <p:cNvPr id="9" name="Rectangle: Rounded Corners 8">
            <a:extLst>
              <a:ext uri="{FF2B5EF4-FFF2-40B4-BE49-F238E27FC236}">
                <a16:creationId xmlns:a16="http://schemas.microsoft.com/office/drawing/2014/main" id="{8247EAE7-C4BC-1BA9-485E-058892EA425D}"/>
              </a:ext>
            </a:extLst>
          </p:cNvPr>
          <p:cNvSpPr/>
          <p:nvPr/>
        </p:nvSpPr>
        <p:spPr>
          <a:xfrm>
            <a:off x="3870960" y="2021840"/>
            <a:ext cx="5354320" cy="82296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Cambria" panose="02040503050406030204" pitchFamily="18" charset="0"/>
                <a:ea typeface="Cambria" panose="02040503050406030204" pitchFamily="18" charset="0"/>
              </a:rPr>
              <a:t>Đặt ở đường một chiều.</a:t>
            </a:r>
            <a:endParaRPr lang="en-US" sz="3600" dirty="0">
              <a:latin typeface="Cambria" panose="02040503050406030204" pitchFamily="18" charset="0"/>
              <a:ea typeface="Cambria" panose="02040503050406030204" pitchFamily="18" charset="0"/>
            </a:endParaRPr>
          </a:p>
        </p:txBody>
      </p:sp>
      <p:sp>
        <p:nvSpPr>
          <p:cNvPr id="10" name="Rounded Rectangle 4">
            <a:extLst>
              <a:ext uri="{FF2B5EF4-FFF2-40B4-BE49-F238E27FC236}">
                <a16:creationId xmlns:a16="http://schemas.microsoft.com/office/drawing/2014/main" id="{8683275F-DEF4-B6F8-93B3-82FB2FD330FA}"/>
              </a:ext>
            </a:extLst>
          </p:cNvPr>
          <p:cNvSpPr/>
          <p:nvPr/>
        </p:nvSpPr>
        <p:spPr>
          <a:xfrm>
            <a:off x="3261687" y="3148229"/>
            <a:ext cx="7568873" cy="111897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buClr>
                <a:srgbClr val="000000"/>
              </a:buClr>
            </a:pPr>
            <a:r>
              <a:rPr lang="vi-VN" sz="3200" kern="0" dirty="0">
                <a:solidFill>
                  <a:srgbClr val="313131"/>
                </a:solidFill>
                <a:latin typeface="Calibri" panose="020F0502020204030204" pitchFamily="34" charset="0"/>
                <a:cs typeface="Calibri" panose="020F0502020204030204" pitchFamily="34" charset="0"/>
                <a:sym typeface="Arial"/>
              </a:rPr>
              <a:t>Khi gặp biển báo này theo em người tham gia giao thông cần phải đi như thế nào?</a:t>
            </a:r>
            <a:endParaRPr lang="en-US" sz="3200" kern="0" dirty="0">
              <a:solidFill>
                <a:srgbClr val="313131"/>
              </a:solidFill>
              <a:latin typeface="Calibri" panose="020F0502020204030204" pitchFamily="34" charset="0"/>
              <a:cs typeface="Calibri" panose="020F0502020204030204" pitchFamily="34" charset="0"/>
              <a:sym typeface="Arial"/>
            </a:endParaRPr>
          </a:p>
        </p:txBody>
      </p:sp>
      <p:sp>
        <p:nvSpPr>
          <p:cNvPr id="11" name="Rectangle: Rounded Corners 10">
            <a:extLst>
              <a:ext uri="{FF2B5EF4-FFF2-40B4-BE49-F238E27FC236}">
                <a16:creationId xmlns:a16="http://schemas.microsoft.com/office/drawing/2014/main" id="{6AB365C5-58A4-D94F-3599-D17B2664D231}"/>
              </a:ext>
            </a:extLst>
          </p:cNvPr>
          <p:cNvSpPr/>
          <p:nvPr/>
        </p:nvSpPr>
        <p:spPr>
          <a:xfrm>
            <a:off x="3108960" y="4561840"/>
            <a:ext cx="8239760" cy="1879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a:latin typeface="Cambria" panose="02040503050406030204" pitchFamily="18" charset="0"/>
                <a:ea typeface="Cambria" panose="02040503050406030204" pitchFamily="18" charset="0"/>
              </a:rPr>
              <a:t>Khi gặp biển báo cấm đi ngược chiều người tham gia giao thông không được đi ngược chiều với biển báo.</a:t>
            </a:r>
            <a:endParaRPr lang="en-US" sz="36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88107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F70F8A-B8E6-D6FB-07CF-95F25B5732BE}"/>
              </a:ext>
            </a:extLst>
          </p:cNvPr>
          <p:cNvPicPr>
            <a:picLocks noChangeAspect="1"/>
          </p:cNvPicPr>
          <p:nvPr/>
        </p:nvPicPr>
        <p:blipFill rotWithShape="1">
          <a:blip r:embed="rId4">
            <a:extLst>
              <a:ext uri="{28A0092B-C50C-407E-A947-70E740481C1C}">
                <a14:useLocalDpi xmlns:a14="http://schemas.microsoft.com/office/drawing/2010/main" val="0"/>
              </a:ext>
            </a:extLst>
          </a:blip>
          <a:srcRect t="1" r="59538" b="64747"/>
          <a:stretch/>
        </p:blipFill>
        <p:spPr>
          <a:xfrm flipH="1">
            <a:off x="-696775" y="1441106"/>
            <a:ext cx="4823904" cy="5618935"/>
          </a:xfrm>
          <a:prstGeom prst="rect">
            <a:avLst/>
          </a:prstGeom>
        </p:spPr>
      </p:pic>
      <p:sp>
        <p:nvSpPr>
          <p:cNvPr id="8" name="Rounded Rectangle 4">
            <a:extLst>
              <a:ext uri="{FF2B5EF4-FFF2-40B4-BE49-F238E27FC236}">
                <a16:creationId xmlns:a16="http://schemas.microsoft.com/office/drawing/2014/main" id="{FAF033B2-AAFF-159C-F983-3A67D7645235}"/>
              </a:ext>
            </a:extLst>
          </p:cNvPr>
          <p:cNvSpPr/>
          <p:nvPr/>
        </p:nvSpPr>
        <p:spPr>
          <a:xfrm>
            <a:off x="2316807" y="791109"/>
            <a:ext cx="8391833" cy="99705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lvl="0" algn="just" defTabSz="1219170">
              <a:buClr>
                <a:srgbClr val="000000"/>
              </a:buClr>
            </a:pPr>
            <a:r>
              <a:rPr lang="vi-VN" sz="3600" kern="0" dirty="0">
                <a:solidFill>
                  <a:srgbClr val="313131"/>
                </a:solidFill>
                <a:latin typeface="Calibri" panose="020F0502020204030204" pitchFamily="34" charset="0"/>
                <a:cs typeface="Calibri" panose="020F0502020204030204" pitchFamily="34" charset="0"/>
                <a:sym typeface="Arial"/>
              </a:rPr>
              <a:t>- Ngoài loại biển báo cấm đi ngược chiều, em còn biết loại biển cấm nào nữa?</a:t>
            </a:r>
            <a:endParaRPr kumimoji="0" lang="en-US" sz="36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Rounded Corners 8">
            <a:extLst>
              <a:ext uri="{FF2B5EF4-FFF2-40B4-BE49-F238E27FC236}">
                <a16:creationId xmlns:a16="http://schemas.microsoft.com/office/drawing/2014/main" id="{8247EAE7-C4BC-1BA9-485E-058892EA425D}"/>
              </a:ext>
            </a:extLst>
          </p:cNvPr>
          <p:cNvSpPr/>
          <p:nvPr/>
        </p:nvSpPr>
        <p:spPr>
          <a:xfrm>
            <a:off x="3891280" y="2529840"/>
            <a:ext cx="6370320" cy="17475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a:solidFill>
                  <a:prstClr val="white"/>
                </a:solidFill>
                <a:latin typeface="Cambria" panose="02040503050406030204" pitchFamily="18" charset="0"/>
                <a:ea typeface="Cambria" panose="02040503050406030204" pitchFamily="18" charset="0"/>
              </a:rPr>
              <a:t>Biển báo cấm quay đầu, cấm dừng đỗ…</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41663586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Tổng hợp 10 loại biển cảnh báo giao thông, ký hiệu và ý nghĩa">
            <a:extLst>
              <a:ext uri="{FF2B5EF4-FFF2-40B4-BE49-F238E27FC236}">
                <a16:creationId xmlns:a16="http://schemas.microsoft.com/office/drawing/2014/main" id="{5FCC7950-7237-D2BB-70F5-B48105BE6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6338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609F8ED-59C0-4AEA-AA1C-D02A9D71E01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t{BC205310-00B2-41AA-9631-AD59AAFB990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5 TUẦN 17 TIẾT 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89B39A0-953C-4050-9335-E28A8C3D269A}:423"/>
</p:tagLst>
</file>

<file path=ppt/tags/tag11.xml><?xml version="1.0" encoding="utf-8"?>
<p:tagLst xmlns:a="http://schemas.openxmlformats.org/drawingml/2006/main" xmlns:r="http://schemas.openxmlformats.org/officeDocument/2006/relationships" xmlns:p="http://schemas.openxmlformats.org/presentationml/2006/main">
  <p:tag name="GENSWF_SLIDE_UID" val="{A98341B7-FB34-43FC-944C-04455EFAE1FE}:394"/>
</p:tagLst>
</file>

<file path=ppt/tags/tag2.xml><?xml version="1.0" encoding="utf-8"?>
<p:tagLst xmlns:a="http://schemas.openxmlformats.org/drawingml/2006/main" xmlns:r="http://schemas.openxmlformats.org/officeDocument/2006/relationships" xmlns:p="http://schemas.openxmlformats.org/presentationml/2006/main">
  <p:tag name="GENSWF_SLIDE_UID" val="{5E513E75-A953-4AB0-82CF-20AEECAB9694}:325"/>
</p:tagLst>
</file>

<file path=ppt/tags/tag3.xml><?xml version="1.0" encoding="utf-8"?>
<p:tagLst xmlns:a="http://schemas.openxmlformats.org/drawingml/2006/main" xmlns:r="http://schemas.openxmlformats.org/officeDocument/2006/relationships" xmlns:p="http://schemas.openxmlformats.org/presentationml/2006/main">
  <p:tag name="GENSWF_SLIDE_UID" val="{2B8E459C-0317-4A92-B645-79B8456A2E52}:389"/>
</p:tagLst>
</file>

<file path=ppt/tags/tag4.xml><?xml version="1.0" encoding="utf-8"?>
<p:tagLst xmlns:a="http://schemas.openxmlformats.org/drawingml/2006/main" xmlns:r="http://schemas.openxmlformats.org/officeDocument/2006/relationships" xmlns:p="http://schemas.openxmlformats.org/presentationml/2006/main">
  <p:tag name="GENSWF_SLIDE_UID" val="{B4B6AE75-11A8-45FB-BD73-4B60BE79739D}:390"/>
</p:tagLst>
</file>

<file path=ppt/tags/tag5.xml><?xml version="1.0" encoding="utf-8"?>
<p:tagLst xmlns:a="http://schemas.openxmlformats.org/drawingml/2006/main" xmlns:r="http://schemas.openxmlformats.org/officeDocument/2006/relationships" xmlns:p="http://schemas.openxmlformats.org/presentationml/2006/main">
  <p:tag name="GENSWF_SLIDE_UID" val="{34F93F0A-80A1-4E33-9AB1-FB384C6897F1}:420"/>
</p:tagLst>
</file>

<file path=ppt/tags/tag6.xml><?xml version="1.0" encoding="utf-8"?>
<p:tagLst xmlns:a="http://schemas.openxmlformats.org/drawingml/2006/main" xmlns:r="http://schemas.openxmlformats.org/officeDocument/2006/relationships" xmlns:p="http://schemas.openxmlformats.org/presentationml/2006/main">
  <p:tag name="GENSWF_SLIDE_UID" val="{0E656058-A5B0-4552-A942-A321E1D11D07}:326"/>
</p:tagLst>
</file>

<file path=ppt/tags/tag7.xml><?xml version="1.0" encoding="utf-8"?>
<p:tagLst xmlns:a="http://schemas.openxmlformats.org/drawingml/2006/main" xmlns:r="http://schemas.openxmlformats.org/officeDocument/2006/relationships" xmlns:p="http://schemas.openxmlformats.org/presentationml/2006/main">
  <p:tag name="GENSWF_SLIDE_UID" val="{ECF2161F-89C6-4DAF-A633-EDDF712A7FB6}:419"/>
</p:tagLst>
</file>

<file path=ppt/tags/tag8.xml><?xml version="1.0" encoding="utf-8"?>
<p:tagLst xmlns:a="http://schemas.openxmlformats.org/drawingml/2006/main" xmlns:r="http://schemas.openxmlformats.org/officeDocument/2006/relationships" xmlns:p="http://schemas.openxmlformats.org/presentationml/2006/main">
  <p:tag name="GENSWF_SLIDE_UID" val="{CC9A5735-5BC3-4C59-9814-8B557F1F43C8}:421"/>
</p:tagLst>
</file>

<file path=ppt/tags/tag9.xml><?xml version="1.0" encoding="utf-8"?>
<p:tagLst xmlns:a="http://schemas.openxmlformats.org/drawingml/2006/main" xmlns:r="http://schemas.openxmlformats.org/officeDocument/2006/relationships" xmlns:p="http://schemas.openxmlformats.org/presentationml/2006/main">
  <p:tag name="GENSWF_SLIDE_UID" val="{4020E5C8-F4D0-4588-92DD-57A79C5D9F45}:4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2079</TotalTime>
  <Words>432</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Cambria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5 TUẦN 17 TIẾT 4</dc:title>
  <dc:subject>9Slide.vn</dc:subject>
  <dc:creator>huong</dc:creator>
  <dc:description>9Slide.vn</dc:description>
  <cp:lastModifiedBy>Anh Nguyen</cp:lastModifiedBy>
  <cp:revision>64</cp:revision>
  <dcterms:created xsi:type="dcterms:W3CDTF">2023-09-10T01:58:34Z</dcterms:created>
  <dcterms:modified xsi:type="dcterms:W3CDTF">2024-12-20T14:51:35Z</dcterms:modified>
  <cp:category>9Slide.vn</cp:category>
</cp:coreProperties>
</file>