
<file path=[Content_Types].xml><?xml version="1.0" encoding="utf-8"?>
<Types xmlns="http://schemas.openxmlformats.org/package/2006/content-types">
  <Default Extension="mp3" ContentType="audio/mpeg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59" r:id="rId3"/>
    <p:sldId id="269" r:id="rId4"/>
    <p:sldId id="270" r:id="rId5"/>
    <p:sldId id="262" r:id="rId6"/>
    <p:sldId id="275" r:id="rId7"/>
    <p:sldId id="264" r:id="rId8"/>
    <p:sldId id="265" r:id="rId9"/>
    <p:sldId id="266" r:id="rId10"/>
    <p:sldId id="267" r:id="rId11"/>
    <p:sldId id="268" r:id="rId12"/>
    <p:sldId id="271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01" autoAdjust="0"/>
  </p:normalViewPr>
  <p:slideViewPr>
    <p:cSldViewPr snapToGrid="0">
      <p:cViewPr varScale="1">
        <p:scale>
          <a:sx n="62" d="100"/>
          <a:sy n="62" d="100"/>
        </p:scale>
        <p:origin x="1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F8325-7E73-4847-9D39-60E72FFB235D}" type="datetimeFigureOut">
              <a:rPr lang="vi-VN" smtClean="0"/>
              <a:t>25/03/2024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5A0E5-C14F-491A-AC83-77B5442A87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1072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5A0E5-C14F-491A-AC83-77B5442A8741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1393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C1C2-E2F9-428F-BF0C-CC2203502935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682E-EEA6-4B5C-88E9-4E7FE9989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81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C1C2-E2F9-428F-BF0C-CC2203502935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682E-EEA6-4B5C-88E9-4E7FE9989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62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C1C2-E2F9-428F-BF0C-CC2203502935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682E-EEA6-4B5C-88E9-4E7FE9989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62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C1C2-E2F9-428F-BF0C-CC2203502935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682E-EEA6-4B5C-88E9-4E7FE9989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97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C1C2-E2F9-428F-BF0C-CC2203502935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682E-EEA6-4B5C-88E9-4E7FE9989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7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C1C2-E2F9-428F-BF0C-CC2203502935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682E-EEA6-4B5C-88E9-4E7FE9989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52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C1C2-E2F9-428F-BF0C-CC2203502935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682E-EEA6-4B5C-88E9-4E7FE9989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44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C1C2-E2F9-428F-BF0C-CC2203502935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682E-EEA6-4B5C-88E9-4E7FE9989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C1C2-E2F9-428F-BF0C-CC2203502935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682E-EEA6-4B5C-88E9-4E7FE9989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65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C1C2-E2F9-428F-BF0C-CC2203502935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682E-EEA6-4B5C-88E9-4E7FE9989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43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C1C2-E2F9-428F-BF0C-CC2203502935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682E-EEA6-4B5C-88E9-4E7FE9989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83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5C1C2-E2F9-428F-BF0C-CC2203502935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3682E-EEA6-4B5C-88E9-4E7FE9989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3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gif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slide" Target="slide4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slide" Target="slide4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9.jpeg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slide" Target="slide4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slide" Target="slide4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6.jpg"/><Relationship Id="rId7" Type="http://schemas.openxmlformats.org/officeDocument/2006/relationships/image" Target="../media/image3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0.png"/><Relationship Id="rId4" Type="http://schemas.openxmlformats.org/officeDocument/2006/relationships/image" Target="../media/image21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microsoft.com/office/2007/relationships/media" Target="../media/media2.mp3"/><Relationship Id="rId16" Type="http://schemas.openxmlformats.org/officeDocument/2006/relationships/image" Target="../media/image18.png"/><Relationship Id="rId20" Type="http://schemas.openxmlformats.org/officeDocument/2006/relationships/image" Target="../media/image5.png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jp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2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slide" Target="slide6.xml"/><Relationship Id="rId26" Type="http://schemas.openxmlformats.org/officeDocument/2006/relationships/slide" Target="slide11.xml"/><Relationship Id="rId3" Type="http://schemas.openxmlformats.org/officeDocument/2006/relationships/image" Target="../media/image6.jpg"/><Relationship Id="rId21" Type="http://schemas.openxmlformats.org/officeDocument/2006/relationships/slide" Target="slide8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slide" Target="slide5.xml"/><Relationship Id="rId25" Type="http://schemas.openxmlformats.org/officeDocument/2006/relationships/slide" Target="slide10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20" Type="http://schemas.openxmlformats.org/officeDocument/2006/relationships/slide" Target="slide7.xml"/><Relationship Id="rId29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15.png"/><Relationship Id="rId24" Type="http://schemas.openxmlformats.org/officeDocument/2006/relationships/slide" Target="slide14.xml"/><Relationship Id="rId5" Type="http://schemas.openxmlformats.org/officeDocument/2006/relationships/image" Target="../media/image9.png"/><Relationship Id="rId15" Type="http://schemas.openxmlformats.org/officeDocument/2006/relationships/image" Target="../media/image20.png"/><Relationship Id="rId23" Type="http://schemas.openxmlformats.org/officeDocument/2006/relationships/slide" Target="slide13.xml"/><Relationship Id="rId28" Type="http://schemas.openxmlformats.org/officeDocument/2006/relationships/image" Target="../media/image7.png"/><Relationship Id="rId10" Type="http://schemas.openxmlformats.org/officeDocument/2006/relationships/image" Target="../media/image14.png"/><Relationship Id="rId19" Type="http://schemas.openxmlformats.org/officeDocument/2006/relationships/slide" Target="slide9.xml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slide" Target="slide12.xml"/><Relationship Id="rId27" Type="http://schemas.openxmlformats.org/officeDocument/2006/relationships/image" Target="../media/image8.png"/><Relationship Id="rId30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audio" Target="../media/audio2.wav"/><Relationship Id="rId7" Type="http://schemas.openxmlformats.org/officeDocument/2006/relationships/image" Target="../media/image27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slide" Target="slide4.xml"/><Relationship Id="rId4" Type="http://schemas.openxmlformats.org/officeDocument/2006/relationships/image" Target="../media/image26.jpg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slide" Target="slide4.xml"/><Relationship Id="rId4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slide" Target="slide4.xml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slide" Target="slide4.xml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slide" Target="slide4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39" y="246955"/>
            <a:ext cx="1755237" cy="173658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</p:pic>
      <p:sp>
        <p:nvSpPr>
          <p:cNvPr id="7" name="TextBox 6"/>
          <p:cNvSpPr txBox="1"/>
          <p:nvPr/>
        </p:nvSpPr>
        <p:spPr>
          <a:xfrm>
            <a:off x="2419643" y="633046"/>
            <a:ext cx="856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VĨNH PHONG - TIỀN PHONG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470" y="246956"/>
            <a:ext cx="1590529" cy="15959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26526" y="1842868"/>
            <a:ext cx="7003324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TỰ NHIÊN </a:t>
            </a:r>
            <a:r>
              <a:rPr lang="en-US" sz="4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XÃ </a:t>
            </a:r>
            <a:r>
              <a:rPr lang="en-US" sz="40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 3 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98612" y="2916032"/>
            <a:ext cx="6175715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30: ÔN TẬP CHỦ ĐỀ TRÁI ĐẤT VÀ BẦU TRỜI</a:t>
            </a:r>
          </a:p>
        </p:txBody>
      </p:sp>
      <p:pic>
        <p:nvPicPr>
          <p:cNvPr id="9" name="giới thiệu bà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868529" y="3622821"/>
            <a:ext cx="609600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73794" y="5796115"/>
            <a:ext cx="57666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giả: Phạm Thị Mai Lan</a:t>
            </a:r>
          </a:p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Hoàng Minh Nguyệt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46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1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10" grpId="0" animBg="1"/>
      <p:bldP spid="11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Arrow: Left 1">
            <a:hlinkClick r:id="rId5" action="ppaction://hlinksldjump"/>
            <a:extLst>
              <a:ext uri="{FF2B5EF4-FFF2-40B4-BE49-F238E27FC236}">
                <a16:creationId xmlns:a16="http://schemas.microsoft.com/office/drawing/2014/main" id="{C3BE016E-6060-37B8-160F-38C3739B2D89}"/>
              </a:ext>
            </a:extLst>
          </p:cNvPr>
          <p:cNvSpPr/>
          <p:nvPr/>
        </p:nvSpPr>
        <p:spPr>
          <a:xfrm>
            <a:off x="160432" y="6153150"/>
            <a:ext cx="2066925" cy="609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702650" y="609600"/>
            <a:ext cx="10763494" cy="135774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2800" b="1" dirty="0">
                <a:solidFill>
                  <a:schemeClr val="bg1"/>
                </a:solidFill>
              </a:rPr>
              <a:t>Câu 6: Bề mặt Trái Đất luôn có một nửa được Mặt Trời chiếu sáng là ngày và một nửa không được chiếu sáng là đêm, nguyên nhân là do?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44237" y="2628372"/>
            <a:ext cx="2385080" cy="1456479"/>
          </a:xfrm>
          <a:custGeom>
            <a:avLst/>
            <a:gdLst>
              <a:gd name="connsiteX0" fmla="*/ 0 w 2385080"/>
              <a:gd name="connsiteY0" fmla="*/ 145648 h 1456479"/>
              <a:gd name="connsiteX1" fmla="*/ 145648 w 2385080"/>
              <a:gd name="connsiteY1" fmla="*/ 0 h 1456479"/>
              <a:gd name="connsiteX2" fmla="*/ 2239432 w 2385080"/>
              <a:gd name="connsiteY2" fmla="*/ 0 h 1456479"/>
              <a:gd name="connsiteX3" fmla="*/ 2385080 w 2385080"/>
              <a:gd name="connsiteY3" fmla="*/ 145648 h 1456479"/>
              <a:gd name="connsiteX4" fmla="*/ 2385080 w 2385080"/>
              <a:gd name="connsiteY4" fmla="*/ 1310831 h 1456479"/>
              <a:gd name="connsiteX5" fmla="*/ 2239432 w 2385080"/>
              <a:gd name="connsiteY5" fmla="*/ 1456479 h 1456479"/>
              <a:gd name="connsiteX6" fmla="*/ 145648 w 2385080"/>
              <a:gd name="connsiteY6" fmla="*/ 1456479 h 1456479"/>
              <a:gd name="connsiteX7" fmla="*/ 0 w 2385080"/>
              <a:gd name="connsiteY7" fmla="*/ 1310831 h 1456479"/>
              <a:gd name="connsiteX8" fmla="*/ 0 w 2385080"/>
              <a:gd name="connsiteY8" fmla="*/ 145648 h 145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5080" h="1456479">
                <a:moveTo>
                  <a:pt x="0" y="145648"/>
                </a:moveTo>
                <a:cubicBezTo>
                  <a:pt x="0" y="65209"/>
                  <a:pt x="65209" y="0"/>
                  <a:pt x="145648" y="0"/>
                </a:cubicBezTo>
                <a:lnTo>
                  <a:pt x="2239432" y="0"/>
                </a:lnTo>
                <a:cubicBezTo>
                  <a:pt x="2319871" y="0"/>
                  <a:pt x="2385080" y="65209"/>
                  <a:pt x="2385080" y="145648"/>
                </a:cubicBezTo>
                <a:lnTo>
                  <a:pt x="2385080" y="1310831"/>
                </a:lnTo>
                <a:cubicBezTo>
                  <a:pt x="2385080" y="1391270"/>
                  <a:pt x="2319871" y="1456479"/>
                  <a:pt x="2239432" y="1456479"/>
                </a:cubicBezTo>
                <a:lnTo>
                  <a:pt x="145648" y="1456479"/>
                </a:lnTo>
                <a:cubicBezTo>
                  <a:pt x="65209" y="1456479"/>
                  <a:pt x="0" y="1391270"/>
                  <a:pt x="0" y="1310831"/>
                </a:cubicBezTo>
                <a:lnTo>
                  <a:pt x="0" y="145648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379" tIns="73139" rIns="88379" bIns="73139" numCol="1" spcCol="1270" anchor="ctr" anchorCtr="0">
            <a:noAutofit/>
          </a:bodyPr>
          <a:lstStyle/>
          <a:p>
            <a:pPr lvl="0" algn="just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/>
              <a:t>A. Trái Đất tự quay </a:t>
            </a:r>
            <a:r>
              <a:rPr lang="en-US" sz="2400" b="1" kern="1200"/>
              <a:t>quanh trục.</a:t>
            </a:r>
            <a:endParaRPr lang="en-US" sz="2400" kern="1200" dirty="0"/>
          </a:p>
        </p:txBody>
      </p:sp>
      <p:sp>
        <p:nvSpPr>
          <p:cNvPr id="10" name="Freeform 9"/>
          <p:cNvSpPr/>
          <p:nvPr/>
        </p:nvSpPr>
        <p:spPr>
          <a:xfrm>
            <a:off x="3593137" y="2614819"/>
            <a:ext cx="2231007" cy="1484188"/>
          </a:xfrm>
          <a:custGeom>
            <a:avLst/>
            <a:gdLst>
              <a:gd name="connsiteX0" fmla="*/ 0 w 2231007"/>
              <a:gd name="connsiteY0" fmla="*/ 148419 h 1484188"/>
              <a:gd name="connsiteX1" fmla="*/ 148419 w 2231007"/>
              <a:gd name="connsiteY1" fmla="*/ 0 h 1484188"/>
              <a:gd name="connsiteX2" fmla="*/ 2082588 w 2231007"/>
              <a:gd name="connsiteY2" fmla="*/ 0 h 1484188"/>
              <a:gd name="connsiteX3" fmla="*/ 2231007 w 2231007"/>
              <a:gd name="connsiteY3" fmla="*/ 148419 h 1484188"/>
              <a:gd name="connsiteX4" fmla="*/ 2231007 w 2231007"/>
              <a:gd name="connsiteY4" fmla="*/ 1335769 h 1484188"/>
              <a:gd name="connsiteX5" fmla="*/ 2082588 w 2231007"/>
              <a:gd name="connsiteY5" fmla="*/ 1484188 h 1484188"/>
              <a:gd name="connsiteX6" fmla="*/ 148419 w 2231007"/>
              <a:gd name="connsiteY6" fmla="*/ 1484188 h 1484188"/>
              <a:gd name="connsiteX7" fmla="*/ 0 w 2231007"/>
              <a:gd name="connsiteY7" fmla="*/ 1335769 h 1484188"/>
              <a:gd name="connsiteX8" fmla="*/ 0 w 2231007"/>
              <a:gd name="connsiteY8" fmla="*/ 148419 h 1484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1007" h="1484188">
                <a:moveTo>
                  <a:pt x="0" y="148419"/>
                </a:moveTo>
                <a:cubicBezTo>
                  <a:pt x="0" y="66449"/>
                  <a:pt x="66449" y="0"/>
                  <a:pt x="148419" y="0"/>
                </a:cubicBezTo>
                <a:lnTo>
                  <a:pt x="2082588" y="0"/>
                </a:lnTo>
                <a:cubicBezTo>
                  <a:pt x="2164558" y="0"/>
                  <a:pt x="2231007" y="66449"/>
                  <a:pt x="2231007" y="148419"/>
                </a:cubicBezTo>
                <a:lnTo>
                  <a:pt x="2231007" y="1335769"/>
                </a:lnTo>
                <a:cubicBezTo>
                  <a:pt x="2231007" y="1417739"/>
                  <a:pt x="2164558" y="1484188"/>
                  <a:pt x="2082588" y="1484188"/>
                </a:cubicBezTo>
                <a:lnTo>
                  <a:pt x="148419" y="1484188"/>
                </a:lnTo>
                <a:cubicBezTo>
                  <a:pt x="66449" y="1484188"/>
                  <a:pt x="0" y="1417739"/>
                  <a:pt x="0" y="1335769"/>
                </a:cubicBezTo>
                <a:lnTo>
                  <a:pt x="0" y="148419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190" tIns="73950" rIns="89190" bIns="73950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/>
              <a:t>B. Trái Đất chuyển động quanh mặt trời</a:t>
            </a:r>
            <a:endParaRPr lang="en-US" sz="24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6381896" y="2614819"/>
            <a:ext cx="2231007" cy="1465983"/>
          </a:xfrm>
          <a:custGeom>
            <a:avLst/>
            <a:gdLst>
              <a:gd name="connsiteX0" fmla="*/ 0 w 2231007"/>
              <a:gd name="connsiteY0" fmla="*/ 146598 h 1465983"/>
              <a:gd name="connsiteX1" fmla="*/ 146598 w 2231007"/>
              <a:gd name="connsiteY1" fmla="*/ 0 h 1465983"/>
              <a:gd name="connsiteX2" fmla="*/ 2084409 w 2231007"/>
              <a:gd name="connsiteY2" fmla="*/ 0 h 1465983"/>
              <a:gd name="connsiteX3" fmla="*/ 2231007 w 2231007"/>
              <a:gd name="connsiteY3" fmla="*/ 146598 h 1465983"/>
              <a:gd name="connsiteX4" fmla="*/ 2231007 w 2231007"/>
              <a:gd name="connsiteY4" fmla="*/ 1319385 h 1465983"/>
              <a:gd name="connsiteX5" fmla="*/ 2084409 w 2231007"/>
              <a:gd name="connsiteY5" fmla="*/ 1465983 h 1465983"/>
              <a:gd name="connsiteX6" fmla="*/ 146598 w 2231007"/>
              <a:gd name="connsiteY6" fmla="*/ 1465983 h 1465983"/>
              <a:gd name="connsiteX7" fmla="*/ 0 w 2231007"/>
              <a:gd name="connsiteY7" fmla="*/ 1319385 h 1465983"/>
              <a:gd name="connsiteX8" fmla="*/ 0 w 2231007"/>
              <a:gd name="connsiteY8" fmla="*/ 146598 h 146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1007" h="1465983">
                <a:moveTo>
                  <a:pt x="0" y="146598"/>
                </a:moveTo>
                <a:cubicBezTo>
                  <a:pt x="0" y="65634"/>
                  <a:pt x="65634" y="0"/>
                  <a:pt x="146598" y="0"/>
                </a:cubicBezTo>
                <a:lnTo>
                  <a:pt x="2084409" y="0"/>
                </a:lnTo>
                <a:cubicBezTo>
                  <a:pt x="2165373" y="0"/>
                  <a:pt x="2231007" y="65634"/>
                  <a:pt x="2231007" y="146598"/>
                </a:cubicBezTo>
                <a:lnTo>
                  <a:pt x="2231007" y="1319385"/>
                </a:lnTo>
                <a:cubicBezTo>
                  <a:pt x="2231007" y="1400349"/>
                  <a:pt x="2165373" y="1465983"/>
                  <a:pt x="2084409" y="1465983"/>
                </a:cubicBezTo>
                <a:lnTo>
                  <a:pt x="146598" y="1465983"/>
                </a:lnTo>
                <a:cubicBezTo>
                  <a:pt x="65634" y="1465983"/>
                  <a:pt x="0" y="1400349"/>
                  <a:pt x="0" y="1319385"/>
                </a:cubicBezTo>
                <a:lnTo>
                  <a:pt x="0" y="146598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657" tIns="73417" rIns="88657" bIns="73417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/>
              <a:t>C. Trục Trái Đất nghiêng</a:t>
            </a:r>
            <a:endParaRPr lang="en-US" sz="24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9170655" y="2614819"/>
            <a:ext cx="2231007" cy="1470579"/>
          </a:xfrm>
          <a:custGeom>
            <a:avLst/>
            <a:gdLst>
              <a:gd name="connsiteX0" fmla="*/ 0 w 2231007"/>
              <a:gd name="connsiteY0" fmla="*/ 147058 h 1470579"/>
              <a:gd name="connsiteX1" fmla="*/ 147058 w 2231007"/>
              <a:gd name="connsiteY1" fmla="*/ 0 h 1470579"/>
              <a:gd name="connsiteX2" fmla="*/ 2083949 w 2231007"/>
              <a:gd name="connsiteY2" fmla="*/ 0 h 1470579"/>
              <a:gd name="connsiteX3" fmla="*/ 2231007 w 2231007"/>
              <a:gd name="connsiteY3" fmla="*/ 147058 h 1470579"/>
              <a:gd name="connsiteX4" fmla="*/ 2231007 w 2231007"/>
              <a:gd name="connsiteY4" fmla="*/ 1323521 h 1470579"/>
              <a:gd name="connsiteX5" fmla="*/ 2083949 w 2231007"/>
              <a:gd name="connsiteY5" fmla="*/ 1470579 h 1470579"/>
              <a:gd name="connsiteX6" fmla="*/ 147058 w 2231007"/>
              <a:gd name="connsiteY6" fmla="*/ 1470579 h 1470579"/>
              <a:gd name="connsiteX7" fmla="*/ 0 w 2231007"/>
              <a:gd name="connsiteY7" fmla="*/ 1323521 h 1470579"/>
              <a:gd name="connsiteX8" fmla="*/ 0 w 2231007"/>
              <a:gd name="connsiteY8" fmla="*/ 147058 h 1470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1007" h="1470579">
                <a:moveTo>
                  <a:pt x="0" y="147058"/>
                </a:moveTo>
                <a:cubicBezTo>
                  <a:pt x="0" y="65840"/>
                  <a:pt x="65840" y="0"/>
                  <a:pt x="147058" y="0"/>
                </a:cubicBezTo>
                <a:lnTo>
                  <a:pt x="2083949" y="0"/>
                </a:lnTo>
                <a:cubicBezTo>
                  <a:pt x="2165167" y="0"/>
                  <a:pt x="2231007" y="65840"/>
                  <a:pt x="2231007" y="147058"/>
                </a:cubicBezTo>
                <a:lnTo>
                  <a:pt x="2231007" y="1323521"/>
                </a:lnTo>
                <a:cubicBezTo>
                  <a:pt x="2231007" y="1404739"/>
                  <a:pt x="2165167" y="1470579"/>
                  <a:pt x="2083949" y="1470579"/>
                </a:cubicBezTo>
                <a:lnTo>
                  <a:pt x="147058" y="1470579"/>
                </a:lnTo>
                <a:cubicBezTo>
                  <a:pt x="65840" y="1470579"/>
                  <a:pt x="0" y="1404739"/>
                  <a:pt x="0" y="1323521"/>
                </a:cubicBezTo>
                <a:lnTo>
                  <a:pt x="0" y="147058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792" tIns="73552" rIns="88792" bIns="73552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/>
              <a:t>D. Trái Đất có dạng khối cầu</a:t>
            </a:r>
            <a:endParaRPr lang="en-US" sz="2400" kern="1200" dirty="0"/>
          </a:p>
        </p:txBody>
      </p:sp>
      <p:pic>
        <p:nvPicPr>
          <p:cNvPr id="21" name="Picture 20" descr="https://vnn-imgs-a1.vgcloud.vn/image1.ictnews.vn/_Files/2019/06/01/1945903.jpg"/>
          <p:cNvPicPr/>
          <p:nvPr/>
        </p:nvPicPr>
        <p:blipFill>
          <a:blip r:embed="rId6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281" y="4099007"/>
            <a:ext cx="15240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https://vnn-imgs-a1.vgcloud.vn/image1.ictnews.vn/_Files/2019/06/01/zany-face.jpg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896" y="4099007"/>
            <a:ext cx="15240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https://vnn-imgs-a1.vgcloud.vn/image1.ictnews.vn/_Files/2019/06/01/zany-face.jpg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11893"/>
            <a:ext cx="15240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 descr="https://vnn-imgs-a1.vgcloud.vn/image1.ictnews.vn/_Files/2019/06/01/zany-face.jpg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8" y="4111893"/>
            <a:ext cx="1524000" cy="15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487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60" y="0"/>
            <a:ext cx="12192000" cy="6858000"/>
          </a:xfrm>
          <a:prstGeom prst="rect">
            <a:avLst/>
          </a:prstGeom>
        </p:spPr>
      </p:pic>
      <p:sp>
        <p:nvSpPr>
          <p:cNvPr id="20" name="Arrow: Left 1">
            <a:hlinkClick r:id="rId5" action="ppaction://hlinksldjump"/>
            <a:extLst>
              <a:ext uri="{FF2B5EF4-FFF2-40B4-BE49-F238E27FC236}">
                <a16:creationId xmlns:a16="http://schemas.microsoft.com/office/drawing/2014/main" id="{C3BE016E-6060-37B8-160F-38C3739B2D89}"/>
              </a:ext>
            </a:extLst>
          </p:cNvPr>
          <p:cNvSpPr/>
          <p:nvPr/>
        </p:nvSpPr>
        <p:spPr>
          <a:xfrm>
            <a:off x="160432" y="6153150"/>
            <a:ext cx="2066925" cy="609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200400" y="559869"/>
            <a:ext cx="4906108" cy="6168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FFFF00"/>
                </a:solidFill>
              </a:rPr>
              <a:t>Câu  7: Hệ Mặt trời là: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237990" y="1373067"/>
            <a:ext cx="8315945" cy="783788"/>
          </a:xfrm>
          <a:custGeom>
            <a:avLst/>
            <a:gdLst>
              <a:gd name="connsiteX0" fmla="*/ 0 w 8315945"/>
              <a:gd name="connsiteY0" fmla="*/ 0 h 783788"/>
              <a:gd name="connsiteX1" fmla="*/ 8315945 w 8315945"/>
              <a:gd name="connsiteY1" fmla="*/ 0 h 783788"/>
              <a:gd name="connsiteX2" fmla="*/ 8315945 w 8315945"/>
              <a:gd name="connsiteY2" fmla="*/ 783788 h 783788"/>
              <a:gd name="connsiteX3" fmla="*/ 0 w 8315945"/>
              <a:gd name="connsiteY3" fmla="*/ 783788 h 783788"/>
              <a:gd name="connsiteX4" fmla="*/ 0 w 8315945"/>
              <a:gd name="connsiteY4" fmla="*/ 0 h 783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15945" h="783788">
                <a:moveTo>
                  <a:pt x="0" y="0"/>
                </a:moveTo>
                <a:lnTo>
                  <a:pt x="8315945" y="0"/>
                </a:lnTo>
                <a:lnTo>
                  <a:pt x="8315945" y="783788"/>
                </a:lnTo>
                <a:lnTo>
                  <a:pt x="0" y="78378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280" tIns="81280" rIns="81280" bIns="8128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/>
              <a:t>A. Khoảng không gian vô </a:t>
            </a:r>
            <a:r>
              <a:rPr lang="en-US" sz="3200" b="1" kern="1200"/>
              <a:t>tận </a:t>
            </a:r>
            <a:r>
              <a:rPr lang="en-US" sz="3200" b="1"/>
              <a:t>chứa</a:t>
            </a:r>
            <a:r>
              <a:rPr lang="en-US" sz="3200" b="1" kern="1200"/>
              <a:t> </a:t>
            </a:r>
            <a:r>
              <a:rPr lang="en-US" sz="3200" b="1" kern="1200" dirty="0"/>
              <a:t>các thiên hà</a:t>
            </a:r>
            <a:endParaRPr lang="en-US" sz="3200" kern="1200" dirty="0"/>
          </a:p>
        </p:txBody>
      </p:sp>
      <p:sp>
        <p:nvSpPr>
          <p:cNvPr id="10" name="Freeform 9"/>
          <p:cNvSpPr/>
          <p:nvPr/>
        </p:nvSpPr>
        <p:spPr>
          <a:xfrm>
            <a:off x="2255963" y="2251465"/>
            <a:ext cx="8280000" cy="783788"/>
          </a:xfrm>
          <a:custGeom>
            <a:avLst/>
            <a:gdLst>
              <a:gd name="connsiteX0" fmla="*/ 0 w 8280000"/>
              <a:gd name="connsiteY0" fmla="*/ 0 h 783788"/>
              <a:gd name="connsiteX1" fmla="*/ 8280000 w 8280000"/>
              <a:gd name="connsiteY1" fmla="*/ 0 h 783788"/>
              <a:gd name="connsiteX2" fmla="*/ 8280000 w 8280000"/>
              <a:gd name="connsiteY2" fmla="*/ 783788 h 783788"/>
              <a:gd name="connsiteX3" fmla="*/ 0 w 8280000"/>
              <a:gd name="connsiteY3" fmla="*/ 783788 h 783788"/>
              <a:gd name="connsiteX4" fmla="*/ 0 w 8280000"/>
              <a:gd name="connsiteY4" fmla="*/ 0 h 783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80000" h="783788">
                <a:moveTo>
                  <a:pt x="0" y="0"/>
                </a:moveTo>
                <a:lnTo>
                  <a:pt x="8280000" y="0"/>
                </a:lnTo>
                <a:lnTo>
                  <a:pt x="8280000" y="783788"/>
                </a:lnTo>
                <a:lnTo>
                  <a:pt x="0" y="78378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280" tIns="81280" rIns="81280" bIns="81280" numCol="1" spcCol="1270" anchor="ctr" anchorCtr="0">
            <a:no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/>
              <a:t>B. Một tập hợp các thiên thể trong Dải Ngân Hà</a:t>
            </a:r>
            <a:endParaRPr lang="en-US" sz="32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2238004" y="3143717"/>
            <a:ext cx="8315916" cy="783788"/>
          </a:xfrm>
          <a:custGeom>
            <a:avLst/>
            <a:gdLst>
              <a:gd name="connsiteX0" fmla="*/ 0 w 8315916"/>
              <a:gd name="connsiteY0" fmla="*/ 0 h 783788"/>
              <a:gd name="connsiteX1" fmla="*/ 8315916 w 8315916"/>
              <a:gd name="connsiteY1" fmla="*/ 0 h 783788"/>
              <a:gd name="connsiteX2" fmla="*/ 8315916 w 8315916"/>
              <a:gd name="connsiteY2" fmla="*/ 783788 h 783788"/>
              <a:gd name="connsiteX3" fmla="*/ 0 w 8315916"/>
              <a:gd name="connsiteY3" fmla="*/ 783788 h 783788"/>
              <a:gd name="connsiteX4" fmla="*/ 0 w 8315916"/>
              <a:gd name="connsiteY4" fmla="*/ 0 h 783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15916" h="783788">
                <a:moveTo>
                  <a:pt x="0" y="0"/>
                </a:moveTo>
                <a:lnTo>
                  <a:pt x="8315916" y="0"/>
                </a:lnTo>
                <a:lnTo>
                  <a:pt x="8315916" y="783788"/>
                </a:lnTo>
                <a:lnTo>
                  <a:pt x="0" y="78378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280" tIns="81280" rIns="81280" bIns="81280" numCol="1" spcCol="1270" anchor="ctr" anchorCtr="0">
            <a:no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/>
              <a:t>C. Dải Ngân Hà chứa các hành tinh, các ngôi sao</a:t>
            </a:r>
            <a:endParaRPr lang="en-US" sz="32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2237993" y="4022115"/>
            <a:ext cx="8315939" cy="783788"/>
          </a:xfrm>
          <a:custGeom>
            <a:avLst/>
            <a:gdLst>
              <a:gd name="connsiteX0" fmla="*/ 0 w 8315939"/>
              <a:gd name="connsiteY0" fmla="*/ 0 h 783788"/>
              <a:gd name="connsiteX1" fmla="*/ 8315939 w 8315939"/>
              <a:gd name="connsiteY1" fmla="*/ 0 h 783788"/>
              <a:gd name="connsiteX2" fmla="*/ 8315939 w 8315939"/>
              <a:gd name="connsiteY2" fmla="*/ 783788 h 783788"/>
              <a:gd name="connsiteX3" fmla="*/ 0 w 8315939"/>
              <a:gd name="connsiteY3" fmla="*/ 783788 h 783788"/>
              <a:gd name="connsiteX4" fmla="*/ 0 w 8315939"/>
              <a:gd name="connsiteY4" fmla="*/ 0 h 783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15939" h="783788">
                <a:moveTo>
                  <a:pt x="0" y="0"/>
                </a:moveTo>
                <a:lnTo>
                  <a:pt x="8315939" y="0"/>
                </a:lnTo>
                <a:lnTo>
                  <a:pt x="8315939" y="783788"/>
                </a:lnTo>
                <a:lnTo>
                  <a:pt x="0" y="78378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280" tIns="81280" rIns="81280" bIns="81280" numCol="1" spcCol="1270" anchor="ctr" anchorCtr="0">
            <a:no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 err="1"/>
              <a:t>D.Một</a:t>
            </a:r>
            <a:r>
              <a:rPr lang="en-US" sz="3200" b="1" kern="1200" dirty="0"/>
              <a:t> tập hợp của rất nhiều ngôi sao và vệ tinh</a:t>
            </a:r>
            <a:endParaRPr lang="en-US" sz="3200" kern="1200" dirty="0"/>
          </a:p>
        </p:txBody>
      </p:sp>
      <p:pic>
        <p:nvPicPr>
          <p:cNvPr id="30" name="Picture 29" descr="https://vnn-imgs-a1.vgcloud.vn/image1.ictnews.vn/_Files/2019/06/01/1945903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830" y="2251465"/>
            <a:ext cx="957527" cy="783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 descr="https://vnn-imgs-a1.vgcloud.vn/image1.ictnews.vn/_Files/2019/06/01/zany-face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82" y="1310848"/>
            <a:ext cx="1063575" cy="838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 descr="https://vnn-imgs-a1.vgcloud.vn/image1.ictnews.vn/_Files/2019/06/01/zany-face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936" y="3058795"/>
            <a:ext cx="1063575" cy="838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 descr="https://vnn-imgs-a1.vgcloud.vn/image1.ictnews.vn/_Files/2019/06/01/zany-face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830" y="3994512"/>
            <a:ext cx="1063575" cy="838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001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0"/>
            <a:ext cx="12192000" cy="6858000"/>
          </a:xfrm>
          <a:prstGeom prst="rect">
            <a:avLst/>
          </a:prstGeom>
        </p:spPr>
      </p:pic>
      <p:sp>
        <p:nvSpPr>
          <p:cNvPr id="23" name="Arrow: Left 1">
            <a:hlinkClick r:id="rId4" action="ppaction://hlinksldjump"/>
            <a:extLst>
              <a:ext uri="{FF2B5EF4-FFF2-40B4-BE49-F238E27FC236}">
                <a16:creationId xmlns:a16="http://schemas.microsoft.com/office/drawing/2014/main" id="{C3BE016E-6060-37B8-160F-38C3739B2D89}"/>
              </a:ext>
            </a:extLst>
          </p:cNvPr>
          <p:cNvSpPr/>
          <p:nvPr/>
        </p:nvSpPr>
        <p:spPr>
          <a:xfrm>
            <a:off x="160432" y="6153150"/>
            <a:ext cx="2066925" cy="609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468582" y="401053"/>
            <a:ext cx="9989127" cy="113680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600" b="1" dirty="0">
                <a:solidFill>
                  <a:srgbClr val="FFFF00"/>
                </a:solidFill>
              </a:rPr>
              <a:t>Câu 8: Hệ Mặt Trời gồm có Mặt Trời ở trung tâm cùng với các: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774552" y="1789245"/>
            <a:ext cx="7460313" cy="967180"/>
          </a:xfrm>
          <a:custGeom>
            <a:avLst/>
            <a:gdLst>
              <a:gd name="connsiteX0" fmla="*/ 0 w 7460313"/>
              <a:gd name="connsiteY0" fmla="*/ 161200 h 967180"/>
              <a:gd name="connsiteX1" fmla="*/ 161200 w 7460313"/>
              <a:gd name="connsiteY1" fmla="*/ 0 h 967180"/>
              <a:gd name="connsiteX2" fmla="*/ 7299113 w 7460313"/>
              <a:gd name="connsiteY2" fmla="*/ 0 h 967180"/>
              <a:gd name="connsiteX3" fmla="*/ 7460313 w 7460313"/>
              <a:gd name="connsiteY3" fmla="*/ 161200 h 967180"/>
              <a:gd name="connsiteX4" fmla="*/ 7460313 w 7460313"/>
              <a:gd name="connsiteY4" fmla="*/ 805980 h 967180"/>
              <a:gd name="connsiteX5" fmla="*/ 7299113 w 7460313"/>
              <a:gd name="connsiteY5" fmla="*/ 967180 h 967180"/>
              <a:gd name="connsiteX6" fmla="*/ 161200 w 7460313"/>
              <a:gd name="connsiteY6" fmla="*/ 967180 h 967180"/>
              <a:gd name="connsiteX7" fmla="*/ 0 w 7460313"/>
              <a:gd name="connsiteY7" fmla="*/ 805980 h 967180"/>
              <a:gd name="connsiteX8" fmla="*/ 0 w 7460313"/>
              <a:gd name="connsiteY8" fmla="*/ 161200 h 96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60313" h="967180">
                <a:moveTo>
                  <a:pt x="0" y="161200"/>
                </a:moveTo>
                <a:cubicBezTo>
                  <a:pt x="0" y="72172"/>
                  <a:pt x="72172" y="0"/>
                  <a:pt x="161200" y="0"/>
                </a:cubicBezTo>
                <a:lnTo>
                  <a:pt x="7299113" y="0"/>
                </a:lnTo>
                <a:cubicBezTo>
                  <a:pt x="7388141" y="0"/>
                  <a:pt x="7460313" y="72172"/>
                  <a:pt x="7460313" y="161200"/>
                </a:cubicBezTo>
                <a:lnTo>
                  <a:pt x="7460313" y="805980"/>
                </a:lnTo>
                <a:cubicBezTo>
                  <a:pt x="7460313" y="895008"/>
                  <a:pt x="7388141" y="967180"/>
                  <a:pt x="7299113" y="967180"/>
                </a:cubicBezTo>
                <a:lnTo>
                  <a:pt x="161200" y="967180"/>
                </a:lnTo>
                <a:cubicBezTo>
                  <a:pt x="72172" y="967180"/>
                  <a:pt x="0" y="895008"/>
                  <a:pt x="0" y="805980"/>
                </a:cubicBezTo>
                <a:lnTo>
                  <a:pt x="0" y="1612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084" tIns="98649" rIns="150084" bIns="98649" numCol="1" spcCol="1270" anchor="ctr" anchorCtr="0">
            <a:noAutofit/>
          </a:bodyPr>
          <a:lstStyle/>
          <a:p>
            <a:pPr lvl="0" algn="ctr" defTabSz="12001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b="1" kern="1200" dirty="0" err="1"/>
              <a:t>A.Hành</a:t>
            </a:r>
            <a:r>
              <a:rPr lang="en-US" sz="2700" b="1" kern="1200" dirty="0"/>
              <a:t> tinh, vệ tinh, sao chổi, thiên thạch và các đám bụi khí. </a:t>
            </a:r>
            <a:endParaRPr lang="en-US" sz="2700" kern="1200" dirty="0"/>
          </a:p>
        </p:txBody>
      </p:sp>
      <p:sp>
        <p:nvSpPr>
          <p:cNvPr id="8" name="Freeform 7"/>
          <p:cNvSpPr/>
          <p:nvPr/>
        </p:nvSpPr>
        <p:spPr>
          <a:xfrm>
            <a:off x="2774552" y="2804785"/>
            <a:ext cx="7460313" cy="967180"/>
          </a:xfrm>
          <a:custGeom>
            <a:avLst/>
            <a:gdLst>
              <a:gd name="connsiteX0" fmla="*/ 0 w 7460313"/>
              <a:gd name="connsiteY0" fmla="*/ 161200 h 967180"/>
              <a:gd name="connsiteX1" fmla="*/ 161200 w 7460313"/>
              <a:gd name="connsiteY1" fmla="*/ 0 h 967180"/>
              <a:gd name="connsiteX2" fmla="*/ 7299113 w 7460313"/>
              <a:gd name="connsiteY2" fmla="*/ 0 h 967180"/>
              <a:gd name="connsiteX3" fmla="*/ 7460313 w 7460313"/>
              <a:gd name="connsiteY3" fmla="*/ 161200 h 967180"/>
              <a:gd name="connsiteX4" fmla="*/ 7460313 w 7460313"/>
              <a:gd name="connsiteY4" fmla="*/ 805980 h 967180"/>
              <a:gd name="connsiteX5" fmla="*/ 7299113 w 7460313"/>
              <a:gd name="connsiteY5" fmla="*/ 967180 h 967180"/>
              <a:gd name="connsiteX6" fmla="*/ 161200 w 7460313"/>
              <a:gd name="connsiteY6" fmla="*/ 967180 h 967180"/>
              <a:gd name="connsiteX7" fmla="*/ 0 w 7460313"/>
              <a:gd name="connsiteY7" fmla="*/ 805980 h 967180"/>
              <a:gd name="connsiteX8" fmla="*/ 0 w 7460313"/>
              <a:gd name="connsiteY8" fmla="*/ 161200 h 96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60313" h="967180">
                <a:moveTo>
                  <a:pt x="0" y="161200"/>
                </a:moveTo>
                <a:cubicBezTo>
                  <a:pt x="0" y="72172"/>
                  <a:pt x="72172" y="0"/>
                  <a:pt x="161200" y="0"/>
                </a:cubicBezTo>
                <a:lnTo>
                  <a:pt x="7299113" y="0"/>
                </a:lnTo>
                <a:cubicBezTo>
                  <a:pt x="7388141" y="0"/>
                  <a:pt x="7460313" y="72172"/>
                  <a:pt x="7460313" y="161200"/>
                </a:cubicBezTo>
                <a:lnTo>
                  <a:pt x="7460313" y="805980"/>
                </a:lnTo>
                <a:cubicBezTo>
                  <a:pt x="7460313" y="895008"/>
                  <a:pt x="7388141" y="967180"/>
                  <a:pt x="7299113" y="967180"/>
                </a:cubicBezTo>
                <a:lnTo>
                  <a:pt x="161200" y="967180"/>
                </a:lnTo>
                <a:cubicBezTo>
                  <a:pt x="72172" y="967180"/>
                  <a:pt x="0" y="895008"/>
                  <a:pt x="0" y="805980"/>
                </a:cubicBezTo>
                <a:lnTo>
                  <a:pt x="0" y="1612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903533"/>
              <a:satOff val="33333"/>
              <a:lumOff val="-4902"/>
              <a:alphaOff val="0"/>
            </a:schemeClr>
          </a:fillRef>
          <a:effectRef idx="0">
            <a:schemeClr val="accent3">
              <a:hueOff val="903533"/>
              <a:satOff val="33333"/>
              <a:lumOff val="-490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084" tIns="98649" rIns="150084" bIns="98649" numCol="1" spcCol="1270" anchor="ctr" anchorCtr="0">
            <a:noAutofit/>
          </a:bodyPr>
          <a:lstStyle/>
          <a:p>
            <a:pPr lvl="0" algn="ctr" defTabSz="12001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b="1" kern="1200" dirty="0"/>
              <a:t>B. Hành tinh, vệ tinh, sao chổi, thiên thạch, khí và Dải Ngân Hà</a:t>
            </a:r>
            <a:endParaRPr lang="en-US" sz="2700" kern="1200" dirty="0"/>
          </a:p>
        </p:txBody>
      </p:sp>
      <p:sp>
        <p:nvSpPr>
          <p:cNvPr id="9" name="Freeform 8"/>
          <p:cNvSpPr/>
          <p:nvPr/>
        </p:nvSpPr>
        <p:spPr>
          <a:xfrm>
            <a:off x="2774552" y="3820324"/>
            <a:ext cx="7460313" cy="967180"/>
          </a:xfrm>
          <a:custGeom>
            <a:avLst/>
            <a:gdLst>
              <a:gd name="connsiteX0" fmla="*/ 0 w 7460313"/>
              <a:gd name="connsiteY0" fmla="*/ 161200 h 967180"/>
              <a:gd name="connsiteX1" fmla="*/ 161200 w 7460313"/>
              <a:gd name="connsiteY1" fmla="*/ 0 h 967180"/>
              <a:gd name="connsiteX2" fmla="*/ 7299113 w 7460313"/>
              <a:gd name="connsiteY2" fmla="*/ 0 h 967180"/>
              <a:gd name="connsiteX3" fmla="*/ 7460313 w 7460313"/>
              <a:gd name="connsiteY3" fmla="*/ 161200 h 967180"/>
              <a:gd name="connsiteX4" fmla="*/ 7460313 w 7460313"/>
              <a:gd name="connsiteY4" fmla="*/ 805980 h 967180"/>
              <a:gd name="connsiteX5" fmla="*/ 7299113 w 7460313"/>
              <a:gd name="connsiteY5" fmla="*/ 967180 h 967180"/>
              <a:gd name="connsiteX6" fmla="*/ 161200 w 7460313"/>
              <a:gd name="connsiteY6" fmla="*/ 967180 h 967180"/>
              <a:gd name="connsiteX7" fmla="*/ 0 w 7460313"/>
              <a:gd name="connsiteY7" fmla="*/ 805980 h 967180"/>
              <a:gd name="connsiteX8" fmla="*/ 0 w 7460313"/>
              <a:gd name="connsiteY8" fmla="*/ 161200 h 96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60313" h="967180">
                <a:moveTo>
                  <a:pt x="0" y="161200"/>
                </a:moveTo>
                <a:cubicBezTo>
                  <a:pt x="0" y="72172"/>
                  <a:pt x="72172" y="0"/>
                  <a:pt x="161200" y="0"/>
                </a:cubicBezTo>
                <a:lnTo>
                  <a:pt x="7299113" y="0"/>
                </a:lnTo>
                <a:cubicBezTo>
                  <a:pt x="7388141" y="0"/>
                  <a:pt x="7460313" y="72172"/>
                  <a:pt x="7460313" y="161200"/>
                </a:cubicBezTo>
                <a:lnTo>
                  <a:pt x="7460313" y="805980"/>
                </a:lnTo>
                <a:cubicBezTo>
                  <a:pt x="7460313" y="895008"/>
                  <a:pt x="7388141" y="967180"/>
                  <a:pt x="7299113" y="967180"/>
                </a:cubicBezTo>
                <a:lnTo>
                  <a:pt x="161200" y="967180"/>
                </a:lnTo>
                <a:cubicBezTo>
                  <a:pt x="72172" y="967180"/>
                  <a:pt x="0" y="895008"/>
                  <a:pt x="0" y="805980"/>
                </a:cubicBezTo>
                <a:lnTo>
                  <a:pt x="0" y="1612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807066"/>
              <a:satOff val="66667"/>
              <a:lumOff val="-9804"/>
              <a:alphaOff val="0"/>
            </a:schemeClr>
          </a:fillRef>
          <a:effectRef idx="0">
            <a:schemeClr val="accent3">
              <a:hueOff val="1807066"/>
              <a:satOff val="66667"/>
              <a:lumOff val="-980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084" tIns="98649" rIns="150084" bIns="98649" numCol="1" spcCol="1270" anchor="ctr" anchorCtr="0">
            <a:noAutofit/>
          </a:bodyPr>
          <a:lstStyle/>
          <a:p>
            <a:pPr lvl="0" algn="ctr" defTabSz="12001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b="1" kern="1200" dirty="0"/>
              <a:t>C. Hành tinh, vệ tinh, sao chổi, thiên thạch bụi và các thiên hà. </a:t>
            </a:r>
            <a:endParaRPr lang="en-US" sz="2700" kern="1200" dirty="0"/>
          </a:p>
        </p:txBody>
      </p:sp>
      <p:sp>
        <p:nvSpPr>
          <p:cNvPr id="10" name="Freeform 9"/>
          <p:cNvSpPr/>
          <p:nvPr/>
        </p:nvSpPr>
        <p:spPr>
          <a:xfrm>
            <a:off x="2774552" y="4835863"/>
            <a:ext cx="7460313" cy="967180"/>
          </a:xfrm>
          <a:custGeom>
            <a:avLst/>
            <a:gdLst>
              <a:gd name="connsiteX0" fmla="*/ 0 w 7460313"/>
              <a:gd name="connsiteY0" fmla="*/ 161200 h 967180"/>
              <a:gd name="connsiteX1" fmla="*/ 161200 w 7460313"/>
              <a:gd name="connsiteY1" fmla="*/ 0 h 967180"/>
              <a:gd name="connsiteX2" fmla="*/ 7299113 w 7460313"/>
              <a:gd name="connsiteY2" fmla="*/ 0 h 967180"/>
              <a:gd name="connsiteX3" fmla="*/ 7460313 w 7460313"/>
              <a:gd name="connsiteY3" fmla="*/ 161200 h 967180"/>
              <a:gd name="connsiteX4" fmla="*/ 7460313 w 7460313"/>
              <a:gd name="connsiteY4" fmla="*/ 805980 h 967180"/>
              <a:gd name="connsiteX5" fmla="*/ 7299113 w 7460313"/>
              <a:gd name="connsiteY5" fmla="*/ 967180 h 967180"/>
              <a:gd name="connsiteX6" fmla="*/ 161200 w 7460313"/>
              <a:gd name="connsiteY6" fmla="*/ 967180 h 967180"/>
              <a:gd name="connsiteX7" fmla="*/ 0 w 7460313"/>
              <a:gd name="connsiteY7" fmla="*/ 805980 h 967180"/>
              <a:gd name="connsiteX8" fmla="*/ 0 w 7460313"/>
              <a:gd name="connsiteY8" fmla="*/ 161200 h 96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60313" h="967180">
                <a:moveTo>
                  <a:pt x="0" y="161200"/>
                </a:moveTo>
                <a:cubicBezTo>
                  <a:pt x="0" y="72172"/>
                  <a:pt x="72172" y="0"/>
                  <a:pt x="161200" y="0"/>
                </a:cubicBezTo>
                <a:lnTo>
                  <a:pt x="7299113" y="0"/>
                </a:lnTo>
                <a:cubicBezTo>
                  <a:pt x="7388141" y="0"/>
                  <a:pt x="7460313" y="72172"/>
                  <a:pt x="7460313" y="161200"/>
                </a:cubicBezTo>
                <a:lnTo>
                  <a:pt x="7460313" y="805980"/>
                </a:lnTo>
                <a:cubicBezTo>
                  <a:pt x="7460313" y="895008"/>
                  <a:pt x="7388141" y="967180"/>
                  <a:pt x="7299113" y="967180"/>
                </a:cubicBezTo>
                <a:lnTo>
                  <a:pt x="161200" y="967180"/>
                </a:lnTo>
                <a:cubicBezTo>
                  <a:pt x="72172" y="967180"/>
                  <a:pt x="0" y="895008"/>
                  <a:pt x="0" y="805980"/>
                </a:cubicBezTo>
                <a:lnTo>
                  <a:pt x="0" y="1612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710599"/>
              <a:satOff val="100000"/>
              <a:lumOff val="-14706"/>
              <a:alphaOff val="0"/>
            </a:schemeClr>
          </a:fillRef>
          <a:effectRef idx="0">
            <a:schemeClr val="accent3">
              <a:hueOff val="2710599"/>
              <a:satOff val="100000"/>
              <a:lumOff val="-14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084" tIns="98649" rIns="150084" bIns="98649" numCol="1" spcCol="1270" anchor="ctr" anchorCtr="0">
            <a:noAutofit/>
          </a:bodyPr>
          <a:lstStyle/>
          <a:p>
            <a:pPr lvl="0" algn="ctr" defTabSz="12001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b="1" kern="1200" dirty="0"/>
              <a:t>D. Hành tinh, vệ tinh, vũ trụ, các thiên thạch và các đám bụi khí. </a:t>
            </a:r>
            <a:endParaRPr lang="en-US" sz="2700" kern="1200" dirty="0"/>
          </a:p>
        </p:txBody>
      </p:sp>
      <p:pic>
        <p:nvPicPr>
          <p:cNvPr id="20" name="Picture 19" descr="https://vnn-imgs-a1.vgcloud.vn/image1.ictnews.vn/_Files/2019/06/01/zany-face.jpg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708" y="2804784"/>
            <a:ext cx="1247328" cy="1114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https://vnn-imgs-a1.vgcloud.vn/image1.ictnews.vn/_Files/2019/06/01/1945903.jpg"/>
          <p:cNvPicPr/>
          <p:nvPr/>
        </p:nvPicPr>
        <p:blipFill>
          <a:blip r:embed="rId6">
            <a:clrChange>
              <a:clrFrom>
                <a:srgbClr val="FFFAF4"/>
              </a:clrFrom>
              <a:clrTo>
                <a:srgbClr val="FFFA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691" y="1586213"/>
            <a:ext cx="1427018" cy="1266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https://vnn-imgs-a1.vgcloud.vn/image1.ictnews.vn/_Files/2019/06/01/zany-face.jpg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785" y="4752043"/>
            <a:ext cx="1247328" cy="1114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https://vnn-imgs-a1.vgcloud.vn/image1.ictnews.vn/_Files/2019/06/01/zany-face.jpg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304" y="3771965"/>
            <a:ext cx="1247328" cy="11143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06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4" y="-47437"/>
            <a:ext cx="12192000" cy="6858000"/>
          </a:xfrm>
          <a:prstGeom prst="rect">
            <a:avLst/>
          </a:prstGeom>
        </p:spPr>
      </p:pic>
      <p:sp>
        <p:nvSpPr>
          <p:cNvPr id="20" name="Arrow: Left 1">
            <a:hlinkClick r:id="rId5" action="ppaction://hlinksldjump"/>
            <a:extLst>
              <a:ext uri="{FF2B5EF4-FFF2-40B4-BE49-F238E27FC236}">
                <a16:creationId xmlns:a16="http://schemas.microsoft.com/office/drawing/2014/main" id="{C3BE016E-6060-37B8-160F-38C3739B2D89}"/>
              </a:ext>
            </a:extLst>
          </p:cNvPr>
          <p:cNvSpPr/>
          <p:nvPr/>
        </p:nvSpPr>
        <p:spPr>
          <a:xfrm>
            <a:off x="160432" y="6153150"/>
            <a:ext cx="2066925" cy="609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838200" y="365125"/>
            <a:ext cx="10837986" cy="88178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vi-VN" sz="3200" b="1" dirty="0">
                <a:solidFill>
                  <a:srgbClr val="FFFF00"/>
                </a:solidFill>
              </a:rPr>
              <a:t>Câu 9: Hệ quả của vận động theo phương thẳng đứng là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885040" y="1428345"/>
            <a:ext cx="7547432" cy="938743"/>
          </a:xfrm>
          <a:custGeom>
            <a:avLst/>
            <a:gdLst>
              <a:gd name="connsiteX0" fmla="*/ 0 w 7547432"/>
              <a:gd name="connsiteY0" fmla="*/ 0 h 938743"/>
              <a:gd name="connsiteX1" fmla="*/ 7078061 w 7547432"/>
              <a:gd name="connsiteY1" fmla="*/ 0 h 938743"/>
              <a:gd name="connsiteX2" fmla="*/ 7547432 w 7547432"/>
              <a:gd name="connsiteY2" fmla="*/ 469372 h 938743"/>
              <a:gd name="connsiteX3" fmla="*/ 7078061 w 7547432"/>
              <a:gd name="connsiteY3" fmla="*/ 938743 h 938743"/>
              <a:gd name="connsiteX4" fmla="*/ 0 w 7547432"/>
              <a:gd name="connsiteY4" fmla="*/ 938743 h 938743"/>
              <a:gd name="connsiteX5" fmla="*/ 469372 w 7547432"/>
              <a:gd name="connsiteY5" fmla="*/ 469372 h 938743"/>
              <a:gd name="connsiteX6" fmla="*/ 0 w 7547432"/>
              <a:gd name="connsiteY6" fmla="*/ 0 h 93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47432" h="938743">
                <a:moveTo>
                  <a:pt x="0" y="0"/>
                </a:moveTo>
                <a:lnTo>
                  <a:pt x="7078061" y="0"/>
                </a:lnTo>
                <a:lnTo>
                  <a:pt x="7547432" y="469372"/>
                </a:lnTo>
                <a:lnTo>
                  <a:pt x="7078061" y="938743"/>
                </a:lnTo>
                <a:lnTo>
                  <a:pt x="0" y="938743"/>
                </a:lnTo>
                <a:lnTo>
                  <a:pt x="469372" y="46937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4932" tIns="17780" rIns="469371" bIns="17780" numCol="1" spcCol="1270" anchor="ctr" anchorCtr="0">
            <a:noAutofit/>
          </a:bodyPr>
          <a:lstStyle/>
          <a:p>
            <a:pPr lvl="0" algn="just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/>
              <a:t>A. Làm cho các lớp đất đá bị uốn thành </a:t>
            </a:r>
            <a:r>
              <a:rPr lang="en-US" sz="2800" b="0" kern="1200" dirty="0"/>
              <a:t>nếp</a:t>
            </a:r>
            <a:r>
              <a:rPr lang="en-US" sz="2800" b="1" kern="1200" dirty="0"/>
              <a:t> nhưng không</a:t>
            </a:r>
            <a:r>
              <a:rPr lang="en-US" sz="2800" b="1" u="sng" kern="1200" dirty="0"/>
              <a:t> phá </a:t>
            </a:r>
            <a:r>
              <a:rPr lang="en-US" sz="2800" b="1" kern="1200" dirty="0"/>
              <a:t>vỡ tính liên tục của chúng</a:t>
            </a:r>
            <a:endParaRPr lang="en-US" sz="2800" kern="1200" dirty="0"/>
          </a:p>
        </p:txBody>
      </p:sp>
      <p:sp>
        <p:nvSpPr>
          <p:cNvPr id="9" name="Freeform 8"/>
          <p:cNvSpPr/>
          <p:nvPr/>
        </p:nvSpPr>
        <p:spPr>
          <a:xfrm>
            <a:off x="2841829" y="2393098"/>
            <a:ext cx="7519062" cy="993734"/>
          </a:xfrm>
          <a:custGeom>
            <a:avLst/>
            <a:gdLst>
              <a:gd name="connsiteX0" fmla="*/ 0 w 7519062"/>
              <a:gd name="connsiteY0" fmla="*/ 0 h 993734"/>
              <a:gd name="connsiteX1" fmla="*/ 7022195 w 7519062"/>
              <a:gd name="connsiteY1" fmla="*/ 0 h 993734"/>
              <a:gd name="connsiteX2" fmla="*/ 7519062 w 7519062"/>
              <a:gd name="connsiteY2" fmla="*/ 496867 h 993734"/>
              <a:gd name="connsiteX3" fmla="*/ 7022195 w 7519062"/>
              <a:gd name="connsiteY3" fmla="*/ 993734 h 993734"/>
              <a:gd name="connsiteX4" fmla="*/ 0 w 7519062"/>
              <a:gd name="connsiteY4" fmla="*/ 993734 h 993734"/>
              <a:gd name="connsiteX5" fmla="*/ 496867 w 7519062"/>
              <a:gd name="connsiteY5" fmla="*/ 496867 h 993734"/>
              <a:gd name="connsiteX6" fmla="*/ 0 w 7519062"/>
              <a:gd name="connsiteY6" fmla="*/ 0 h 99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19062" h="993734">
                <a:moveTo>
                  <a:pt x="0" y="0"/>
                </a:moveTo>
                <a:lnTo>
                  <a:pt x="7022195" y="0"/>
                </a:lnTo>
                <a:lnTo>
                  <a:pt x="7519062" y="496867"/>
                </a:lnTo>
                <a:lnTo>
                  <a:pt x="7022195" y="993734"/>
                </a:lnTo>
                <a:lnTo>
                  <a:pt x="0" y="993734"/>
                </a:lnTo>
                <a:lnTo>
                  <a:pt x="496867" y="49686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3465231"/>
              <a:satOff val="-15989"/>
              <a:lumOff val="588"/>
              <a:alphaOff val="0"/>
            </a:schemeClr>
          </a:fillRef>
          <a:effectRef idx="0">
            <a:schemeClr val="accent4">
              <a:hueOff val="3465231"/>
              <a:satOff val="-15989"/>
              <a:lumOff val="58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2427" tIns="17780" rIns="496867" bIns="17780" numCol="1" spcCol="1270" anchor="ctr" anchorCtr="0">
            <a:noAutofit/>
          </a:bodyPr>
          <a:lstStyle/>
          <a:p>
            <a:pPr lvl="0" algn="just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/>
              <a:t>B. Làm cho đất đá di chuyển từ chỗ cao đến chỗ thấp</a:t>
            </a:r>
            <a:endParaRPr lang="en-US" sz="2800" kern="1200" dirty="0"/>
          </a:p>
        </p:txBody>
      </p:sp>
      <p:sp>
        <p:nvSpPr>
          <p:cNvPr id="10" name="Freeform 9"/>
          <p:cNvSpPr/>
          <p:nvPr/>
        </p:nvSpPr>
        <p:spPr>
          <a:xfrm>
            <a:off x="2841829" y="3441521"/>
            <a:ext cx="7533222" cy="924544"/>
          </a:xfrm>
          <a:custGeom>
            <a:avLst/>
            <a:gdLst>
              <a:gd name="connsiteX0" fmla="*/ 0 w 7533222"/>
              <a:gd name="connsiteY0" fmla="*/ 0 h 924544"/>
              <a:gd name="connsiteX1" fmla="*/ 7070950 w 7533222"/>
              <a:gd name="connsiteY1" fmla="*/ 0 h 924544"/>
              <a:gd name="connsiteX2" fmla="*/ 7533222 w 7533222"/>
              <a:gd name="connsiteY2" fmla="*/ 462272 h 924544"/>
              <a:gd name="connsiteX3" fmla="*/ 7070950 w 7533222"/>
              <a:gd name="connsiteY3" fmla="*/ 924544 h 924544"/>
              <a:gd name="connsiteX4" fmla="*/ 0 w 7533222"/>
              <a:gd name="connsiteY4" fmla="*/ 924544 h 924544"/>
              <a:gd name="connsiteX5" fmla="*/ 462272 w 7533222"/>
              <a:gd name="connsiteY5" fmla="*/ 462272 h 924544"/>
              <a:gd name="connsiteX6" fmla="*/ 0 w 7533222"/>
              <a:gd name="connsiteY6" fmla="*/ 0 h 92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33222" h="924544">
                <a:moveTo>
                  <a:pt x="0" y="0"/>
                </a:moveTo>
                <a:lnTo>
                  <a:pt x="7070950" y="0"/>
                </a:lnTo>
                <a:lnTo>
                  <a:pt x="7533222" y="462272"/>
                </a:lnTo>
                <a:lnTo>
                  <a:pt x="7070950" y="924544"/>
                </a:lnTo>
                <a:lnTo>
                  <a:pt x="0" y="924544"/>
                </a:lnTo>
                <a:lnTo>
                  <a:pt x="462272" y="46227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6930461"/>
              <a:satOff val="-31979"/>
              <a:lumOff val="1177"/>
              <a:alphaOff val="0"/>
            </a:schemeClr>
          </a:fillRef>
          <a:effectRef idx="0">
            <a:schemeClr val="accent4">
              <a:hueOff val="6930461"/>
              <a:satOff val="-31979"/>
              <a:lumOff val="117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7832" tIns="17780" rIns="462272" bIns="17780" numCol="1" spcCol="1270" anchor="ctr" anchorCtr="0">
            <a:noAutofit/>
          </a:bodyPr>
          <a:lstStyle/>
          <a:p>
            <a:pPr lvl="0" algn="just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/>
              <a:t>C. Làm cho các lớp đất đá bị gãy đứt ra rồi dịch chuyển ngược hướng nhau.</a:t>
            </a:r>
            <a:endParaRPr lang="en-US" sz="28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2798618" y="4421111"/>
            <a:ext cx="7547432" cy="732779"/>
          </a:xfrm>
          <a:custGeom>
            <a:avLst/>
            <a:gdLst>
              <a:gd name="connsiteX0" fmla="*/ 0 w 7547432"/>
              <a:gd name="connsiteY0" fmla="*/ 0 h 732779"/>
              <a:gd name="connsiteX1" fmla="*/ 7181043 w 7547432"/>
              <a:gd name="connsiteY1" fmla="*/ 0 h 732779"/>
              <a:gd name="connsiteX2" fmla="*/ 7547432 w 7547432"/>
              <a:gd name="connsiteY2" fmla="*/ 366390 h 732779"/>
              <a:gd name="connsiteX3" fmla="*/ 7181043 w 7547432"/>
              <a:gd name="connsiteY3" fmla="*/ 732779 h 732779"/>
              <a:gd name="connsiteX4" fmla="*/ 0 w 7547432"/>
              <a:gd name="connsiteY4" fmla="*/ 732779 h 732779"/>
              <a:gd name="connsiteX5" fmla="*/ 366390 w 7547432"/>
              <a:gd name="connsiteY5" fmla="*/ 366390 h 732779"/>
              <a:gd name="connsiteX6" fmla="*/ 0 w 7547432"/>
              <a:gd name="connsiteY6" fmla="*/ 0 h 732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47432" h="732779">
                <a:moveTo>
                  <a:pt x="0" y="0"/>
                </a:moveTo>
                <a:lnTo>
                  <a:pt x="7181043" y="0"/>
                </a:lnTo>
                <a:lnTo>
                  <a:pt x="7547432" y="366390"/>
                </a:lnTo>
                <a:lnTo>
                  <a:pt x="7181043" y="732779"/>
                </a:lnTo>
                <a:lnTo>
                  <a:pt x="0" y="732779"/>
                </a:lnTo>
                <a:lnTo>
                  <a:pt x="366390" y="3663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0395692"/>
              <a:satOff val="-47968"/>
              <a:lumOff val="1765"/>
              <a:alphaOff val="0"/>
            </a:schemeClr>
          </a:fillRef>
          <a:effectRef idx="0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1950" tIns="17780" rIns="366389" bIns="17780" numCol="1" spcCol="1270" anchor="ctr" anchorCtr="0">
            <a:noAutofit/>
          </a:bodyPr>
          <a:lstStyle/>
          <a:p>
            <a:pPr lvl="0" algn="just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/>
              <a:t>D. Làm cho bộ phận này của lục địa kia được nâng lên khi bộ phận khác bị hạ xuống.</a:t>
            </a:r>
            <a:endParaRPr lang="en-US" sz="2800" kern="1200" dirty="0"/>
          </a:p>
        </p:txBody>
      </p:sp>
      <p:pic>
        <p:nvPicPr>
          <p:cNvPr id="31" name="Picture 30" descr="https://vnn-imgs-a1.vgcloud.vn/image1.ictnews.vn/_Files/2019/06/01/1945903.jpg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050" y="4311105"/>
            <a:ext cx="1200954" cy="112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 descr="https://vnn-imgs-a1.vgcloud.vn/image1.ictnews.vn/_Files/2019/06/01/zany-face.jpg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982" y="3186545"/>
            <a:ext cx="1327774" cy="1362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 descr="https://vnn-imgs-a1.vgcloud.vn/image1.ictnews.vn/_Files/2019/06/01/zany-face.jpg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590" y="1152509"/>
            <a:ext cx="1327774" cy="1362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 descr="https://vnn-imgs-a1.vgcloud.vn/image1.ictnews.vn/_Files/2019/06/01/zany-face.jpg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806" y="2218955"/>
            <a:ext cx="1327774" cy="1362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668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0"/>
            <a:ext cx="12192000" cy="6858000"/>
          </a:xfrm>
          <a:prstGeom prst="rect">
            <a:avLst/>
          </a:prstGeom>
        </p:spPr>
      </p:pic>
      <p:sp>
        <p:nvSpPr>
          <p:cNvPr id="20" name="Arrow: Left 1">
            <a:hlinkClick r:id="rId5" action="ppaction://hlinksldjump"/>
            <a:extLst>
              <a:ext uri="{FF2B5EF4-FFF2-40B4-BE49-F238E27FC236}">
                <a16:creationId xmlns:a16="http://schemas.microsoft.com/office/drawing/2014/main" id="{C3BE016E-6060-37B8-160F-38C3739B2D89}"/>
              </a:ext>
            </a:extLst>
          </p:cNvPr>
          <p:cNvSpPr/>
          <p:nvPr/>
        </p:nvSpPr>
        <p:spPr>
          <a:xfrm>
            <a:off x="160432" y="6153150"/>
            <a:ext cx="2066925" cy="609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2227357" y="588072"/>
            <a:ext cx="8084028" cy="97244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2800" b="1" dirty="0"/>
              <a:t>Câu 10: Hiện tượng đứt gãy xảy ra ở nơi nào sau đây?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080168" y="1825623"/>
            <a:ext cx="1947747" cy="280179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0" tIns="560359" rIns="179927" bIns="560359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/>
              <a:t>A. Đất đá có độ dẻo cao</a:t>
            </a:r>
            <a:endParaRPr lang="en-US" sz="2800" kern="1200" dirty="0"/>
          </a:p>
        </p:txBody>
      </p:sp>
      <p:sp>
        <p:nvSpPr>
          <p:cNvPr id="9" name="Freeform 8"/>
          <p:cNvSpPr/>
          <p:nvPr/>
        </p:nvSpPr>
        <p:spPr>
          <a:xfrm>
            <a:off x="4173995" y="1825623"/>
            <a:ext cx="1947747" cy="280179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451115"/>
              <a:satOff val="-3409"/>
              <a:lumOff val="-1307"/>
              <a:alphaOff val="0"/>
            </a:schemeClr>
          </a:fillRef>
          <a:effectRef idx="0">
            <a:schemeClr val="accent5">
              <a:hueOff val="-2451115"/>
              <a:satOff val="-3409"/>
              <a:lumOff val="-130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0" tIns="560359" rIns="179927" bIns="56035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800" b="1"/>
              <a:t>B. Nơi có hoạt động động đất</a:t>
            </a:r>
            <a:endParaRPr lang="en-US" sz="2800" kern="1200" dirty="0"/>
          </a:p>
        </p:txBody>
      </p:sp>
      <p:sp>
        <p:nvSpPr>
          <p:cNvPr id="10" name="Freeform 9"/>
          <p:cNvSpPr/>
          <p:nvPr/>
        </p:nvSpPr>
        <p:spPr>
          <a:xfrm>
            <a:off x="6267824" y="1825623"/>
            <a:ext cx="1947747" cy="280179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902230"/>
              <a:satOff val="-6819"/>
              <a:lumOff val="-2615"/>
              <a:alphaOff val="0"/>
            </a:schemeClr>
          </a:fillRef>
          <a:effectRef idx="0">
            <a:schemeClr val="accent5">
              <a:hueOff val="-4902230"/>
              <a:satOff val="-6819"/>
              <a:lumOff val="-2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0" tIns="560359" rIns="179927" bIns="560359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/>
              <a:t>C. Đất đá có độ cứng cao</a:t>
            </a:r>
            <a:endParaRPr lang="en-US" sz="2800" kern="1200"/>
          </a:p>
        </p:txBody>
      </p:sp>
      <p:sp>
        <p:nvSpPr>
          <p:cNvPr id="11" name="Freeform 10"/>
          <p:cNvSpPr/>
          <p:nvPr/>
        </p:nvSpPr>
        <p:spPr>
          <a:xfrm>
            <a:off x="8361652" y="1825623"/>
            <a:ext cx="1947747" cy="280179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353344"/>
              <a:satOff val="-10228"/>
              <a:lumOff val="-3922"/>
              <a:alphaOff val="0"/>
            </a:schemeClr>
          </a:fillRef>
          <a:effectRef idx="0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0" tIns="560359" rIns="179927" bIns="56035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/>
              <a:t>D. Nơi </a:t>
            </a:r>
            <a:r>
              <a:rPr lang="en-US" sz="2800" b="1"/>
              <a:t>tiếp xúc giữa các mảng kiến tạo.</a:t>
            </a:r>
            <a:endParaRPr lang="en-US" sz="2800" kern="1200"/>
          </a:p>
        </p:txBody>
      </p:sp>
      <p:pic>
        <p:nvPicPr>
          <p:cNvPr id="27" name="Picture 26" descr="https://vnn-imgs-a1.vgcloud.vn/image1.ictnews.vn/_Files/2019/06/01/1945903.jpg"/>
          <p:cNvPicPr/>
          <p:nvPr/>
        </p:nvPicPr>
        <p:blipFill>
          <a:blip r:embed="rId6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6" y="4316845"/>
            <a:ext cx="1389784" cy="1385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https://vnn-imgs-a1.vgcloud.vn/image1.ictnews.vn/_Files/2019/06/01/zany-face.jpg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357" y="4316845"/>
            <a:ext cx="1524000" cy="1314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 descr="https://vnn-imgs-a1.vgcloud.vn/image1.ictnews.vn/_Files/2019/06/01/zany-face.jpg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97" y="4354799"/>
            <a:ext cx="1524000" cy="1314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 descr="https://vnn-imgs-a1.vgcloud.vn/image1.ictnews.vn/_Files/2019/06/01/zany-face.jpg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836" y="4316845"/>
            <a:ext cx="1524000" cy="13140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586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6607F2-36AE-8F4A-5E8E-CB3D017035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" t="-95" r="77315" b="52550"/>
          <a:stretch/>
        </p:blipFill>
        <p:spPr>
          <a:xfrm flipH="1">
            <a:off x="1098942" y="1154478"/>
            <a:ext cx="3605095" cy="5564909"/>
          </a:xfrm>
          <a:prstGeom prst="rect">
            <a:avLst/>
          </a:prstGeom>
        </p:spPr>
      </p:pic>
      <p:pic>
        <p:nvPicPr>
          <p:cNvPr id="6" name="Cây táo" descr="Icon&#10;&#10;Description automatically generated">
            <a:extLst>
              <a:ext uri="{FF2B5EF4-FFF2-40B4-BE49-F238E27FC236}">
                <a16:creationId xmlns:a16="http://schemas.microsoft.com/office/drawing/2014/main" id="{1D2BC29D-6C18-F4ED-61C8-1B7012B9ED4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8" t="8320" r="6300" b="6381"/>
          <a:stretch/>
        </p:blipFill>
        <p:spPr>
          <a:xfrm>
            <a:off x="5912969" y="786387"/>
            <a:ext cx="6094612" cy="6071613"/>
          </a:xfrm>
          <a:prstGeom prst="rect">
            <a:avLst/>
          </a:prstGeom>
        </p:spPr>
      </p:pic>
      <p:sp>
        <p:nvSpPr>
          <p:cNvPr id="8" name="Rectangle: Rounded Corners 49">
            <a:extLst>
              <a:ext uri="{FF2B5EF4-FFF2-40B4-BE49-F238E27FC236}">
                <a16:creationId xmlns:a16="http://schemas.microsoft.com/office/drawing/2014/main" id="{8CAB6996-DC20-435B-83AB-602326DD45BA}"/>
              </a:ext>
            </a:extLst>
          </p:cNvPr>
          <p:cNvSpPr/>
          <p:nvPr/>
        </p:nvSpPr>
        <p:spPr>
          <a:xfrm>
            <a:off x="1074437" y="183572"/>
            <a:ext cx="5391789" cy="1608283"/>
          </a:xfrm>
          <a:prstGeom prst="round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Duepuntozero" panose="02040603050506020204" pitchFamily="18" charset="0"/>
              </a:rPr>
              <a:t>Cảm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Duepuntozero" panose="020406030505060202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Duepuntozero" panose="02040603050506020204" pitchFamily="18" charset="0"/>
              </a:rPr>
              <a:t>ơn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Duepuntozero" panose="020406030505060202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Duepuntozero" panose="02040603050506020204" pitchFamily="18" charset="0"/>
              </a:rPr>
              <a:t>các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Duepuntozero" panose="020406030505060202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Duepuntozero" panose="02040603050506020204" pitchFamily="18" charset="0"/>
              </a:rPr>
              <a:t>bạn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Duepuntozero" panose="020406030505060202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Duepuntozero" panose="02040603050506020204" pitchFamily="18" charset="0"/>
              </a:rPr>
              <a:t>đã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Duepuntozero" panose="020406030505060202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Duepuntozero" panose="02040603050506020204" pitchFamily="18" charset="0"/>
              </a:rPr>
              <a:t>giúp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Duepuntozero" panose="020406030505060202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Duepuntozero" panose="02040603050506020204" pitchFamily="18" charset="0"/>
              </a:rPr>
              <a:t>mình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Duepuntozero" panose="020406030505060202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Duepuntozero" panose="02040603050506020204" pitchFamily="18" charset="0"/>
              </a:rPr>
              <a:t>nhé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Duepuntozero" panose="02040603050506020204" pitchFamily="18" charset="0"/>
              </a:rPr>
              <a:t>!</a:t>
            </a:r>
          </a:p>
        </p:txBody>
      </p:sp>
      <p:pic>
        <p:nvPicPr>
          <p:cNvPr id="11" name="Dâu trl Đúng">
            <a:extLst>
              <a:ext uri="{FF2B5EF4-FFF2-40B4-BE49-F238E27FC236}">
                <a16:creationId xmlns:a16="http://schemas.microsoft.com/office/drawing/2014/main" id="{5F5F9A4D-F555-4340-968C-D834CD18ED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8" r="4708"/>
          <a:stretch/>
        </p:blipFill>
        <p:spPr>
          <a:xfrm>
            <a:off x="4912985" y="5310503"/>
            <a:ext cx="820433" cy="905707"/>
          </a:xfrm>
          <a:prstGeom prst="rect">
            <a:avLst/>
          </a:prstGeom>
        </p:spPr>
      </p:pic>
      <p:pic>
        <p:nvPicPr>
          <p:cNvPr id="12" name="Dâu trl Đúng">
            <a:extLst>
              <a:ext uri="{FF2B5EF4-FFF2-40B4-BE49-F238E27FC236}">
                <a16:creationId xmlns:a16="http://schemas.microsoft.com/office/drawing/2014/main" id="{C0C6E1C4-7972-4972-81AF-58A04300F8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8" r="4708"/>
          <a:stretch/>
        </p:blipFill>
        <p:spPr>
          <a:xfrm>
            <a:off x="5559543" y="5310503"/>
            <a:ext cx="820433" cy="905707"/>
          </a:xfrm>
          <a:prstGeom prst="rect">
            <a:avLst/>
          </a:prstGeom>
        </p:spPr>
      </p:pic>
      <p:pic>
        <p:nvPicPr>
          <p:cNvPr id="13" name="Dâu trl Đúng">
            <a:extLst>
              <a:ext uri="{FF2B5EF4-FFF2-40B4-BE49-F238E27FC236}">
                <a16:creationId xmlns:a16="http://schemas.microsoft.com/office/drawing/2014/main" id="{1800F0AE-B6ED-4B7A-A58F-C333A0A5A6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8" r="4708"/>
          <a:stretch/>
        </p:blipFill>
        <p:spPr>
          <a:xfrm>
            <a:off x="6259017" y="5343115"/>
            <a:ext cx="820433" cy="905707"/>
          </a:xfrm>
          <a:prstGeom prst="rect">
            <a:avLst/>
          </a:prstGeom>
        </p:spPr>
      </p:pic>
      <p:pic>
        <p:nvPicPr>
          <p:cNvPr id="14" name="Dâu trl Đúng">
            <a:extLst>
              <a:ext uri="{FF2B5EF4-FFF2-40B4-BE49-F238E27FC236}">
                <a16:creationId xmlns:a16="http://schemas.microsoft.com/office/drawing/2014/main" id="{365E8EAB-6F34-4CEB-B8C2-D4D0876759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8" r="4708"/>
          <a:stretch/>
        </p:blipFill>
        <p:spPr>
          <a:xfrm>
            <a:off x="6868510" y="5332652"/>
            <a:ext cx="642913" cy="709736"/>
          </a:xfrm>
          <a:prstGeom prst="rect">
            <a:avLst/>
          </a:prstGeom>
        </p:spPr>
      </p:pic>
      <p:pic>
        <p:nvPicPr>
          <p:cNvPr id="15" name="Dâu trl Đúng">
            <a:extLst>
              <a:ext uri="{FF2B5EF4-FFF2-40B4-BE49-F238E27FC236}">
                <a16:creationId xmlns:a16="http://schemas.microsoft.com/office/drawing/2014/main" id="{46E20944-C659-4D0E-9494-C88B83D857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8" r="4708"/>
          <a:stretch/>
        </p:blipFill>
        <p:spPr>
          <a:xfrm>
            <a:off x="5060445" y="4767020"/>
            <a:ext cx="820433" cy="905707"/>
          </a:xfrm>
          <a:prstGeom prst="rect">
            <a:avLst/>
          </a:prstGeom>
        </p:spPr>
      </p:pic>
      <p:pic>
        <p:nvPicPr>
          <p:cNvPr id="16" name="Dâu trl Đúng">
            <a:extLst>
              <a:ext uri="{FF2B5EF4-FFF2-40B4-BE49-F238E27FC236}">
                <a16:creationId xmlns:a16="http://schemas.microsoft.com/office/drawing/2014/main" id="{7DFB13FF-A22F-4E59-886B-292A26D554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8" r="4708"/>
          <a:stretch/>
        </p:blipFill>
        <p:spPr>
          <a:xfrm>
            <a:off x="5750771" y="4785115"/>
            <a:ext cx="820433" cy="905707"/>
          </a:xfrm>
          <a:prstGeom prst="rect">
            <a:avLst/>
          </a:prstGeom>
        </p:spPr>
      </p:pic>
      <p:pic>
        <p:nvPicPr>
          <p:cNvPr id="17" name="Dâu trl Đúng">
            <a:extLst>
              <a:ext uri="{FF2B5EF4-FFF2-40B4-BE49-F238E27FC236}">
                <a16:creationId xmlns:a16="http://schemas.microsoft.com/office/drawing/2014/main" id="{32AD354F-28CA-4D15-B0EE-A5AC796B48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8" r="4708"/>
          <a:stretch/>
        </p:blipFill>
        <p:spPr>
          <a:xfrm>
            <a:off x="6331646" y="4806909"/>
            <a:ext cx="820433" cy="905707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1021BCAA-1C5D-4C63-9089-2FC0F39F0F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177" y="3987050"/>
            <a:ext cx="3333066" cy="2882967"/>
          </a:xfrm>
          <a:prstGeom prst="rect">
            <a:avLst/>
          </a:prstGeom>
        </p:spPr>
      </p:pic>
      <p:pic>
        <p:nvPicPr>
          <p:cNvPr id="20" name="Picture 19" descr="A green grass on a black background&#10;&#10;Description automatically generated">
            <a:extLst>
              <a:ext uri="{FF2B5EF4-FFF2-40B4-BE49-F238E27FC236}">
                <a16:creationId xmlns:a16="http://schemas.microsoft.com/office/drawing/2014/main" id="{9DDCEC3B-0DE4-A285-A25F-4CA1634AB9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653" y="3662871"/>
            <a:ext cx="4897584" cy="489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3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1C8288-2E2A-C605-422A-5D099B674B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248" y="237539"/>
            <a:ext cx="7224386" cy="1804572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DA27920B-DB35-D2D9-DB35-368FC08825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726" y="4341989"/>
            <a:ext cx="2737965" cy="2368229"/>
          </a:xfrm>
          <a:prstGeom prst="rect">
            <a:avLst/>
          </a:prstGeom>
        </p:spPr>
      </p:pic>
      <p:pic>
        <p:nvPicPr>
          <p:cNvPr id="7" name="Picture 6" descr="A green grass on a black background&#10;&#10;Description automatically generated">
            <a:extLst>
              <a:ext uri="{FF2B5EF4-FFF2-40B4-BE49-F238E27FC236}">
                <a16:creationId xmlns:a16="http://schemas.microsoft.com/office/drawing/2014/main" id="{9DDCEC3B-0DE4-A285-A25F-4CA1634AB9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319" y="3622821"/>
            <a:ext cx="4897584" cy="4897584"/>
          </a:xfrm>
          <a:prstGeom prst="rect">
            <a:avLst/>
          </a:prstGeom>
        </p:spPr>
      </p:pic>
      <p:pic>
        <p:nvPicPr>
          <p:cNvPr id="8" name="Cây táo" descr="Icon&#10;&#10;Description automatically generated">
            <a:extLst>
              <a:ext uri="{FF2B5EF4-FFF2-40B4-BE49-F238E27FC236}">
                <a16:creationId xmlns:a16="http://schemas.microsoft.com/office/drawing/2014/main" id="{6DBFB49E-6B71-C29A-6FF7-CE83594A75F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8" t="8320" r="6300" b="6381"/>
          <a:stretch/>
        </p:blipFill>
        <p:spPr>
          <a:xfrm>
            <a:off x="5647714" y="786387"/>
            <a:ext cx="6094612" cy="6071613"/>
          </a:xfrm>
          <a:prstGeom prst="rect">
            <a:avLst/>
          </a:prstGeom>
        </p:spPr>
      </p:pic>
      <p:pic>
        <p:nvPicPr>
          <p:cNvPr id="9" name="Trái táo số 1">
            <a:extLst>
              <a:ext uri="{FF2B5EF4-FFF2-40B4-BE49-F238E27FC236}">
                <a16:creationId xmlns:a16="http://schemas.microsoft.com/office/drawing/2014/main" id="{207E20EF-78C7-7A57-0277-D6BB3E98CE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9589" y="2301563"/>
            <a:ext cx="762066" cy="847417"/>
          </a:xfrm>
          <a:prstGeom prst="rect">
            <a:avLst/>
          </a:prstGeom>
        </p:spPr>
      </p:pic>
      <p:pic>
        <p:nvPicPr>
          <p:cNvPr id="10" name="Trái táo số 2">
            <a:extLst>
              <a:ext uri="{FF2B5EF4-FFF2-40B4-BE49-F238E27FC236}">
                <a16:creationId xmlns:a16="http://schemas.microsoft.com/office/drawing/2014/main" id="{F92CC8AF-0A71-85C4-420F-91D3A864FC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96644" y="3199916"/>
            <a:ext cx="762066" cy="853514"/>
          </a:xfrm>
          <a:prstGeom prst="rect">
            <a:avLst/>
          </a:prstGeom>
        </p:spPr>
      </p:pic>
      <p:pic>
        <p:nvPicPr>
          <p:cNvPr id="11" name="Trái táo số 3">
            <a:extLst>
              <a:ext uri="{FF2B5EF4-FFF2-40B4-BE49-F238E27FC236}">
                <a16:creationId xmlns:a16="http://schemas.microsoft.com/office/drawing/2014/main" id="{A32195D9-FC95-9CB4-9861-C2416613E7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99656" y="3199916"/>
            <a:ext cx="755970" cy="847417"/>
          </a:xfrm>
          <a:prstGeom prst="rect">
            <a:avLst/>
          </a:prstGeom>
        </p:spPr>
      </p:pic>
      <p:pic>
        <p:nvPicPr>
          <p:cNvPr id="12" name="Trái táo số 4">
            <a:extLst>
              <a:ext uri="{FF2B5EF4-FFF2-40B4-BE49-F238E27FC236}">
                <a16:creationId xmlns:a16="http://schemas.microsoft.com/office/drawing/2014/main" id="{4BC01F74-24C8-AA94-C9F1-2923AAFC41A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60927" y="3005291"/>
            <a:ext cx="762066" cy="847417"/>
          </a:xfrm>
          <a:prstGeom prst="rect">
            <a:avLst/>
          </a:prstGeom>
        </p:spPr>
      </p:pic>
      <p:pic>
        <p:nvPicPr>
          <p:cNvPr id="13" name="Trái táo số 5">
            <a:extLst>
              <a:ext uri="{FF2B5EF4-FFF2-40B4-BE49-F238E27FC236}">
                <a16:creationId xmlns:a16="http://schemas.microsoft.com/office/drawing/2014/main" id="{5525CD6B-5028-FBBC-4E19-384FA91A9B4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38735" y="1312883"/>
            <a:ext cx="762066" cy="847417"/>
          </a:xfrm>
          <a:prstGeom prst="rect">
            <a:avLst/>
          </a:prstGeom>
        </p:spPr>
      </p:pic>
      <p:pic>
        <p:nvPicPr>
          <p:cNvPr id="14" name="Trái táo số 9">
            <a:extLst>
              <a:ext uri="{FF2B5EF4-FFF2-40B4-BE49-F238E27FC236}">
                <a16:creationId xmlns:a16="http://schemas.microsoft.com/office/drawing/2014/main" id="{A3232F7D-2E48-E2D6-BB44-9546E599508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96986" y="1194694"/>
            <a:ext cx="762066" cy="847417"/>
          </a:xfrm>
          <a:prstGeom prst="rect">
            <a:avLst/>
          </a:prstGeom>
        </p:spPr>
      </p:pic>
      <p:pic>
        <p:nvPicPr>
          <p:cNvPr id="15" name="Trái táo số 6">
            <a:extLst>
              <a:ext uri="{FF2B5EF4-FFF2-40B4-BE49-F238E27FC236}">
                <a16:creationId xmlns:a16="http://schemas.microsoft.com/office/drawing/2014/main" id="{96A3F716-D600-42F4-3B42-4B596887BE2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633595" y="2858294"/>
            <a:ext cx="762066" cy="847417"/>
          </a:xfrm>
          <a:prstGeom prst="rect">
            <a:avLst/>
          </a:prstGeom>
        </p:spPr>
      </p:pic>
      <p:pic>
        <p:nvPicPr>
          <p:cNvPr id="16" name="Trái táo số 10">
            <a:extLst>
              <a:ext uri="{FF2B5EF4-FFF2-40B4-BE49-F238E27FC236}">
                <a16:creationId xmlns:a16="http://schemas.microsoft.com/office/drawing/2014/main" id="{866D2EA7-927D-2F64-0873-6CBB316ACEE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059052" y="2043914"/>
            <a:ext cx="847417" cy="865707"/>
          </a:xfrm>
          <a:prstGeom prst="rect">
            <a:avLst/>
          </a:prstGeom>
        </p:spPr>
      </p:pic>
      <p:pic>
        <p:nvPicPr>
          <p:cNvPr id="17" name="Trái táo số 8">
            <a:extLst>
              <a:ext uri="{FF2B5EF4-FFF2-40B4-BE49-F238E27FC236}">
                <a16:creationId xmlns:a16="http://schemas.microsoft.com/office/drawing/2014/main" id="{7360D3A0-4C25-0CA1-198B-76F3F27A169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44287" y="2043914"/>
            <a:ext cx="755970" cy="847417"/>
          </a:xfrm>
          <a:prstGeom prst="rect">
            <a:avLst/>
          </a:prstGeom>
        </p:spPr>
      </p:pic>
      <p:pic>
        <p:nvPicPr>
          <p:cNvPr id="18" name="Trái táo số 7">
            <a:extLst>
              <a:ext uri="{FF2B5EF4-FFF2-40B4-BE49-F238E27FC236}">
                <a16:creationId xmlns:a16="http://schemas.microsoft.com/office/drawing/2014/main" id="{9E5BE4BF-1531-D9DE-3D16-9F564384A3B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16503" y="3623624"/>
            <a:ext cx="762066" cy="8535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A539E07-DDCD-90A7-F33D-E1621A8D24F0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" t="-95" r="77315" b="52550"/>
          <a:stretch/>
        </p:blipFill>
        <p:spPr>
          <a:xfrm flipH="1">
            <a:off x="-6056864" y="923256"/>
            <a:ext cx="3605095" cy="5564909"/>
          </a:xfrm>
          <a:prstGeom prst="rect">
            <a:avLst/>
          </a:prstGeom>
        </p:spPr>
      </p:pic>
      <p:pic>
        <p:nvPicPr>
          <p:cNvPr id="20" name="Ghi tiêu chuẩn 1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5777.781"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4801850" y="11269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L 0.58672 -0.0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36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62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6717A8B-D5B5-40A2-AA44-276BDCC1D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10898940" y="773845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520B1EA-F94A-43C3-93A9-0F4609107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" y="320514"/>
            <a:ext cx="929640" cy="92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2">
            <a:extLst>
              <a:ext uri="{FF2B5EF4-FFF2-40B4-BE49-F238E27FC236}">
                <a16:creationId xmlns:a16="http://schemas.microsoft.com/office/drawing/2014/main" id="{213C59A6-C0B3-5DE4-E338-A27E168ED030}"/>
              </a:ext>
            </a:extLst>
          </p:cNvPr>
          <p:cNvSpPr/>
          <p:nvPr/>
        </p:nvSpPr>
        <p:spPr>
          <a:xfrm>
            <a:off x="3584796" y="1036627"/>
            <a:ext cx="7192061" cy="5149535"/>
          </a:xfrm>
          <a:prstGeom prst="roundRect">
            <a:avLst>
              <a:gd name="adj" fmla="val 809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985515-C0A3-ACD0-065D-C7AB411D8D38}"/>
              </a:ext>
            </a:extLst>
          </p:cNvPr>
          <p:cNvSpPr txBox="1"/>
          <p:nvPr/>
        </p:nvSpPr>
        <p:spPr>
          <a:xfrm>
            <a:off x="3783018" y="1937918"/>
            <a:ext cx="68029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Có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tổng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cộng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 10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quả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táo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trên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cây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mỗi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quả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tương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ứng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với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một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câu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hỏi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trắc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nghiệm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trả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lời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đúng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các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em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sẽ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giúp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bạn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nhỏ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hái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một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quả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táo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C3D7B7-B963-BCB6-BF25-0A66BC0565B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" t="-95" r="77315" b="52550"/>
          <a:stretch/>
        </p:blipFill>
        <p:spPr>
          <a:xfrm flipH="1">
            <a:off x="0" y="1293091"/>
            <a:ext cx="3605095" cy="5564909"/>
          </a:xfrm>
          <a:prstGeom prst="rect">
            <a:avLst/>
          </a:prstGeom>
        </p:spPr>
      </p:pic>
      <p:pic>
        <p:nvPicPr>
          <p:cNvPr id="12" name="Ghi tiêu chuẩn 1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241.8336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801850" y="11269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0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61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" y="-48536"/>
            <a:ext cx="12179847" cy="7045387"/>
          </a:xfrm>
          <a:prstGeom prst="rect">
            <a:avLst/>
          </a:prstGeom>
        </p:spPr>
      </p:pic>
      <p:pic>
        <p:nvPicPr>
          <p:cNvPr id="8" name="Cây táo" descr="Icon&#10;&#10;Description automatically generated">
            <a:extLst>
              <a:ext uri="{FF2B5EF4-FFF2-40B4-BE49-F238E27FC236}">
                <a16:creationId xmlns:a16="http://schemas.microsoft.com/office/drawing/2014/main" id="{6DBFB49E-6B71-C29A-6FF7-CE83594A75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8" t="8320" r="6300" b="6381"/>
          <a:stretch/>
        </p:blipFill>
        <p:spPr>
          <a:xfrm>
            <a:off x="5001442" y="-58597"/>
            <a:ext cx="6031265" cy="6975193"/>
          </a:xfrm>
          <a:prstGeom prst="rect">
            <a:avLst/>
          </a:prstGeom>
        </p:spPr>
      </p:pic>
      <p:pic>
        <p:nvPicPr>
          <p:cNvPr id="10" name="Picture 9" descr="A green grass on a black background&#10;&#10;Description automatically generated">
            <a:extLst>
              <a:ext uri="{FF2B5EF4-FFF2-40B4-BE49-F238E27FC236}">
                <a16:creationId xmlns:a16="http://schemas.microsoft.com/office/drawing/2014/main" id="{9DDCEC3B-0DE4-A285-A25F-4CA1634AB9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621" y="3963200"/>
            <a:ext cx="4897584" cy="479367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4C3D7B7-B963-BCB6-BF25-0A66BC0565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" t="-95" r="77315" b="52550"/>
          <a:stretch/>
        </p:blipFill>
        <p:spPr>
          <a:xfrm flipH="1">
            <a:off x="-2" y="3820469"/>
            <a:ext cx="3605095" cy="303753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4C3D7B7-B963-BCB6-BF25-0A66BC0565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" t="-95" r="77315" b="52550"/>
          <a:stretch/>
        </p:blipFill>
        <p:spPr>
          <a:xfrm flipH="1">
            <a:off x="-44901" y="1293091"/>
            <a:ext cx="3605095" cy="5564909"/>
          </a:xfrm>
          <a:prstGeom prst="rect">
            <a:avLst/>
          </a:prstGeom>
        </p:spPr>
      </p:pic>
      <p:pic>
        <p:nvPicPr>
          <p:cNvPr id="30" name="Trái táo số 1kq">
            <a:extLst>
              <a:ext uri="{FF2B5EF4-FFF2-40B4-BE49-F238E27FC236}">
                <a16:creationId xmlns:a16="http://schemas.microsoft.com/office/drawing/2014/main" id="{207E20EF-78C7-7A57-0277-D6BB3E98CE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4905" y="1819632"/>
            <a:ext cx="762066" cy="847417"/>
          </a:xfrm>
          <a:prstGeom prst="rect">
            <a:avLst/>
          </a:prstGeom>
        </p:spPr>
      </p:pic>
      <p:pic>
        <p:nvPicPr>
          <p:cNvPr id="31" name="Trái táo số 2 kq">
            <a:extLst>
              <a:ext uri="{FF2B5EF4-FFF2-40B4-BE49-F238E27FC236}">
                <a16:creationId xmlns:a16="http://schemas.microsoft.com/office/drawing/2014/main" id="{F92CC8AF-0A71-85C4-420F-91D3A864FC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6487" y="2989900"/>
            <a:ext cx="762066" cy="853514"/>
          </a:xfrm>
          <a:prstGeom prst="rect">
            <a:avLst/>
          </a:prstGeom>
        </p:spPr>
      </p:pic>
      <p:pic>
        <p:nvPicPr>
          <p:cNvPr id="32" name="Trái táo số 3 kq">
            <a:extLst>
              <a:ext uri="{FF2B5EF4-FFF2-40B4-BE49-F238E27FC236}">
                <a16:creationId xmlns:a16="http://schemas.microsoft.com/office/drawing/2014/main" id="{A32195D9-FC95-9CB4-9861-C2416613E7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4848" y="2607548"/>
            <a:ext cx="755970" cy="847417"/>
          </a:xfrm>
          <a:prstGeom prst="rect">
            <a:avLst/>
          </a:prstGeom>
        </p:spPr>
      </p:pic>
      <p:pic>
        <p:nvPicPr>
          <p:cNvPr id="33" name="Trái táo số 4 kq">
            <a:extLst>
              <a:ext uri="{FF2B5EF4-FFF2-40B4-BE49-F238E27FC236}">
                <a16:creationId xmlns:a16="http://schemas.microsoft.com/office/drawing/2014/main" id="{4BC01F74-24C8-AA94-C9F1-2923AAFC41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80205" y="1850718"/>
            <a:ext cx="762066" cy="847417"/>
          </a:xfrm>
          <a:prstGeom prst="rect">
            <a:avLst/>
          </a:prstGeom>
        </p:spPr>
      </p:pic>
      <p:pic>
        <p:nvPicPr>
          <p:cNvPr id="35" name="Trái táo số 5 kq">
            <a:extLst>
              <a:ext uri="{FF2B5EF4-FFF2-40B4-BE49-F238E27FC236}">
                <a16:creationId xmlns:a16="http://schemas.microsoft.com/office/drawing/2014/main" id="{5525CD6B-5028-FBBC-4E19-384FA91A9B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28553" y="405544"/>
            <a:ext cx="762066" cy="847417"/>
          </a:xfrm>
          <a:prstGeom prst="rect">
            <a:avLst/>
          </a:prstGeom>
        </p:spPr>
      </p:pic>
      <p:pic>
        <p:nvPicPr>
          <p:cNvPr id="38" name="Trái táo số 9 kq">
            <a:extLst>
              <a:ext uri="{FF2B5EF4-FFF2-40B4-BE49-F238E27FC236}">
                <a16:creationId xmlns:a16="http://schemas.microsoft.com/office/drawing/2014/main" id="{A3232F7D-2E48-E2D6-BB44-9546E59950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31168" y="715806"/>
            <a:ext cx="762066" cy="847417"/>
          </a:xfrm>
          <a:prstGeom prst="rect">
            <a:avLst/>
          </a:prstGeom>
        </p:spPr>
      </p:pic>
      <p:pic>
        <p:nvPicPr>
          <p:cNvPr id="39" name="Trái táo số 6 kq">
            <a:extLst>
              <a:ext uri="{FF2B5EF4-FFF2-40B4-BE49-F238E27FC236}">
                <a16:creationId xmlns:a16="http://schemas.microsoft.com/office/drawing/2014/main" id="{96A3F716-D600-42F4-3B42-4B596887BE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63308" y="2809650"/>
            <a:ext cx="762066" cy="847417"/>
          </a:xfrm>
          <a:prstGeom prst="rect">
            <a:avLst/>
          </a:prstGeom>
        </p:spPr>
      </p:pic>
      <p:pic>
        <p:nvPicPr>
          <p:cNvPr id="40" name="Trái táo số 10 kq">
            <a:extLst>
              <a:ext uri="{FF2B5EF4-FFF2-40B4-BE49-F238E27FC236}">
                <a16:creationId xmlns:a16="http://schemas.microsoft.com/office/drawing/2014/main" id="{866D2EA7-927D-2F64-0873-6CBB316ACEE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60887" y="1904772"/>
            <a:ext cx="847417" cy="865707"/>
          </a:xfrm>
          <a:prstGeom prst="rect">
            <a:avLst/>
          </a:prstGeom>
        </p:spPr>
      </p:pic>
      <p:pic>
        <p:nvPicPr>
          <p:cNvPr id="42" name="Trái táo số 7 kq">
            <a:extLst>
              <a:ext uri="{FF2B5EF4-FFF2-40B4-BE49-F238E27FC236}">
                <a16:creationId xmlns:a16="http://schemas.microsoft.com/office/drawing/2014/main" id="{9E5BE4BF-1531-D9DE-3D16-9F564384A3B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63333" y="3447743"/>
            <a:ext cx="762066" cy="853514"/>
          </a:xfrm>
          <a:prstGeom prst="rect">
            <a:avLst/>
          </a:prstGeom>
        </p:spPr>
      </p:pic>
      <p:pic>
        <p:nvPicPr>
          <p:cNvPr id="57" name="Trái táo số 8 kq">
            <a:extLst>
              <a:ext uri="{FF2B5EF4-FFF2-40B4-BE49-F238E27FC236}">
                <a16:creationId xmlns:a16="http://schemas.microsoft.com/office/drawing/2014/main" id="{7360D3A0-4C25-0CA1-198B-76F3F27A169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88456" y="1559826"/>
            <a:ext cx="755970" cy="847417"/>
          </a:xfrm>
          <a:prstGeom prst="rect">
            <a:avLst/>
          </a:prstGeom>
        </p:spPr>
      </p:pic>
      <p:pic>
        <p:nvPicPr>
          <p:cNvPr id="43" name="Trái táo số 1">
            <a:hlinkClick r:id="rId17" action="ppaction://hlinksldjump"/>
            <a:extLst>
              <a:ext uri="{FF2B5EF4-FFF2-40B4-BE49-F238E27FC236}">
                <a16:creationId xmlns:a16="http://schemas.microsoft.com/office/drawing/2014/main" id="{207E20EF-78C7-7A57-0277-D6BB3E98CE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5632" y="1862632"/>
            <a:ext cx="762066" cy="847417"/>
          </a:xfrm>
          <a:prstGeom prst="rect">
            <a:avLst/>
          </a:prstGeom>
        </p:spPr>
      </p:pic>
      <p:pic>
        <p:nvPicPr>
          <p:cNvPr id="44" name="Trái táo số 2">
            <a:hlinkClick r:id="rId18" action="ppaction://hlinksldjump"/>
            <a:extLst>
              <a:ext uri="{FF2B5EF4-FFF2-40B4-BE49-F238E27FC236}">
                <a16:creationId xmlns:a16="http://schemas.microsoft.com/office/drawing/2014/main" id="{F92CC8AF-0A71-85C4-420F-91D3A864FC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0420" y="3002242"/>
            <a:ext cx="762066" cy="853514"/>
          </a:xfrm>
          <a:prstGeom prst="rect">
            <a:avLst/>
          </a:prstGeom>
        </p:spPr>
      </p:pic>
      <p:pic>
        <p:nvPicPr>
          <p:cNvPr id="47" name="Trái táo số 5">
            <a:hlinkClick r:id="rId19" action="ppaction://hlinksldjump"/>
            <a:extLst>
              <a:ext uri="{FF2B5EF4-FFF2-40B4-BE49-F238E27FC236}">
                <a16:creationId xmlns:a16="http://schemas.microsoft.com/office/drawing/2014/main" id="{5525CD6B-5028-FBBC-4E19-384FA91A9B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35216" y="425143"/>
            <a:ext cx="762066" cy="847417"/>
          </a:xfrm>
          <a:prstGeom prst="rect">
            <a:avLst/>
          </a:prstGeom>
        </p:spPr>
      </p:pic>
      <p:pic>
        <p:nvPicPr>
          <p:cNvPr id="45" name="Trái táo số 3">
            <a:hlinkClick r:id="rId20" action="ppaction://hlinksldjump"/>
            <a:extLst>
              <a:ext uri="{FF2B5EF4-FFF2-40B4-BE49-F238E27FC236}">
                <a16:creationId xmlns:a16="http://schemas.microsoft.com/office/drawing/2014/main" id="{A32195D9-FC95-9CB4-9861-C2416613E7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77604" y="2607869"/>
            <a:ext cx="755970" cy="847417"/>
          </a:xfrm>
          <a:prstGeom prst="rect">
            <a:avLst/>
          </a:prstGeom>
        </p:spPr>
      </p:pic>
      <p:pic>
        <p:nvPicPr>
          <p:cNvPr id="46" name="Trái táo số 4">
            <a:hlinkClick r:id="rId21" action="ppaction://hlinksldjump"/>
            <a:extLst>
              <a:ext uri="{FF2B5EF4-FFF2-40B4-BE49-F238E27FC236}">
                <a16:creationId xmlns:a16="http://schemas.microsoft.com/office/drawing/2014/main" id="{4BC01F74-24C8-AA94-C9F1-2923AAFC41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95564" y="1865806"/>
            <a:ext cx="762066" cy="847417"/>
          </a:xfrm>
          <a:prstGeom prst="rect">
            <a:avLst/>
          </a:prstGeom>
        </p:spPr>
      </p:pic>
      <p:pic>
        <p:nvPicPr>
          <p:cNvPr id="51" name="Trái táo số 8">
            <a:hlinkClick r:id="rId22" action="ppaction://hlinksldjump"/>
            <a:extLst>
              <a:ext uri="{FF2B5EF4-FFF2-40B4-BE49-F238E27FC236}">
                <a16:creationId xmlns:a16="http://schemas.microsoft.com/office/drawing/2014/main" id="{7360D3A0-4C25-0CA1-198B-76F3F27A169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99619" y="1557885"/>
            <a:ext cx="755970" cy="847417"/>
          </a:xfrm>
          <a:prstGeom prst="rect">
            <a:avLst/>
          </a:prstGeom>
        </p:spPr>
      </p:pic>
      <p:pic>
        <p:nvPicPr>
          <p:cNvPr id="48" name="Trái táo số 9">
            <a:hlinkClick r:id="rId23" action="ppaction://hlinksldjump"/>
            <a:extLst>
              <a:ext uri="{FF2B5EF4-FFF2-40B4-BE49-F238E27FC236}">
                <a16:creationId xmlns:a16="http://schemas.microsoft.com/office/drawing/2014/main" id="{A3232F7D-2E48-E2D6-BB44-9546E59950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42331" y="770773"/>
            <a:ext cx="762066" cy="847417"/>
          </a:xfrm>
          <a:prstGeom prst="rect">
            <a:avLst/>
          </a:prstGeom>
        </p:spPr>
      </p:pic>
      <p:pic>
        <p:nvPicPr>
          <p:cNvPr id="50" name="Trái táo số 10">
            <a:hlinkClick r:id="rId24" action="ppaction://hlinksldjump"/>
            <a:extLst>
              <a:ext uri="{FF2B5EF4-FFF2-40B4-BE49-F238E27FC236}">
                <a16:creationId xmlns:a16="http://schemas.microsoft.com/office/drawing/2014/main" id="{866D2EA7-927D-2F64-0873-6CBB316ACEE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60887" y="1904772"/>
            <a:ext cx="847417" cy="865707"/>
          </a:xfrm>
          <a:prstGeom prst="rect">
            <a:avLst/>
          </a:prstGeom>
        </p:spPr>
      </p:pic>
      <p:pic>
        <p:nvPicPr>
          <p:cNvPr id="49" name="Trái táo số 6">
            <a:hlinkClick r:id="rId25" action="ppaction://hlinksldjump"/>
            <a:extLst>
              <a:ext uri="{FF2B5EF4-FFF2-40B4-BE49-F238E27FC236}">
                <a16:creationId xmlns:a16="http://schemas.microsoft.com/office/drawing/2014/main" id="{96A3F716-D600-42F4-3B42-4B596887BE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27226" y="2783635"/>
            <a:ext cx="762066" cy="847417"/>
          </a:xfrm>
          <a:prstGeom prst="rect">
            <a:avLst/>
          </a:prstGeom>
        </p:spPr>
      </p:pic>
      <p:pic>
        <p:nvPicPr>
          <p:cNvPr id="52" name="Trái táo số 7">
            <a:hlinkClick r:id="rId26" action="ppaction://hlinksldjump"/>
            <a:extLst>
              <a:ext uri="{FF2B5EF4-FFF2-40B4-BE49-F238E27FC236}">
                <a16:creationId xmlns:a16="http://schemas.microsoft.com/office/drawing/2014/main" id="{9E5BE4BF-1531-D9DE-3D16-9F564384A3B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55171" y="3439422"/>
            <a:ext cx="762066" cy="853514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DA27920B-DB35-D2D9-DB35-368FC08825E3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926" y="4668784"/>
            <a:ext cx="2737965" cy="236822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E1C8288-2E2A-C605-422A-5D099B674B8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3741" y="55529"/>
            <a:ext cx="5620227" cy="1471911"/>
          </a:xfrm>
          <a:prstGeom prst="rect">
            <a:avLst/>
          </a:prstGeom>
        </p:spPr>
      </p:pic>
      <p:pic>
        <p:nvPicPr>
          <p:cNvPr id="1026" name="Picture 2" descr="Hình ảnh Phim Hoạt Hình Vẽ Tay Mùa đông Giỏ Táo PNG Miễn Phí Tải Về -  Lovepik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061F3E"/>
              </a:clrFrom>
              <a:clrTo>
                <a:srgbClr val="061F3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405" y="5751871"/>
            <a:ext cx="1297595" cy="120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76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01888 0.647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3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1535E-17 L -0.03125 0.4738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2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-0.12487 0.5064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-0.16536 0.6254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8" y="3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-0.0737 0.825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5" y="4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39753 0.3807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83" y="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-0.15482 0.2803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47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09818 0.5560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9" y="2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-0.2349 0.6810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45" y="3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-0.26719 0.5002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59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2053" cy="6953250"/>
          </a:xfrm>
          <a:prstGeom prst="rect">
            <a:avLst/>
          </a:prstGeom>
        </p:spPr>
      </p:pic>
      <p:sp>
        <p:nvSpPr>
          <p:cNvPr id="23" name="Arrow: Left 1">
            <a:hlinkClick r:id="rId5" action="ppaction://hlinksldjump"/>
            <a:extLst>
              <a:ext uri="{FF2B5EF4-FFF2-40B4-BE49-F238E27FC236}">
                <a16:creationId xmlns:a16="http://schemas.microsoft.com/office/drawing/2014/main" id="{C3BE016E-6060-37B8-160F-38C3739B2D89}"/>
              </a:ext>
            </a:extLst>
          </p:cNvPr>
          <p:cNvSpPr/>
          <p:nvPr/>
        </p:nvSpPr>
        <p:spPr>
          <a:xfrm>
            <a:off x="160432" y="6153150"/>
            <a:ext cx="2066925" cy="609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ÂU HỎI 1"/>
          <p:cNvSpPr/>
          <p:nvPr/>
        </p:nvSpPr>
        <p:spPr>
          <a:xfrm>
            <a:off x="1385454" y="709250"/>
            <a:ext cx="9240981" cy="10512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600" b="1" dirty="0"/>
              <a:t>  Câu 1:  Đới khí hậu phân bố trong phạm vi từ chí tuyến đến hai vòng cực là</a:t>
            </a:r>
            <a:endParaRPr lang="en-US" sz="3600" dirty="0"/>
          </a:p>
        </p:txBody>
      </p:sp>
      <p:sp>
        <p:nvSpPr>
          <p:cNvPr id="19" name="Freeform 18"/>
          <p:cNvSpPr/>
          <p:nvPr/>
        </p:nvSpPr>
        <p:spPr>
          <a:xfrm>
            <a:off x="1504219" y="2396836"/>
            <a:ext cx="2097917" cy="221368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2251" tIns="363176" rIns="223831" bIns="363176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kern="1200" dirty="0"/>
              <a:t>A. Nhiệt đới</a:t>
            </a:r>
          </a:p>
        </p:txBody>
      </p:sp>
      <p:sp>
        <p:nvSpPr>
          <p:cNvPr id="28" name="Freeform 27"/>
          <p:cNvSpPr/>
          <p:nvPr/>
        </p:nvSpPr>
        <p:spPr>
          <a:xfrm>
            <a:off x="4015860" y="2396836"/>
            <a:ext cx="2097916" cy="221368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2250" tIns="363176" rIns="223831" bIns="363176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kern="1200" dirty="0"/>
              <a:t>B. Ôn đới</a:t>
            </a:r>
          </a:p>
        </p:txBody>
      </p:sp>
      <p:sp>
        <p:nvSpPr>
          <p:cNvPr id="29" name="Freeform 28"/>
          <p:cNvSpPr/>
          <p:nvPr/>
        </p:nvSpPr>
        <p:spPr>
          <a:xfrm>
            <a:off x="6271120" y="2396836"/>
            <a:ext cx="2097916" cy="221368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2250" tIns="363176" rIns="223831" bIns="363176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kern="1200" dirty="0"/>
              <a:t>C. cận nhiệt đới</a:t>
            </a:r>
          </a:p>
        </p:txBody>
      </p:sp>
      <p:sp>
        <p:nvSpPr>
          <p:cNvPr id="30" name="Freeform 29"/>
          <p:cNvSpPr/>
          <p:nvPr/>
        </p:nvSpPr>
        <p:spPr>
          <a:xfrm>
            <a:off x="8526380" y="2396836"/>
            <a:ext cx="2097916" cy="221368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2250" tIns="363176" rIns="223831" bIns="363176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kern="1200" dirty="0"/>
              <a:t>D. Hàn đới</a:t>
            </a:r>
          </a:p>
        </p:txBody>
      </p:sp>
      <p:sp>
        <p:nvSpPr>
          <p:cNvPr id="66" name="B  ĐÚNG" hidden="1"/>
          <p:cNvSpPr/>
          <p:nvPr/>
        </p:nvSpPr>
        <p:spPr>
          <a:xfrm>
            <a:off x="2007329" y="2426153"/>
            <a:ext cx="3714599" cy="120555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pic>
        <p:nvPicPr>
          <p:cNvPr id="67" name="Picture 4" hidden="1">
            <a:extLst>
              <a:ext uri="{FF2B5EF4-FFF2-40B4-BE49-F238E27FC236}">
                <a16:creationId xmlns:a16="http://schemas.microsoft.com/office/drawing/2014/main" id="{1BC289E5-32E7-18B2-E18C-58A73783A1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079729" y="2443298"/>
            <a:ext cx="957666" cy="1162982"/>
          </a:xfrm>
          <a:prstGeom prst="rect">
            <a:avLst/>
          </a:prstGeom>
        </p:spPr>
      </p:pic>
      <p:sp>
        <p:nvSpPr>
          <p:cNvPr id="14" name="TextBox 13" hidden="1"/>
          <p:cNvSpPr txBox="1"/>
          <p:nvPr/>
        </p:nvSpPr>
        <p:spPr>
          <a:xfrm>
            <a:off x="3465022" y="2803596"/>
            <a:ext cx="1631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Nhiệt đới</a:t>
            </a:r>
          </a:p>
          <a:p>
            <a:endParaRPr lang="en-US" dirty="0"/>
          </a:p>
        </p:txBody>
      </p:sp>
      <p:pic>
        <p:nvPicPr>
          <p:cNvPr id="72" name="Picture 71" descr="https://vnn-imgs-a1.vgcloud.vn/image1.ictnews.vn/_Files/2019/06/01/1945903.jpg"/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134" y="4221035"/>
            <a:ext cx="1064674" cy="1025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Picture 75" descr="https://vnn-imgs-a1.vgcloud.vn/image1.ictnews.vn/_Files/2019/06/01/zany-face.jpg"/>
          <p:cNvPicPr/>
          <p:nvPr/>
        </p:nvPicPr>
        <p:blipFill>
          <a:blip r:embed="rId9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926" y="4323917"/>
            <a:ext cx="1331430" cy="99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Picture 76" descr="https://vnn-imgs-a1.vgcloud.vn/image1.ictnews.vn/_Files/2019/06/01/zany-face.jpg"/>
          <p:cNvPicPr/>
          <p:nvPr/>
        </p:nvPicPr>
        <p:blipFill>
          <a:blip r:embed="rId9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449" y="4221035"/>
            <a:ext cx="1331430" cy="1122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Picture 77" descr="https://vnn-imgs-a1.vgcloud.vn/image1.ictnews.vn/_Files/2019/06/01/zany-face.jpg"/>
          <p:cNvPicPr/>
          <p:nvPr/>
        </p:nvPicPr>
        <p:blipFill>
          <a:blip r:embed="rId9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709" y="4295422"/>
            <a:ext cx="1215472" cy="10983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781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3" name="Arrow: Left 1">
            <a:hlinkClick r:id="rId5" action="ppaction://hlinksldjump"/>
            <a:extLst>
              <a:ext uri="{FF2B5EF4-FFF2-40B4-BE49-F238E27FC236}">
                <a16:creationId xmlns:a16="http://schemas.microsoft.com/office/drawing/2014/main" id="{C3BE016E-6060-37B8-160F-38C3739B2D89}"/>
              </a:ext>
            </a:extLst>
          </p:cNvPr>
          <p:cNvSpPr/>
          <p:nvPr/>
        </p:nvSpPr>
        <p:spPr>
          <a:xfrm>
            <a:off x="160432" y="6153150"/>
            <a:ext cx="2066925" cy="609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136470" y="505713"/>
            <a:ext cx="9864039" cy="12676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hứa câu hỏi">
            <a:extLst>
              <a:ext uri="{FF2B5EF4-FFF2-40B4-BE49-F238E27FC236}">
                <a16:creationId xmlns:a16="http://schemas.microsoft.com/office/drawing/2014/main" id="{8FD0D94F-385C-5C2D-3CE5-58579DD7A67F}"/>
              </a:ext>
            </a:extLst>
          </p:cNvPr>
          <p:cNvSpPr txBox="1"/>
          <p:nvPr/>
        </p:nvSpPr>
        <p:spPr>
          <a:xfrm>
            <a:off x="1136470" y="505712"/>
            <a:ext cx="10004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200" b="1" dirty="0">
                <a:solidFill>
                  <a:schemeClr val="bg1"/>
                </a:solidFill>
              </a:rPr>
              <a:t>Câu 2: Đới khí hậu nào nhận được lượng nhiệt và góc chiếu sáng từ mặt trời ít nhất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274074" y="2230581"/>
            <a:ext cx="1901008" cy="230832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9550" tIns="461665" rIns="210530" bIns="461665" numCol="1" spcCol="1270" anchor="ctr" anchorCtr="0">
            <a:noAutofit/>
          </a:bodyPr>
          <a:lstStyle/>
          <a:p>
            <a:pPr lvl="0" algn="ctr" defTabSz="1466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300" kern="1200" dirty="0"/>
              <a:t>A. Nhiệt đới</a:t>
            </a:r>
          </a:p>
        </p:txBody>
      </p:sp>
      <p:sp>
        <p:nvSpPr>
          <p:cNvPr id="9" name="Freeform 8"/>
          <p:cNvSpPr/>
          <p:nvPr/>
        </p:nvSpPr>
        <p:spPr>
          <a:xfrm>
            <a:off x="4414652" y="2230581"/>
            <a:ext cx="1901008" cy="230832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9550" tIns="461665" rIns="210530" bIns="461665" numCol="1" spcCol="1270" anchor="ctr" anchorCtr="0">
            <a:noAutofit/>
          </a:bodyPr>
          <a:lstStyle/>
          <a:p>
            <a:pPr lvl="0" algn="ctr" defTabSz="1466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300" kern="1200" dirty="0"/>
              <a:t>B. Ôn đới</a:t>
            </a:r>
          </a:p>
        </p:txBody>
      </p:sp>
      <p:sp>
        <p:nvSpPr>
          <p:cNvPr id="10" name="Freeform 9"/>
          <p:cNvSpPr/>
          <p:nvPr/>
        </p:nvSpPr>
        <p:spPr>
          <a:xfrm>
            <a:off x="6610630" y="2230581"/>
            <a:ext cx="1901008" cy="230832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9550" tIns="461665" rIns="210530" bIns="461665" numCol="1" spcCol="1270" anchor="ctr" anchorCtr="0">
            <a:noAutofit/>
          </a:bodyPr>
          <a:lstStyle/>
          <a:p>
            <a:pPr lvl="0" algn="ctr" defTabSz="1466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300" kern="1200" dirty="0"/>
              <a:t>C. Cận nhiệt đới  </a:t>
            </a:r>
          </a:p>
        </p:txBody>
      </p:sp>
      <p:sp>
        <p:nvSpPr>
          <p:cNvPr id="11" name="Freeform 10"/>
          <p:cNvSpPr/>
          <p:nvPr/>
        </p:nvSpPr>
        <p:spPr>
          <a:xfrm>
            <a:off x="8765054" y="2230581"/>
            <a:ext cx="1901008" cy="230832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9550" tIns="461665" rIns="210530" bIns="461665" numCol="1" spcCol="1270" anchor="ctr" anchorCtr="0">
            <a:noAutofit/>
          </a:bodyPr>
          <a:lstStyle/>
          <a:p>
            <a:pPr lvl="0" algn="ctr" defTabSz="1466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300" kern="1200" dirty="0"/>
              <a:t>D. Hàn đới</a:t>
            </a:r>
          </a:p>
        </p:txBody>
      </p:sp>
      <p:pic>
        <p:nvPicPr>
          <p:cNvPr id="22" name="Picture 21" descr="https://vnn-imgs-a1.vgcloud.vn/image1.ictnews.vn/_Files/2019/06/01/1945903.jpg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058" y="4234103"/>
            <a:ext cx="1124869" cy="1122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https://vnn-imgs-a1.vgcloud.vn/image1.ictnews.vn/_Files/2019/06/01/zany-face.jpg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480" y="4234103"/>
            <a:ext cx="1112817" cy="1122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https://vnn-imgs-a1.vgcloud.vn/image1.ictnews.vn/_Files/2019/06/01/zany-face.jpg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027" y="4201006"/>
            <a:ext cx="1112817" cy="1122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 descr="https://vnn-imgs-a1.vgcloud.vn/image1.ictnews.vn/_Files/2019/06/01/zany-face.jpg"/>
          <p:cNvPicPr/>
          <p:nvPr/>
        </p:nvPicPr>
        <p:blipFill>
          <a:blip r:embed="rId7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582" y="4234103"/>
            <a:ext cx="1112817" cy="1122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75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38200" y="504844"/>
            <a:ext cx="10300855" cy="94425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Câu 3: Do tác động của lực </a:t>
            </a:r>
            <a:r>
              <a:rPr lang="en-US" sz="2800" b="1" dirty="0" err="1">
                <a:solidFill>
                  <a:schemeClr val="bg1"/>
                </a:solidFill>
              </a:rPr>
              <a:t>Côriolit</a:t>
            </a:r>
            <a:r>
              <a:rPr lang="en-US" sz="2800" b="1" dirty="0">
                <a:solidFill>
                  <a:schemeClr val="bg1"/>
                </a:solidFill>
              </a:rPr>
              <a:t> nên ở bán cầu Bắc vật chuyển động bị lệch về: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5" name="Arrow: Left 1">
            <a:hlinkClick r:id="rId5" action="ppaction://hlinksldjump"/>
            <a:extLst>
              <a:ext uri="{FF2B5EF4-FFF2-40B4-BE49-F238E27FC236}">
                <a16:creationId xmlns:a16="http://schemas.microsoft.com/office/drawing/2014/main" id="{C3BE016E-6060-37B8-160F-38C3739B2D89}"/>
              </a:ext>
            </a:extLst>
          </p:cNvPr>
          <p:cNvSpPr/>
          <p:nvPr/>
        </p:nvSpPr>
        <p:spPr>
          <a:xfrm>
            <a:off x="312832" y="6305550"/>
            <a:ext cx="2066925" cy="609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838200" y="1689020"/>
            <a:ext cx="10515600" cy="3464871"/>
          </a:xfrm>
          <a:prstGeom prst="rightArrow">
            <a:avLst/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vi-VN"/>
          </a:p>
        </p:txBody>
      </p:sp>
      <p:sp>
        <p:nvSpPr>
          <p:cNvPr id="10" name="Freeform 9"/>
          <p:cNvSpPr/>
          <p:nvPr/>
        </p:nvSpPr>
        <p:spPr>
          <a:xfrm>
            <a:off x="1084092" y="2464616"/>
            <a:ext cx="2233672" cy="1671441"/>
          </a:xfrm>
          <a:custGeom>
            <a:avLst/>
            <a:gdLst>
              <a:gd name="connsiteX0" fmla="*/ 0 w 2233672"/>
              <a:gd name="connsiteY0" fmla="*/ 172358 h 1034129"/>
              <a:gd name="connsiteX1" fmla="*/ 172358 w 2233672"/>
              <a:gd name="connsiteY1" fmla="*/ 0 h 1034129"/>
              <a:gd name="connsiteX2" fmla="*/ 2061314 w 2233672"/>
              <a:gd name="connsiteY2" fmla="*/ 0 h 1034129"/>
              <a:gd name="connsiteX3" fmla="*/ 2233672 w 2233672"/>
              <a:gd name="connsiteY3" fmla="*/ 172358 h 1034129"/>
              <a:gd name="connsiteX4" fmla="*/ 2233672 w 2233672"/>
              <a:gd name="connsiteY4" fmla="*/ 861771 h 1034129"/>
              <a:gd name="connsiteX5" fmla="*/ 2061314 w 2233672"/>
              <a:gd name="connsiteY5" fmla="*/ 1034129 h 1034129"/>
              <a:gd name="connsiteX6" fmla="*/ 172358 w 2233672"/>
              <a:gd name="connsiteY6" fmla="*/ 1034129 h 1034129"/>
              <a:gd name="connsiteX7" fmla="*/ 0 w 2233672"/>
              <a:gd name="connsiteY7" fmla="*/ 861771 h 1034129"/>
              <a:gd name="connsiteX8" fmla="*/ 0 w 2233672"/>
              <a:gd name="connsiteY8" fmla="*/ 172358 h 1034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3672" h="1034129">
                <a:moveTo>
                  <a:pt x="0" y="172358"/>
                </a:moveTo>
                <a:cubicBezTo>
                  <a:pt x="0" y="77167"/>
                  <a:pt x="77167" y="0"/>
                  <a:pt x="172358" y="0"/>
                </a:cubicBezTo>
                <a:lnTo>
                  <a:pt x="2061314" y="0"/>
                </a:lnTo>
                <a:cubicBezTo>
                  <a:pt x="2156505" y="0"/>
                  <a:pt x="2233672" y="77167"/>
                  <a:pt x="2233672" y="172358"/>
                </a:cubicBezTo>
                <a:lnTo>
                  <a:pt x="2233672" y="861771"/>
                </a:lnTo>
                <a:cubicBezTo>
                  <a:pt x="2233672" y="956962"/>
                  <a:pt x="2156505" y="1034129"/>
                  <a:pt x="2061314" y="1034129"/>
                </a:cubicBezTo>
                <a:lnTo>
                  <a:pt x="172358" y="1034129"/>
                </a:lnTo>
                <a:cubicBezTo>
                  <a:pt x="77167" y="1034129"/>
                  <a:pt x="0" y="956962"/>
                  <a:pt x="0" y="861771"/>
                </a:cubicBezTo>
                <a:lnTo>
                  <a:pt x="0" y="17235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1922" tIns="141922" rIns="141922" bIns="141922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/>
              <a:t>A. Bên phải theo hướng chuyển động</a:t>
            </a:r>
            <a:endParaRPr lang="en-US" sz="24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3690043" y="2464616"/>
            <a:ext cx="2233672" cy="1698204"/>
          </a:xfrm>
          <a:custGeom>
            <a:avLst/>
            <a:gdLst>
              <a:gd name="connsiteX0" fmla="*/ 0 w 2233672"/>
              <a:gd name="connsiteY0" fmla="*/ 172358 h 1034129"/>
              <a:gd name="connsiteX1" fmla="*/ 172358 w 2233672"/>
              <a:gd name="connsiteY1" fmla="*/ 0 h 1034129"/>
              <a:gd name="connsiteX2" fmla="*/ 2061314 w 2233672"/>
              <a:gd name="connsiteY2" fmla="*/ 0 h 1034129"/>
              <a:gd name="connsiteX3" fmla="*/ 2233672 w 2233672"/>
              <a:gd name="connsiteY3" fmla="*/ 172358 h 1034129"/>
              <a:gd name="connsiteX4" fmla="*/ 2233672 w 2233672"/>
              <a:gd name="connsiteY4" fmla="*/ 861771 h 1034129"/>
              <a:gd name="connsiteX5" fmla="*/ 2061314 w 2233672"/>
              <a:gd name="connsiteY5" fmla="*/ 1034129 h 1034129"/>
              <a:gd name="connsiteX6" fmla="*/ 172358 w 2233672"/>
              <a:gd name="connsiteY6" fmla="*/ 1034129 h 1034129"/>
              <a:gd name="connsiteX7" fmla="*/ 0 w 2233672"/>
              <a:gd name="connsiteY7" fmla="*/ 861771 h 1034129"/>
              <a:gd name="connsiteX8" fmla="*/ 0 w 2233672"/>
              <a:gd name="connsiteY8" fmla="*/ 172358 h 1034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3672" h="1034129">
                <a:moveTo>
                  <a:pt x="0" y="172358"/>
                </a:moveTo>
                <a:cubicBezTo>
                  <a:pt x="0" y="77167"/>
                  <a:pt x="77167" y="0"/>
                  <a:pt x="172358" y="0"/>
                </a:cubicBezTo>
                <a:lnTo>
                  <a:pt x="2061314" y="0"/>
                </a:lnTo>
                <a:cubicBezTo>
                  <a:pt x="2156505" y="0"/>
                  <a:pt x="2233672" y="77167"/>
                  <a:pt x="2233672" y="172358"/>
                </a:cubicBezTo>
                <a:lnTo>
                  <a:pt x="2233672" y="861771"/>
                </a:lnTo>
                <a:cubicBezTo>
                  <a:pt x="2233672" y="956962"/>
                  <a:pt x="2156505" y="1034129"/>
                  <a:pt x="2061314" y="1034129"/>
                </a:cubicBezTo>
                <a:lnTo>
                  <a:pt x="172358" y="1034129"/>
                </a:lnTo>
                <a:cubicBezTo>
                  <a:pt x="77167" y="1034129"/>
                  <a:pt x="0" y="956962"/>
                  <a:pt x="0" y="861771"/>
                </a:cubicBezTo>
                <a:lnTo>
                  <a:pt x="0" y="17235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1922" tIns="141922" rIns="141922" bIns="141922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/>
              <a:t>B. Hướng Đông</a:t>
            </a:r>
            <a:endParaRPr lang="en-US" sz="24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6295994" y="2464616"/>
            <a:ext cx="2233672" cy="1698204"/>
          </a:xfrm>
          <a:custGeom>
            <a:avLst/>
            <a:gdLst>
              <a:gd name="connsiteX0" fmla="*/ 0 w 2233672"/>
              <a:gd name="connsiteY0" fmla="*/ 172358 h 1034129"/>
              <a:gd name="connsiteX1" fmla="*/ 172358 w 2233672"/>
              <a:gd name="connsiteY1" fmla="*/ 0 h 1034129"/>
              <a:gd name="connsiteX2" fmla="*/ 2061314 w 2233672"/>
              <a:gd name="connsiteY2" fmla="*/ 0 h 1034129"/>
              <a:gd name="connsiteX3" fmla="*/ 2233672 w 2233672"/>
              <a:gd name="connsiteY3" fmla="*/ 172358 h 1034129"/>
              <a:gd name="connsiteX4" fmla="*/ 2233672 w 2233672"/>
              <a:gd name="connsiteY4" fmla="*/ 861771 h 1034129"/>
              <a:gd name="connsiteX5" fmla="*/ 2061314 w 2233672"/>
              <a:gd name="connsiteY5" fmla="*/ 1034129 h 1034129"/>
              <a:gd name="connsiteX6" fmla="*/ 172358 w 2233672"/>
              <a:gd name="connsiteY6" fmla="*/ 1034129 h 1034129"/>
              <a:gd name="connsiteX7" fmla="*/ 0 w 2233672"/>
              <a:gd name="connsiteY7" fmla="*/ 861771 h 1034129"/>
              <a:gd name="connsiteX8" fmla="*/ 0 w 2233672"/>
              <a:gd name="connsiteY8" fmla="*/ 172358 h 1034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3672" h="1034129">
                <a:moveTo>
                  <a:pt x="0" y="172358"/>
                </a:moveTo>
                <a:cubicBezTo>
                  <a:pt x="0" y="77167"/>
                  <a:pt x="77167" y="0"/>
                  <a:pt x="172358" y="0"/>
                </a:cubicBezTo>
                <a:lnTo>
                  <a:pt x="2061314" y="0"/>
                </a:lnTo>
                <a:cubicBezTo>
                  <a:pt x="2156505" y="0"/>
                  <a:pt x="2233672" y="77167"/>
                  <a:pt x="2233672" y="172358"/>
                </a:cubicBezTo>
                <a:lnTo>
                  <a:pt x="2233672" y="861771"/>
                </a:lnTo>
                <a:cubicBezTo>
                  <a:pt x="2233672" y="956962"/>
                  <a:pt x="2156505" y="1034129"/>
                  <a:pt x="2061314" y="1034129"/>
                </a:cubicBezTo>
                <a:lnTo>
                  <a:pt x="172358" y="1034129"/>
                </a:lnTo>
                <a:cubicBezTo>
                  <a:pt x="77167" y="1034129"/>
                  <a:pt x="0" y="956962"/>
                  <a:pt x="0" y="861771"/>
                </a:cubicBezTo>
                <a:lnTo>
                  <a:pt x="0" y="17235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1922" tIns="141922" rIns="141922" bIns="14192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/>
              <a:t>C. </a:t>
            </a:r>
            <a:r>
              <a:rPr lang="en-US" sz="2400" b="1" kern="1200"/>
              <a:t>Bên </a:t>
            </a:r>
            <a:r>
              <a:rPr lang="en-US" sz="2400" b="1"/>
              <a:t>trái</a:t>
            </a:r>
            <a:r>
              <a:rPr lang="en-US" sz="2400" b="1" kern="1200"/>
              <a:t> </a:t>
            </a:r>
            <a:r>
              <a:rPr lang="en-US" sz="2400" b="1" kern="1200" dirty="0"/>
              <a:t>theo hướng chuyển động</a:t>
            </a:r>
            <a:endParaRPr lang="en-US" sz="24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8901945" y="2464616"/>
            <a:ext cx="2233672" cy="1698204"/>
          </a:xfrm>
          <a:custGeom>
            <a:avLst/>
            <a:gdLst>
              <a:gd name="connsiteX0" fmla="*/ 0 w 2233672"/>
              <a:gd name="connsiteY0" fmla="*/ 172358 h 1034129"/>
              <a:gd name="connsiteX1" fmla="*/ 172358 w 2233672"/>
              <a:gd name="connsiteY1" fmla="*/ 0 h 1034129"/>
              <a:gd name="connsiteX2" fmla="*/ 2061314 w 2233672"/>
              <a:gd name="connsiteY2" fmla="*/ 0 h 1034129"/>
              <a:gd name="connsiteX3" fmla="*/ 2233672 w 2233672"/>
              <a:gd name="connsiteY3" fmla="*/ 172358 h 1034129"/>
              <a:gd name="connsiteX4" fmla="*/ 2233672 w 2233672"/>
              <a:gd name="connsiteY4" fmla="*/ 861771 h 1034129"/>
              <a:gd name="connsiteX5" fmla="*/ 2061314 w 2233672"/>
              <a:gd name="connsiteY5" fmla="*/ 1034129 h 1034129"/>
              <a:gd name="connsiteX6" fmla="*/ 172358 w 2233672"/>
              <a:gd name="connsiteY6" fmla="*/ 1034129 h 1034129"/>
              <a:gd name="connsiteX7" fmla="*/ 0 w 2233672"/>
              <a:gd name="connsiteY7" fmla="*/ 861771 h 1034129"/>
              <a:gd name="connsiteX8" fmla="*/ 0 w 2233672"/>
              <a:gd name="connsiteY8" fmla="*/ 172358 h 1034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3672" h="1034129">
                <a:moveTo>
                  <a:pt x="0" y="172358"/>
                </a:moveTo>
                <a:cubicBezTo>
                  <a:pt x="0" y="77167"/>
                  <a:pt x="77167" y="0"/>
                  <a:pt x="172358" y="0"/>
                </a:cubicBezTo>
                <a:lnTo>
                  <a:pt x="2061314" y="0"/>
                </a:lnTo>
                <a:cubicBezTo>
                  <a:pt x="2156505" y="0"/>
                  <a:pt x="2233672" y="77167"/>
                  <a:pt x="2233672" y="172358"/>
                </a:cubicBezTo>
                <a:lnTo>
                  <a:pt x="2233672" y="861771"/>
                </a:lnTo>
                <a:cubicBezTo>
                  <a:pt x="2233672" y="956962"/>
                  <a:pt x="2156505" y="1034129"/>
                  <a:pt x="2061314" y="1034129"/>
                </a:cubicBezTo>
                <a:lnTo>
                  <a:pt x="172358" y="1034129"/>
                </a:lnTo>
                <a:cubicBezTo>
                  <a:pt x="77167" y="1034129"/>
                  <a:pt x="0" y="956962"/>
                  <a:pt x="0" y="861771"/>
                </a:cubicBezTo>
                <a:lnTo>
                  <a:pt x="0" y="17235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1922" tIns="141922" rIns="141922" bIns="141922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/>
              <a:t>D. Hướng Tây</a:t>
            </a:r>
            <a:endParaRPr lang="en-US" sz="2400" kern="1200" dirty="0"/>
          </a:p>
        </p:txBody>
      </p:sp>
      <p:pic>
        <p:nvPicPr>
          <p:cNvPr id="26" name="Picture 25" descr="https://vnn-imgs-a1.vgcloud.vn/image1.ictnews.vn/_Files/2019/06/01/zany-face.jpg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61" y="4308767"/>
            <a:ext cx="1177636" cy="1136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https://vnn-imgs-a1.vgcloud.vn/image1.ictnews.vn/_Files/2019/06/01/1945903.jpg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018" y="4308767"/>
            <a:ext cx="1094510" cy="1136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https://vnn-imgs-a1.vgcloud.vn/image1.ictnews.vn/_Files/2019/06/01/zany-face.jpg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649" y="4163766"/>
            <a:ext cx="1177636" cy="1136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 descr="https://vnn-imgs-a1.vgcloud.vn/image1.ictnews.vn/_Files/2019/06/01/zany-face.jpg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238" y="4136057"/>
            <a:ext cx="1177636" cy="1136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967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0"/>
            <a:ext cx="12192000" cy="6858000"/>
          </a:xfrm>
          <a:prstGeom prst="rect">
            <a:avLst/>
          </a:prstGeom>
        </p:spPr>
      </p:pic>
      <p:sp>
        <p:nvSpPr>
          <p:cNvPr id="20" name="Arrow: Left 1">
            <a:hlinkClick r:id="rId5" action="ppaction://hlinksldjump"/>
            <a:extLst>
              <a:ext uri="{FF2B5EF4-FFF2-40B4-BE49-F238E27FC236}">
                <a16:creationId xmlns:a16="http://schemas.microsoft.com/office/drawing/2014/main" id="{C3BE016E-6060-37B8-160F-38C3739B2D89}"/>
              </a:ext>
            </a:extLst>
          </p:cNvPr>
          <p:cNvSpPr/>
          <p:nvPr/>
        </p:nvSpPr>
        <p:spPr>
          <a:xfrm>
            <a:off x="160432" y="6153150"/>
            <a:ext cx="2066925" cy="609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551709" y="812078"/>
            <a:ext cx="8756073" cy="66501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b="1" dirty="0"/>
              <a:t>Câu 4: Có bao nhiêu khối khí hậu trên bề mặt của Trái Đất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721799" y="2577444"/>
            <a:ext cx="1677056" cy="1006233"/>
          </a:xfrm>
          <a:custGeom>
            <a:avLst/>
            <a:gdLst>
              <a:gd name="connsiteX0" fmla="*/ 0 w 1677056"/>
              <a:gd name="connsiteY0" fmla="*/ 100623 h 1006233"/>
              <a:gd name="connsiteX1" fmla="*/ 100623 w 1677056"/>
              <a:gd name="connsiteY1" fmla="*/ 0 h 1006233"/>
              <a:gd name="connsiteX2" fmla="*/ 1576433 w 1677056"/>
              <a:gd name="connsiteY2" fmla="*/ 0 h 1006233"/>
              <a:gd name="connsiteX3" fmla="*/ 1677056 w 1677056"/>
              <a:gd name="connsiteY3" fmla="*/ 100623 h 1006233"/>
              <a:gd name="connsiteX4" fmla="*/ 1677056 w 1677056"/>
              <a:gd name="connsiteY4" fmla="*/ 905610 h 1006233"/>
              <a:gd name="connsiteX5" fmla="*/ 1576433 w 1677056"/>
              <a:gd name="connsiteY5" fmla="*/ 1006233 h 1006233"/>
              <a:gd name="connsiteX6" fmla="*/ 100623 w 1677056"/>
              <a:gd name="connsiteY6" fmla="*/ 1006233 h 1006233"/>
              <a:gd name="connsiteX7" fmla="*/ 0 w 1677056"/>
              <a:gd name="connsiteY7" fmla="*/ 905610 h 1006233"/>
              <a:gd name="connsiteX8" fmla="*/ 0 w 1677056"/>
              <a:gd name="connsiteY8" fmla="*/ 100623 h 1006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7056" h="1006233">
                <a:moveTo>
                  <a:pt x="0" y="100623"/>
                </a:moveTo>
                <a:cubicBezTo>
                  <a:pt x="0" y="45050"/>
                  <a:pt x="45050" y="0"/>
                  <a:pt x="100623" y="0"/>
                </a:cubicBezTo>
                <a:lnTo>
                  <a:pt x="1576433" y="0"/>
                </a:lnTo>
                <a:cubicBezTo>
                  <a:pt x="1632006" y="0"/>
                  <a:pt x="1677056" y="45050"/>
                  <a:pt x="1677056" y="100623"/>
                </a:cubicBezTo>
                <a:lnTo>
                  <a:pt x="1677056" y="905610"/>
                </a:lnTo>
                <a:cubicBezTo>
                  <a:pt x="1677056" y="961183"/>
                  <a:pt x="1632006" y="1006233"/>
                  <a:pt x="1576433" y="1006233"/>
                </a:cubicBezTo>
                <a:lnTo>
                  <a:pt x="100623" y="1006233"/>
                </a:lnTo>
                <a:cubicBezTo>
                  <a:pt x="45050" y="1006233"/>
                  <a:pt x="0" y="961183"/>
                  <a:pt x="0" y="905610"/>
                </a:cubicBezTo>
                <a:lnTo>
                  <a:pt x="0" y="10062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3302" tIns="193302" rIns="193302" bIns="193302" numCol="1" spcCol="1270" anchor="ctr" anchorCtr="0">
            <a:noAutofit/>
          </a:bodyPr>
          <a:lstStyle/>
          <a:p>
            <a:pPr lvl="0" algn="ctr" defTabSz="1911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300" kern="1200"/>
              <a:t>A.  3</a:t>
            </a:r>
          </a:p>
        </p:txBody>
      </p:sp>
      <p:sp>
        <p:nvSpPr>
          <p:cNvPr id="9" name="Freeform 8"/>
          <p:cNvSpPr/>
          <p:nvPr/>
        </p:nvSpPr>
        <p:spPr>
          <a:xfrm>
            <a:off x="3566561" y="2872606"/>
            <a:ext cx="355535" cy="415909"/>
          </a:xfrm>
          <a:custGeom>
            <a:avLst/>
            <a:gdLst>
              <a:gd name="connsiteX0" fmla="*/ 0 w 355535"/>
              <a:gd name="connsiteY0" fmla="*/ 83182 h 415909"/>
              <a:gd name="connsiteX1" fmla="*/ 177768 w 355535"/>
              <a:gd name="connsiteY1" fmla="*/ 83182 h 415909"/>
              <a:gd name="connsiteX2" fmla="*/ 177768 w 355535"/>
              <a:gd name="connsiteY2" fmla="*/ 0 h 415909"/>
              <a:gd name="connsiteX3" fmla="*/ 355535 w 355535"/>
              <a:gd name="connsiteY3" fmla="*/ 207955 h 415909"/>
              <a:gd name="connsiteX4" fmla="*/ 177768 w 355535"/>
              <a:gd name="connsiteY4" fmla="*/ 415909 h 415909"/>
              <a:gd name="connsiteX5" fmla="*/ 177768 w 355535"/>
              <a:gd name="connsiteY5" fmla="*/ 332727 h 415909"/>
              <a:gd name="connsiteX6" fmla="*/ 0 w 355535"/>
              <a:gd name="connsiteY6" fmla="*/ 332727 h 415909"/>
              <a:gd name="connsiteX7" fmla="*/ 0 w 355535"/>
              <a:gd name="connsiteY7" fmla="*/ 83182 h 41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5535" h="415909">
                <a:moveTo>
                  <a:pt x="0" y="83182"/>
                </a:moveTo>
                <a:lnTo>
                  <a:pt x="177768" y="83182"/>
                </a:lnTo>
                <a:lnTo>
                  <a:pt x="177768" y="0"/>
                </a:lnTo>
                <a:lnTo>
                  <a:pt x="355535" y="207955"/>
                </a:lnTo>
                <a:lnTo>
                  <a:pt x="177768" y="415909"/>
                </a:lnTo>
                <a:lnTo>
                  <a:pt x="177768" y="332727"/>
                </a:lnTo>
                <a:lnTo>
                  <a:pt x="0" y="332727"/>
                </a:lnTo>
                <a:lnTo>
                  <a:pt x="0" y="8318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3182" rIns="106660" bIns="83182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700" kern="1200"/>
          </a:p>
        </p:txBody>
      </p:sp>
      <p:sp>
        <p:nvSpPr>
          <p:cNvPr id="10" name="Freeform 9"/>
          <p:cNvSpPr/>
          <p:nvPr/>
        </p:nvSpPr>
        <p:spPr>
          <a:xfrm>
            <a:off x="4069678" y="2577444"/>
            <a:ext cx="1677056" cy="1006233"/>
          </a:xfrm>
          <a:custGeom>
            <a:avLst/>
            <a:gdLst>
              <a:gd name="connsiteX0" fmla="*/ 0 w 1677056"/>
              <a:gd name="connsiteY0" fmla="*/ 100623 h 1006233"/>
              <a:gd name="connsiteX1" fmla="*/ 100623 w 1677056"/>
              <a:gd name="connsiteY1" fmla="*/ 0 h 1006233"/>
              <a:gd name="connsiteX2" fmla="*/ 1576433 w 1677056"/>
              <a:gd name="connsiteY2" fmla="*/ 0 h 1006233"/>
              <a:gd name="connsiteX3" fmla="*/ 1677056 w 1677056"/>
              <a:gd name="connsiteY3" fmla="*/ 100623 h 1006233"/>
              <a:gd name="connsiteX4" fmla="*/ 1677056 w 1677056"/>
              <a:gd name="connsiteY4" fmla="*/ 905610 h 1006233"/>
              <a:gd name="connsiteX5" fmla="*/ 1576433 w 1677056"/>
              <a:gd name="connsiteY5" fmla="*/ 1006233 h 1006233"/>
              <a:gd name="connsiteX6" fmla="*/ 100623 w 1677056"/>
              <a:gd name="connsiteY6" fmla="*/ 1006233 h 1006233"/>
              <a:gd name="connsiteX7" fmla="*/ 0 w 1677056"/>
              <a:gd name="connsiteY7" fmla="*/ 905610 h 1006233"/>
              <a:gd name="connsiteX8" fmla="*/ 0 w 1677056"/>
              <a:gd name="connsiteY8" fmla="*/ 100623 h 1006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7056" h="1006233">
                <a:moveTo>
                  <a:pt x="0" y="100623"/>
                </a:moveTo>
                <a:cubicBezTo>
                  <a:pt x="0" y="45050"/>
                  <a:pt x="45050" y="0"/>
                  <a:pt x="100623" y="0"/>
                </a:cubicBezTo>
                <a:lnTo>
                  <a:pt x="1576433" y="0"/>
                </a:lnTo>
                <a:cubicBezTo>
                  <a:pt x="1632006" y="0"/>
                  <a:pt x="1677056" y="45050"/>
                  <a:pt x="1677056" y="100623"/>
                </a:cubicBezTo>
                <a:lnTo>
                  <a:pt x="1677056" y="905610"/>
                </a:lnTo>
                <a:cubicBezTo>
                  <a:pt x="1677056" y="961183"/>
                  <a:pt x="1632006" y="1006233"/>
                  <a:pt x="1576433" y="1006233"/>
                </a:cubicBezTo>
                <a:lnTo>
                  <a:pt x="100623" y="1006233"/>
                </a:lnTo>
                <a:cubicBezTo>
                  <a:pt x="45050" y="1006233"/>
                  <a:pt x="0" y="961183"/>
                  <a:pt x="0" y="905610"/>
                </a:cubicBezTo>
                <a:lnTo>
                  <a:pt x="0" y="10062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3465231"/>
              <a:satOff val="-15989"/>
              <a:lumOff val="588"/>
              <a:alphaOff val="0"/>
            </a:schemeClr>
          </a:fillRef>
          <a:effectRef idx="0">
            <a:schemeClr val="accent4">
              <a:hueOff val="3465231"/>
              <a:satOff val="-15989"/>
              <a:lumOff val="58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3302" tIns="193302" rIns="193302" bIns="193302" numCol="1" spcCol="1270" anchor="ctr" anchorCtr="0">
            <a:noAutofit/>
          </a:bodyPr>
          <a:lstStyle/>
          <a:p>
            <a:pPr lvl="0" algn="ctr" defTabSz="1911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300" kern="1200"/>
              <a:t>B.   5</a:t>
            </a:r>
          </a:p>
        </p:txBody>
      </p:sp>
      <p:sp>
        <p:nvSpPr>
          <p:cNvPr id="11" name="Freeform 10"/>
          <p:cNvSpPr/>
          <p:nvPr/>
        </p:nvSpPr>
        <p:spPr>
          <a:xfrm>
            <a:off x="5914439" y="2872606"/>
            <a:ext cx="355535" cy="415909"/>
          </a:xfrm>
          <a:custGeom>
            <a:avLst/>
            <a:gdLst>
              <a:gd name="connsiteX0" fmla="*/ 0 w 355535"/>
              <a:gd name="connsiteY0" fmla="*/ 83182 h 415909"/>
              <a:gd name="connsiteX1" fmla="*/ 177768 w 355535"/>
              <a:gd name="connsiteY1" fmla="*/ 83182 h 415909"/>
              <a:gd name="connsiteX2" fmla="*/ 177768 w 355535"/>
              <a:gd name="connsiteY2" fmla="*/ 0 h 415909"/>
              <a:gd name="connsiteX3" fmla="*/ 355535 w 355535"/>
              <a:gd name="connsiteY3" fmla="*/ 207955 h 415909"/>
              <a:gd name="connsiteX4" fmla="*/ 177768 w 355535"/>
              <a:gd name="connsiteY4" fmla="*/ 415909 h 415909"/>
              <a:gd name="connsiteX5" fmla="*/ 177768 w 355535"/>
              <a:gd name="connsiteY5" fmla="*/ 332727 h 415909"/>
              <a:gd name="connsiteX6" fmla="*/ 0 w 355535"/>
              <a:gd name="connsiteY6" fmla="*/ 332727 h 415909"/>
              <a:gd name="connsiteX7" fmla="*/ 0 w 355535"/>
              <a:gd name="connsiteY7" fmla="*/ 83182 h 41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5535" h="415909">
                <a:moveTo>
                  <a:pt x="0" y="83182"/>
                </a:moveTo>
                <a:lnTo>
                  <a:pt x="177768" y="83182"/>
                </a:lnTo>
                <a:lnTo>
                  <a:pt x="177768" y="0"/>
                </a:lnTo>
                <a:lnTo>
                  <a:pt x="355535" y="207955"/>
                </a:lnTo>
                <a:lnTo>
                  <a:pt x="177768" y="415909"/>
                </a:lnTo>
                <a:lnTo>
                  <a:pt x="177768" y="332727"/>
                </a:lnTo>
                <a:lnTo>
                  <a:pt x="0" y="332727"/>
                </a:lnTo>
                <a:lnTo>
                  <a:pt x="0" y="8318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5197846"/>
              <a:satOff val="-23984"/>
              <a:lumOff val="883"/>
              <a:alphaOff val="0"/>
            </a:schemeClr>
          </a:fillRef>
          <a:effectRef idx="0">
            <a:schemeClr val="accent4">
              <a:hueOff val="5197846"/>
              <a:satOff val="-23984"/>
              <a:lumOff val="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3182" rIns="106660" bIns="83182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700" kern="1200"/>
          </a:p>
        </p:txBody>
      </p:sp>
      <p:sp>
        <p:nvSpPr>
          <p:cNvPr id="12" name="Freeform 11"/>
          <p:cNvSpPr/>
          <p:nvPr/>
        </p:nvSpPr>
        <p:spPr>
          <a:xfrm>
            <a:off x="6417556" y="2577444"/>
            <a:ext cx="1677056" cy="1006233"/>
          </a:xfrm>
          <a:custGeom>
            <a:avLst/>
            <a:gdLst>
              <a:gd name="connsiteX0" fmla="*/ 0 w 1677056"/>
              <a:gd name="connsiteY0" fmla="*/ 100623 h 1006233"/>
              <a:gd name="connsiteX1" fmla="*/ 100623 w 1677056"/>
              <a:gd name="connsiteY1" fmla="*/ 0 h 1006233"/>
              <a:gd name="connsiteX2" fmla="*/ 1576433 w 1677056"/>
              <a:gd name="connsiteY2" fmla="*/ 0 h 1006233"/>
              <a:gd name="connsiteX3" fmla="*/ 1677056 w 1677056"/>
              <a:gd name="connsiteY3" fmla="*/ 100623 h 1006233"/>
              <a:gd name="connsiteX4" fmla="*/ 1677056 w 1677056"/>
              <a:gd name="connsiteY4" fmla="*/ 905610 h 1006233"/>
              <a:gd name="connsiteX5" fmla="*/ 1576433 w 1677056"/>
              <a:gd name="connsiteY5" fmla="*/ 1006233 h 1006233"/>
              <a:gd name="connsiteX6" fmla="*/ 100623 w 1677056"/>
              <a:gd name="connsiteY6" fmla="*/ 1006233 h 1006233"/>
              <a:gd name="connsiteX7" fmla="*/ 0 w 1677056"/>
              <a:gd name="connsiteY7" fmla="*/ 905610 h 1006233"/>
              <a:gd name="connsiteX8" fmla="*/ 0 w 1677056"/>
              <a:gd name="connsiteY8" fmla="*/ 100623 h 1006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7056" h="1006233">
                <a:moveTo>
                  <a:pt x="0" y="100623"/>
                </a:moveTo>
                <a:cubicBezTo>
                  <a:pt x="0" y="45050"/>
                  <a:pt x="45050" y="0"/>
                  <a:pt x="100623" y="0"/>
                </a:cubicBezTo>
                <a:lnTo>
                  <a:pt x="1576433" y="0"/>
                </a:lnTo>
                <a:cubicBezTo>
                  <a:pt x="1632006" y="0"/>
                  <a:pt x="1677056" y="45050"/>
                  <a:pt x="1677056" y="100623"/>
                </a:cubicBezTo>
                <a:lnTo>
                  <a:pt x="1677056" y="905610"/>
                </a:lnTo>
                <a:cubicBezTo>
                  <a:pt x="1677056" y="961183"/>
                  <a:pt x="1632006" y="1006233"/>
                  <a:pt x="1576433" y="1006233"/>
                </a:cubicBezTo>
                <a:lnTo>
                  <a:pt x="100623" y="1006233"/>
                </a:lnTo>
                <a:cubicBezTo>
                  <a:pt x="45050" y="1006233"/>
                  <a:pt x="0" y="961183"/>
                  <a:pt x="0" y="905610"/>
                </a:cubicBezTo>
                <a:lnTo>
                  <a:pt x="0" y="10062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6930461"/>
              <a:satOff val="-31979"/>
              <a:lumOff val="1177"/>
              <a:alphaOff val="0"/>
            </a:schemeClr>
          </a:fillRef>
          <a:effectRef idx="0">
            <a:schemeClr val="accent4">
              <a:hueOff val="6930461"/>
              <a:satOff val="-31979"/>
              <a:lumOff val="117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3302" tIns="193302" rIns="193302" bIns="193302" numCol="1" spcCol="1270" anchor="ctr" anchorCtr="0">
            <a:noAutofit/>
          </a:bodyPr>
          <a:lstStyle/>
          <a:p>
            <a:pPr lvl="0" algn="ctr" defTabSz="1911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300" kern="1200"/>
              <a:t>C.   4</a:t>
            </a:r>
          </a:p>
        </p:txBody>
      </p:sp>
      <p:sp>
        <p:nvSpPr>
          <p:cNvPr id="13" name="Freeform 12"/>
          <p:cNvSpPr/>
          <p:nvPr/>
        </p:nvSpPr>
        <p:spPr>
          <a:xfrm>
            <a:off x="8262318" y="2872606"/>
            <a:ext cx="355535" cy="415909"/>
          </a:xfrm>
          <a:custGeom>
            <a:avLst/>
            <a:gdLst>
              <a:gd name="connsiteX0" fmla="*/ 0 w 355535"/>
              <a:gd name="connsiteY0" fmla="*/ 83182 h 415909"/>
              <a:gd name="connsiteX1" fmla="*/ 177768 w 355535"/>
              <a:gd name="connsiteY1" fmla="*/ 83182 h 415909"/>
              <a:gd name="connsiteX2" fmla="*/ 177768 w 355535"/>
              <a:gd name="connsiteY2" fmla="*/ 0 h 415909"/>
              <a:gd name="connsiteX3" fmla="*/ 355535 w 355535"/>
              <a:gd name="connsiteY3" fmla="*/ 207955 h 415909"/>
              <a:gd name="connsiteX4" fmla="*/ 177768 w 355535"/>
              <a:gd name="connsiteY4" fmla="*/ 415909 h 415909"/>
              <a:gd name="connsiteX5" fmla="*/ 177768 w 355535"/>
              <a:gd name="connsiteY5" fmla="*/ 332727 h 415909"/>
              <a:gd name="connsiteX6" fmla="*/ 0 w 355535"/>
              <a:gd name="connsiteY6" fmla="*/ 332727 h 415909"/>
              <a:gd name="connsiteX7" fmla="*/ 0 w 355535"/>
              <a:gd name="connsiteY7" fmla="*/ 83182 h 41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5535" h="415909">
                <a:moveTo>
                  <a:pt x="0" y="83182"/>
                </a:moveTo>
                <a:lnTo>
                  <a:pt x="177768" y="83182"/>
                </a:lnTo>
                <a:lnTo>
                  <a:pt x="177768" y="0"/>
                </a:lnTo>
                <a:lnTo>
                  <a:pt x="355535" y="207955"/>
                </a:lnTo>
                <a:lnTo>
                  <a:pt x="177768" y="415909"/>
                </a:lnTo>
                <a:lnTo>
                  <a:pt x="177768" y="332727"/>
                </a:lnTo>
                <a:lnTo>
                  <a:pt x="0" y="332727"/>
                </a:lnTo>
                <a:lnTo>
                  <a:pt x="0" y="8318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0395692"/>
              <a:satOff val="-47968"/>
              <a:lumOff val="1765"/>
              <a:alphaOff val="0"/>
            </a:schemeClr>
          </a:fillRef>
          <a:effectRef idx="0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3182" rIns="106660" bIns="83182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700" kern="1200"/>
          </a:p>
        </p:txBody>
      </p:sp>
      <p:sp>
        <p:nvSpPr>
          <p:cNvPr id="14" name="Freeform 13"/>
          <p:cNvSpPr/>
          <p:nvPr/>
        </p:nvSpPr>
        <p:spPr>
          <a:xfrm>
            <a:off x="8765435" y="2577444"/>
            <a:ext cx="1677056" cy="1006233"/>
          </a:xfrm>
          <a:custGeom>
            <a:avLst/>
            <a:gdLst>
              <a:gd name="connsiteX0" fmla="*/ 0 w 1677056"/>
              <a:gd name="connsiteY0" fmla="*/ 100623 h 1006233"/>
              <a:gd name="connsiteX1" fmla="*/ 100623 w 1677056"/>
              <a:gd name="connsiteY1" fmla="*/ 0 h 1006233"/>
              <a:gd name="connsiteX2" fmla="*/ 1576433 w 1677056"/>
              <a:gd name="connsiteY2" fmla="*/ 0 h 1006233"/>
              <a:gd name="connsiteX3" fmla="*/ 1677056 w 1677056"/>
              <a:gd name="connsiteY3" fmla="*/ 100623 h 1006233"/>
              <a:gd name="connsiteX4" fmla="*/ 1677056 w 1677056"/>
              <a:gd name="connsiteY4" fmla="*/ 905610 h 1006233"/>
              <a:gd name="connsiteX5" fmla="*/ 1576433 w 1677056"/>
              <a:gd name="connsiteY5" fmla="*/ 1006233 h 1006233"/>
              <a:gd name="connsiteX6" fmla="*/ 100623 w 1677056"/>
              <a:gd name="connsiteY6" fmla="*/ 1006233 h 1006233"/>
              <a:gd name="connsiteX7" fmla="*/ 0 w 1677056"/>
              <a:gd name="connsiteY7" fmla="*/ 905610 h 1006233"/>
              <a:gd name="connsiteX8" fmla="*/ 0 w 1677056"/>
              <a:gd name="connsiteY8" fmla="*/ 100623 h 1006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7056" h="1006233">
                <a:moveTo>
                  <a:pt x="0" y="100623"/>
                </a:moveTo>
                <a:cubicBezTo>
                  <a:pt x="0" y="45050"/>
                  <a:pt x="45050" y="0"/>
                  <a:pt x="100623" y="0"/>
                </a:cubicBezTo>
                <a:lnTo>
                  <a:pt x="1576433" y="0"/>
                </a:lnTo>
                <a:cubicBezTo>
                  <a:pt x="1632006" y="0"/>
                  <a:pt x="1677056" y="45050"/>
                  <a:pt x="1677056" y="100623"/>
                </a:cubicBezTo>
                <a:lnTo>
                  <a:pt x="1677056" y="905610"/>
                </a:lnTo>
                <a:cubicBezTo>
                  <a:pt x="1677056" y="961183"/>
                  <a:pt x="1632006" y="1006233"/>
                  <a:pt x="1576433" y="1006233"/>
                </a:cubicBezTo>
                <a:lnTo>
                  <a:pt x="100623" y="1006233"/>
                </a:lnTo>
                <a:cubicBezTo>
                  <a:pt x="45050" y="1006233"/>
                  <a:pt x="0" y="961183"/>
                  <a:pt x="0" y="905610"/>
                </a:cubicBezTo>
                <a:lnTo>
                  <a:pt x="0" y="10062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0395692"/>
              <a:satOff val="-47968"/>
              <a:lumOff val="1765"/>
              <a:alphaOff val="0"/>
            </a:schemeClr>
          </a:fillRef>
          <a:effectRef idx="0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3302" tIns="193302" rIns="193302" bIns="193302" numCol="1" spcCol="1270" anchor="ctr" anchorCtr="0">
            <a:noAutofit/>
          </a:bodyPr>
          <a:lstStyle/>
          <a:p>
            <a:pPr lvl="0" algn="ctr" defTabSz="1911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300" kern="1200"/>
              <a:t>D.  6</a:t>
            </a:r>
          </a:p>
        </p:txBody>
      </p:sp>
      <p:pic>
        <p:nvPicPr>
          <p:cNvPr id="31" name="Picture 30" descr="https://vnn-imgs-a1.vgcloud.vn/image1.ictnews.vn/_Files/2019/06/01/zany-face.jpg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491" y="3751918"/>
            <a:ext cx="1168358" cy="112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 descr="https://vnn-imgs-a1.vgcloud.vn/image1.ictnews.vn/_Files/2019/06/01/1945903.jpg"/>
          <p:cNvPicPr/>
          <p:nvPr/>
        </p:nvPicPr>
        <p:blipFill>
          <a:blip r:embed="rId7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33" y="3710353"/>
            <a:ext cx="1222103" cy="112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 descr="https://vnn-imgs-a1.vgcloud.vn/image1.ictnews.vn/_Files/2019/06/01/zany-face.jpg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973" y="3736082"/>
            <a:ext cx="1168358" cy="112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 descr="https://vnn-imgs-a1.vgcloud.vn/image1.ictnews.vn/_Files/2019/06/01/zany-face.jpg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639" y="3749937"/>
            <a:ext cx="1168358" cy="1128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845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Arrow: Left 1">
            <a:hlinkClick r:id="rId5" action="ppaction://hlinksldjump"/>
            <a:extLst>
              <a:ext uri="{FF2B5EF4-FFF2-40B4-BE49-F238E27FC236}">
                <a16:creationId xmlns:a16="http://schemas.microsoft.com/office/drawing/2014/main" id="{C3BE016E-6060-37B8-160F-38C3739B2D89}"/>
              </a:ext>
            </a:extLst>
          </p:cNvPr>
          <p:cNvSpPr/>
          <p:nvPr/>
        </p:nvSpPr>
        <p:spPr>
          <a:xfrm>
            <a:off x="160432" y="6153150"/>
            <a:ext cx="2066925" cy="609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136074" y="270978"/>
            <a:ext cx="10515599" cy="129772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2800" b="1" dirty="0">
                <a:solidFill>
                  <a:schemeClr val="bg1"/>
                </a:solidFill>
              </a:rPr>
              <a:t>Câu </a:t>
            </a:r>
            <a:r>
              <a:rPr lang="en-US" sz="2800" b="1" dirty="0">
                <a:solidFill>
                  <a:schemeClr val="bg1"/>
                </a:solidFill>
              </a:rPr>
              <a:t>5</a:t>
            </a:r>
            <a:r>
              <a:rPr lang="vi-VN" sz="2800" b="1" dirty="0">
                <a:solidFill>
                  <a:schemeClr val="bg1"/>
                </a:solidFill>
              </a:rPr>
              <a:t>: Đề phù hợp với thời gian nơi đến khi đi từ phía Đông sang phía Tây qua kinh tuyến đổi ngày, cần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249281" y="1940069"/>
            <a:ext cx="2327096" cy="235483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3200" tIns="470968" rIns="204943" bIns="470968" numCol="1" spcCol="1270" anchor="ctr" anchorCtr="0">
            <a:no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/>
              <a:t>A</a:t>
            </a:r>
            <a:r>
              <a:rPr lang="en-US" sz="3200" kern="1200" dirty="0"/>
              <a:t>. </a:t>
            </a:r>
            <a:r>
              <a:rPr lang="en-US" sz="3200" b="1" kern="1200" dirty="0"/>
              <a:t>Giữ nguyên lịch ngày đi</a:t>
            </a:r>
            <a:endParaRPr lang="en-US" sz="3200" kern="1200" dirty="0"/>
          </a:p>
        </p:txBody>
      </p:sp>
      <p:sp>
        <p:nvSpPr>
          <p:cNvPr id="9" name="Freeform 8"/>
          <p:cNvSpPr/>
          <p:nvPr/>
        </p:nvSpPr>
        <p:spPr>
          <a:xfrm>
            <a:off x="3750909" y="1940069"/>
            <a:ext cx="2327096" cy="235483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3200" tIns="470968" rIns="204943" bIns="470968" numCol="1" spcCol="1270" anchor="ctr" anchorCtr="0">
            <a:no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/>
              <a:t>B</a:t>
            </a:r>
            <a:r>
              <a:rPr lang="en-US" sz="3200" kern="1200" dirty="0"/>
              <a:t>. </a:t>
            </a:r>
            <a:r>
              <a:rPr lang="en-US" sz="3200" b="1" kern="1200" dirty="0"/>
              <a:t>Tăng thêm một ngày lịch</a:t>
            </a:r>
            <a:endParaRPr lang="en-US" sz="3200" kern="1200" dirty="0"/>
          </a:p>
        </p:txBody>
      </p:sp>
      <p:sp>
        <p:nvSpPr>
          <p:cNvPr id="10" name="Freeform 9"/>
          <p:cNvSpPr/>
          <p:nvPr/>
        </p:nvSpPr>
        <p:spPr>
          <a:xfrm>
            <a:off x="6252538" y="1940069"/>
            <a:ext cx="2327096" cy="235483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3200" tIns="470968" rIns="204943" bIns="470968" numCol="1" spcCol="1270" anchor="ctr" anchorCtr="0">
            <a:no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/>
              <a:t>C. Lùi đi một ngày lịch</a:t>
            </a:r>
            <a:endParaRPr lang="en-US" sz="32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8754167" y="1940069"/>
            <a:ext cx="2327096" cy="235483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3200" tIns="470968" rIns="204943" bIns="470968" numCol="1" spcCol="1270" anchor="ctr" anchorCtr="0">
            <a:no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/>
              <a:t>D. Giữ nguyên lịch ngày đến</a:t>
            </a:r>
            <a:endParaRPr lang="en-US" sz="3200" kern="1200"/>
          </a:p>
        </p:txBody>
      </p:sp>
      <p:pic>
        <p:nvPicPr>
          <p:cNvPr id="31" name="Picture 30" descr="https://vnn-imgs-a1.vgcloud.vn/image1.ictnews.vn/_Files/2019/06/01/zany-face.jpg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151" y="4001294"/>
            <a:ext cx="1524000" cy="1351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 descr="https://vnn-imgs-a1.vgcloud.vn/image1.ictnews.vn/_Files/2019/06/01/1945903.jpg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086" y="4001294"/>
            <a:ext cx="1524000" cy="1351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 descr="https://vnn-imgs-a1.vgcloud.vn/image1.ictnews.vn/_Files/2019/06/01/zany-face.jpg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86" y="4001294"/>
            <a:ext cx="1524000" cy="1351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 descr="https://vnn-imgs-a1.vgcloud.vn/image1.ictnews.vn/_Files/2019/06/01/zany-face.jpg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841" y="4001294"/>
            <a:ext cx="1524000" cy="1351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933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476</Words>
  <Application>Microsoft Office PowerPoint</Application>
  <PresentationFormat>Widescreen</PresentationFormat>
  <Paragraphs>59</Paragraphs>
  <Slides>15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UTM Duepuntozero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91</cp:revision>
  <dcterms:created xsi:type="dcterms:W3CDTF">2024-03-22T01:46:35Z</dcterms:created>
  <dcterms:modified xsi:type="dcterms:W3CDTF">2024-03-25T13:45:19Z</dcterms:modified>
</cp:coreProperties>
</file>