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4" r:id="rId2"/>
    <p:sldMasterId id="2147483715" r:id="rId3"/>
  </p:sldMasterIdLst>
  <p:sldIdLst>
    <p:sldId id="263" r:id="rId4"/>
    <p:sldId id="265" r:id="rId5"/>
    <p:sldId id="266" r:id="rId6"/>
    <p:sldId id="267"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400314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86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583582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5156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506643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0242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02177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23087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792097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53471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2206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206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93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634289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44922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441388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804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776716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6053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479087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94388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1274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027486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36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39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48768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0412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07120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8618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8889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8639426" y="6570742"/>
            <a:ext cx="2066591"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en-VN" sz="10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17128676"/>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8639426" y="6570742"/>
            <a:ext cx="2066591"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en-VN" sz="10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47235778"/>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8639426" y="6570742"/>
            <a:ext cx="2066591"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en-VN" sz="10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96913752"/>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3" Type="http://schemas.openxmlformats.org/officeDocument/2006/relationships/slideLayout" Target="../slideLayouts/slideLayout22.xml"/><Relationship Id="rId7" Type="http://schemas.microsoft.com/office/2007/relationships/hdphoto" Target="../media/hdphoto2.wdp"/><Relationship Id="rId12" Type="http://schemas.openxmlformats.org/officeDocument/2006/relationships/image" Target="../media/image1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2.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11.png"/><Relationship Id="rId9" Type="http://schemas.microsoft.com/office/2007/relationships/hdphoto" Target="../media/hdphoto3.wdp"/><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3049690" y="2132718"/>
            <a:ext cx="5874569" cy="442436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1085009"/>
            </a:xfrm>
            <a:prstGeom prst="rect">
              <a:avLst/>
            </a:prstGeom>
            <a:noFill/>
          </p:spPr>
          <p:txBody>
            <a:bodyPr wrap="square" rtlCol="0">
              <a:spAutoFit/>
            </a:bodyPr>
            <a:lstStyle/>
            <a:p>
              <a:pPr algn="ctr" defTabSz="1219170">
                <a:lnSpc>
                  <a:spcPct val="150000"/>
                </a:lnSpc>
                <a:buClr>
                  <a:srgbClr val="000000"/>
                </a:buClr>
              </a:pPr>
              <a:r>
                <a:rPr lang="vi-VN" sz="5867" b="1" kern="0" dirty="0">
                  <a:solidFill>
                    <a:srgbClr val="17479D"/>
                  </a:solidFill>
                  <a:latin typeface="UTM Avo" panose="02040603050506020204" pitchFamily="18" charset="0"/>
                  <a:cs typeface="Arial"/>
                  <a:sym typeface="Arial"/>
                </a:rPr>
                <a:t>VIẾT</a:t>
              </a:r>
              <a:endParaRPr lang="en-US" sz="5867" b="1" kern="0" dirty="0">
                <a:solidFill>
                  <a:srgbClr val="17479D"/>
                </a:solidFill>
                <a:latin typeface="UTM Avo" panose="02040603050506020204" pitchFamily="18" charset="0"/>
                <a:cs typeface="Arial"/>
                <a:sym typeface="Arial"/>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761747"/>
            </a:xfrm>
            <a:prstGeom prst="rect">
              <a:avLst/>
            </a:prstGeom>
            <a:noFill/>
          </p:spPr>
          <p:txBody>
            <a:bodyPr wrap="square" rtlCol="0">
              <a:spAutoFit/>
            </a:bodyPr>
            <a:lstStyle/>
            <a:p>
              <a:pPr algn="ctr" defTabSz="1219170">
                <a:lnSpc>
                  <a:spcPct val="150000"/>
                </a:lnSpc>
                <a:buClr>
                  <a:srgbClr val="000000"/>
                </a:buClr>
              </a:pPr>
              <a:r>
                <a:rPr lang="vi-VN" sz="4000" b="1" kern="0" dirty="0">
                  <a:solidFill>
                    <a:srgbClr val="FFAB40">
                      <a:lumMod val="50000"/>
                    </a:srgbClr>
                  </a:solidFill>
                  <a:latin typeface="UTM Avo" panose="02040603050506020204" pitchFamily="18" charset="0"/>
                  <a:cs typeface="Arial"/>
                  <a:sym typeface="Arial"/>
                </a:rPr>
                <a:t>TIẾT</a:t>
              </a:r>
              <a:r>
                <a:rPr lang="vi-VN" sz="3733" b="1" kern="0" dirty="0">
                  <a:solidFill>
                    <a:srgbClr val="FFAB40">
                      <a:lumMod val="50000"/>
                    </a:srgbClr>
                  </a:solidFill>
                  <a:latin typeface="UTM Avo" panose="02040603050506020204" pitchFamily="18" charset="0"/>
                  <a:cs typeface="Arial"/>
                  <a:sym typeface="Arial"/>
                </a:rPr>
                <a:t> 3</a:t>
              </a:r>
              <a:endParaRPr lang="en-US" sz="3733" b="1" kern="0" dirty="0">
                <a:solidFill>
                  <a:srgbClr val="FFAB40">
                    <a:lumMod val="50000"/>
                  </a:srgbClr>
                </a:solidFill>
                <a:latin typeface="UTM Avo" panose="02040603050506020204" pitchFamily="18" charset="0"/>
                <a:cs typeface="Arial"/>
                <a:sym typeface="Arial"/>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29570" y="4263521"/>
            <a:ext cx="2076297" cy="207629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145828" y="556591"/>
            <a:ext cx="9304049" cy="1733757"/>
          </a:xfrm>
          <a:prstGeom prst="round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accent1">
                    <a:lumMod val="50000"/>
                  </a:schemeClr>
                </a:solidFill>
                <a:latin typeface="UTM Avo" panose="02040603050506020204"/>
              </a:rPr>
              <a:t>TỚ NHỚ CẬU</a:t>
            </a:r>
            <a:endParaRPr lang="en-US" sz="5400" dirty="0">
              <a:solidFill>
                <a:schemeClr val="accent1">
                  <a:lumMod val="50000"/>
                </a:schemeClr>
              </a:solidFill>
              <a:latin typeface="UTM Avo" panose="02040603050506020204"/>
            </a:endParaRPr>
          </a:p>
        </p:txBody>
      </p:sp>
      <p:sp>
        <p:nvSpPr>
          <p:cNvPr id="5" name="Flowchart: Connector 4"/>
          <p:cNvSpPr/>
          <p:nvPr/>
        </p:nvSpPr>
        <p:spPr>
          <a:xfrm>
            <a:off x="530088" y="350983"/>
            <a:ext cx="2519602" cy="2180182"/>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accent1">
                    <a:lumMod val="50000"/>
                  </a:schemeClr>
                </a:solidFill>
                <a:latin typeface="UTM Avo" panose="02040603050506020204"/>
              </a:rPr>
              <a:t>BÀI 18</a:t>
            </a:r>
            <a:endParaRPr lang="en-US" sz="4000" dirty="0">
              <a:solidFill>
                <a:schemeClr val="accent1">
                  <a:lumMod val="50000"/>
                </a:schemeClr>
              </a:solidFill>
              <a:latin typeface="UTM Avo" panose="02040603050506020204"/>
            </a:endParaRPr>
          </a:p>
        </p:txBody>
      </p:sp>
      <p:pic>
        <p:nvPicPr>
          <p:cNvPr id="2" name="Thoại 001-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83219" y="5572674"/>
            <a:ext cx="662609" cy="609600"/>
          </a:xfrm>
          <a:prstGeom prst="rect">
            <a:avLst/>
          </a:prstGeom>
        </p:spPr>
      </p:pic>
    </p:spTree>
    <p:extLst>
      <p:ext uri="{BB962C8B-B14F-4D97-AF65-F5344CB8AC3E}">
        <p14:creationId xmlns:p14="http://schemas.microsoft.com/office/powerpoint/2010/main" val="13277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79" fill="hold"/>
                                        <p:tgtEl>
                                          <p:spTgt spid="2"/>
                                        </p:tgtEl>
                                      </p:cBhvr>
                                    </p:cmd>
                                  </p:childTnLst>
                                </p:cTn>
                              </p:par>
                            </p:childTnLst>
                          </p:cTn>
                        </p:par>
                        <p:par>
                          <p:cTn id="7" fill="hold">
                            <p:stCondLst>
                              <p:cond delay="14279"/>
                            </p:stCondLst>
                            <p:childTnLst>
                              <p:par>
                                <p:cTn id="8" presetID="3" presetClass="mediacall" presetSubtype="0" fill="hold" nodeType="afterEffect">
                                  <p:stCondLst>
                                    <p:cond delay="0"/>
                                  </p:stCondLst>
                                  <p:childTnLst>
                                    <p:cmd type="call" cmd="stop">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remove"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2518781" y="632472"/>
            <a:ext cx="7154436" cy="954044"/>
          </a:xfrm>
          <a:prstGeom prst="rect">
            <a:avLst/>
          </a:prstGeom>
          <a:noFill/>
        </p:spPr>
        <p:txBody>
          <a:bodyPr wrap="square" rtlCol="0">
            <a:spAutoFit/>
          </a:bodyPr>
          <a:lstStyle/>
          <a:p>
            <a:pPr algn="ctr" defTabSz="1219170">
              <a:lnSpc>
                <a:spcPct val="150000"/>
              </a:lnSpc>
              <a:buClr>
                <a:srgbClr val="000000"/>
              </a:buClr>
            </a:pPr>
            <a:r>
              <a:rPr lang="vi-VN" sz="3733" b="1" kern="0" dirty="0">
                <a:solidFill>
                  <a:srgbClr val="FFAB40">
                    <a:lumMod val="50000"/>
                  </a:srgbClr>
                </a:solidFill>
                <a:latin typeface="HP001 5 hàng 1 ô ly" panose="020B0603050302020204" pitchFamily="34" charset="0"/>
                <a:cs typeface="Arial"/>
                <a:sym typeface="Arial"/>
              </a:rPr>
              <a:t>Tớ nhớ cậu</a:t>
            </a:r>
            <a:endParaRPr lang="en-US" sz="3733" b="1" kern="0" dirty="0">
              <a:solidFill>
                <a:srgbClr val="FFAB40">
                  <a:lumMod val="50000"/>
                </a:srgbClr>
              </a:solidFill>
              <a:latin typeface="HP001 5 hàng 1 ô ly" panose="020B0603050302020204" pitchFamily="34" charset="0"/>
              <a:cs typeface="Arial"/>
              <a:sym typeface="Arial"/>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887897" y="1592539"/>
            <a:ext cx="10628242" cy="3785652"/>
          </a:xfrm>
          <a:prstGeom prst="rect">
            <a:avLst/>
          </a:prstGeom>
          <a:noFill/>
        </p:spPr>
        <p:txBody>
          <a:bodyPr wrap="square" rtlCol="0">
            <a:spAutoFit/>
          </a:bodyPr>
          <a:lstStyle/>
          <a:p>
            <a:pPr marL="10584" algn="just" defTabSz="1219170">
              <a:lnSpc>
                <a:spcPct val="150000"/>
              </a:lnSpc>
              <a:buClr>
                <a:srgbClr val="000000"/>
              </a:buClr>
            </a:pPr>
            <a:r>
              <a:rPr lang="vi-VN" sz="3200" kern="0" dirty="0">
                <a:solidFill>
                  <a:srgbClr val="000000"/>
                </a:solidFill>
                <a:latin typeface="UTM Avo" panose="02040603050506020204" pitchFamily="18" charset="0"/>
                <a:cs typeface="Arial"/>
                <a:sym typeface="Arial"/>
              </a:rPr>
              <a:t>        </a:t>
            </a:r>
            <a:r>
              <a:rPr lang="vi-VN" sz="3200" kern="0" dirty="0">
                <a:solidFill>
                  <a:srgbClr val="000000"/>
                </a:solidFill>
                <a:latin typeface="HP001 4 hàng 2 ô ly" panose="020B0603050302020204" pitchFamily="34" charset="0"/>
                <a:cs typeface="Arial"/>
                <a:sym typeface="Arial"/>
              </a:rPr>
              <a:t>Kiến là bạn thân của sóc. Hằng ngày, hai bạn rủ nhau đi học. Một ngày nọ, nhà kiến chuyển sang cánh rừng khác. Sóc và kiến rất buồn. Hai bạn tìm cách gửi thư cho nhau để bày tỏ nỗi nhớ.</a:t>
            </a:r>
          </a:p>
          <a:p>
            <a:pPr marL="355591" algn="just" defTabSz="1219170">
              <a:lnSpc>
                <a:spcPct val="150000"/>
              </a:lnSpc>
              <a:buClr>
                <a:srgbClr val="000000"/>
              </a:buClr>
            </a:pPr>
            <a:r>
              <a:rPr lang="vi-VN" sz="3200" kern="0" dirty="0">
                <a:solidFill>
                  <a:srgbClr val="000000"/>
                </a:solidFill>
                <a:latin typeface="UTM Avo" panose="02040603050506020204" pitchFamily="18" charset="0"/>
                <a:cs typeface="Arial"/>
                <a:sym typeface="Arial"/>
              </a:rPr>
              <a:t>			    </a:t>
            </a:r>
            <a:endParaRPr lang="en-US" sz="3200" kern="0" dirty="0">
              <a:solidFill>
                <a:srgbClr val="000000"/>
              </a:solidFill>
              <a:latin typeface="UTM Avo" panose="02040603050506020204" pitchFamily="18" charset="0"/>
              <a:cs typeface="Arial"/>
              <a:sym typeface="Arial"/>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5011240" y="1367248"/>
            <a:ext cx="6308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31" y="627791"/>
            <a:ext cx="462497" cy="408470"/>
          </a:xfrm>
          <a:prstGeom prst="rect">
            <a:avLst/>
          </a:prstGeom>
        </p:spPr>
      </p:pic>
      <p:pic>
        <p:nvPicPr>
          <p:cNvPr id="10" name="Thoại 003-1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63617" y="5310804"/>
            <a:ext cx="702365" cy="609600"/>
          </a:xfrm>
          <a:prstGeom prst="rect">
            <a:avLst/>
          </a:prstGeom>
        </p:spPr>
      </p:pic>
      <p:pic>
        <p:nvPicPr>
          <p:cNvPr id="7" name="Picture 6">
            <a:extLst>
              <a:ext uri="{FF2B5EF4-FFF2-40B4-BE49-F238E27FC236}">
                <a16:creationId xmlns:a16="http://schemas.microsoft.com/office/drawing/2014/main" id="{2C9F9A5C-E887-CF49-8662-34B73BFCAC33}"/>
              </a:ext>
            </a:extLst>
          </p:cNvPr>
          <p:cNvPicPr>
            <a:picLocks noChangeAspect="1"/>
          </p:cNvPicPr>
          <p:nvPr/>
        </p:nvPicPr>
        <p:blipFill rotWithShape="1">
          <a:blip r:embed="rId6"/>
          <a:srcRect l="26577" r="5150"/>
          <a:stretch/>
        </p:blipFill>
        <p:spPr>
          <a:xfrm>
            <a:off x="9826386" y="290360"/>
            <a:ext cx="1594217" cy="1251834"/>
          </a:xfrm>
          <a:prstGeom prst="ellipse">
            <a:avLst/>
          </a:prstGeom>
        </p:spPr>
      </p:pic>
    </p:spTree>
    <p:extLst>
      <p:ext uri="{BB962C8B-B14F-4D97-AF65-F5344CB8AC3E}">
        <p14:creationId xmlns:p14="http://schemas.microsoft.com/office/powerpoint/2010/main" val="113048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13958" fill="hold"/>
                                        <p:tgtEl>
                                          <p:spTgt spid="10"/>
                                        </p:tgtEl>
                                      </p:cBhvr>
                                    </p:cmd>
                                  </p:childTnLst>
                                </p:cTn>
                              </p:par>
                            </p:childTnLst>
                          </p:cTn>
                        </p:par>
                      </p:childTnLst>
                    </p:cTn>
                  </p:par>
                </p:childTnLst>
              </p:cTn>
              <p:nextCondLst>
                <p:cond evt="onClick" delay="0">
                  <p:tgtEl>
                    <p:spTgt spid="10"/>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62609" y="596348"/>
            <a:ext cx="808382" cy="728869"/>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1470991" y="439998"/>
            <a:ext cx="9621079" cy="1481624"/>
          </a:xfrm>
          <a:prstGeom prst="rect">
            <a:avLst/>
          </a:prstGeom>
          <a:noFill/>
        </p:spPr>
        <p:txBody>
          <a:bodyPr wrap="square" rtlCol="0">
            <a:spAutoFit/>
          </a:bodyPr>
          <a:lstStyle/>
          <a:p>
            <a:pPr algn="just" defTabSz="1219170">
              <a:lnSpc>
                <a:spcPct val="150000"/>
              </a:lnSpc>
              <a:buClr>
                <a:srgbClr val="000000"/>
              </a:buClr>
            </a:pPr>
            <a:r>
              <a:rPr lang="vi-VN" sz="3200" b="1" kern="0" dirty="0">
                <a:solidFill>
                  <a:srgbClr val="17479D"/>
                </a:solidFill>
                <a:latin typeface="UTM Avo" panose="02040603050506020204" pitchFamily="18" charset="0"/>
                <a:cs typeface="Arial"/>
                <a:sym typeface="Arial"/>
              </a:rPr>
              <a:t>Tìm từ ngữ có tiếng bắt đầu bằng c hoặc k  gọi tên mỗi con vật trong hình.</a:t>
            </a:r>
          </a:p>
        </p:txBody>
      </p:sp>
      <p:pic>
        <p:nvPicPr>
          <p:cNvPr id="11" name="Picture 10">
            <a:extLst>
              <a:ext uri="{FF2B5EF4-FFF2-40B4-BE49-F238E27FC236}">
                <a16:creationId xmlns:a16="http://schemas.microsoft.com/office/drawing/2014/main" id="{3E102BE1-5967-F04A-BB87-1CAEFD99C13A}"/>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72000"/>
                    </a14:imgEffect>
                  </a14:imgLayer>
                </a14:imgProps>
              </a:ext>
            </a:extLst>
          </a:blip>
          <a:srcRect t="-14842"/>
          <a:stretch/>
        </p:blipFill>
        <p:spPr>
          <a:xfrm>
            <a:off x="2345635" y="1783087"/>
            <a:ext cx="3256525" cy="2204956"/>
          </a:xfrm>
          <a:prstGeom prst="rect">
            <a:avLst/>
          </a:prstGeom>
        </p:spPr>
      </p:pic>
      <p:pic>
        <p:nvPicPr>
          <p:cNvPr id="13" name="Picture 12">
            <a:extLst>
              <a:ext uri="{FF2B5EF4-FFF2-40B4-BE49-F238E27FC236}">
                <a16:creationId xmlns:a16="http://schemas.microsoft.com/office/drawing/2014/main" id="{294F6F6A-D628-724A-8FF2-477F02F80BDE}"/>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30000"/>
                    </a14:imgEffect>
                  </a14:imgLayer>
                </a14:imgProps>
              </a:ext>
            </a:extLst>
          </a:blip>
          <a:srcRect l="6259" r="3924"/>
          <a:stretch/>
        </p:blipFill>
        <p:spPr>
          <a:xfrm>
            <a:off x="6816721" y="1546724"/>
            <a:ext cx="3060788" cy="2441319"/>
          </a:xfrm>
          <a:prstGeom prst="rect">
            <a:avLst/>
          </a:prstGeom>
        </p:spPr>
      </p:pic>
      <p:pic>
        <p:nvPicPr>
          <p:cNvPr id="15" name="Picture 14">
            <a:extLst>
              <a:ext uri="{FF2B5EF4-FFF2-40B4-BE49-F238E27FC236}">
                <a16:creationId xmlns:a16="http://schemas.microsoft.com/office/drawing/2014/main" id="{F9AE8B8C-4637-5146-8054-24AFCACF9100}"/>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52000"/>
                    </a14:imgEffect>
                  </a14:imgLayer>
                </a14:imgProps>
              </a:ext>
            </a:extLst>
          </a:blip>
          <a:srcRect l="7415"/>
          <a:stretch/>
        </p:blipFill>
        <p:spPr>
          <a:xfrm>
            <a:off x="2834521" y="4121074"/>
            <a:ext cx="2773739" cy="2196980"/>
          </a:xfrm>
          <a:prstGeom prst="rect">
            <a:avLst/>
          </a:prstGeom>
        </p:spPr>
      </p:pic>
      <p:pic>
        <p:nvPicPr>
          <p:cNvPr id="17" name="Picture 16">
            <a:extLst>
              <a:ext uri="{FF2B5EF4-FFF2-40B4-BE49-F238E27FC236}">
                <a16:creationId xmlns:a16="http://schemas.microsoft.com/office/drawing/2014/main" id="{5FDF9E46-15D5-9141-9AE5-2C0A2759DDB1}"/>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32000"/>
                    </a14:imgEffect>
                    <a14:imgEffect>
                      <a14:brightnessContrast contrast="15000"/>
                    </a14:imgEffect>
                  </a14:imgLayer>
                </a14:imgProps>
              </a:ext>
            </a:extLst>
          </a:blip>
          <a:srcRect t="23204" b="13141"/>
          <a:stretch/>
        </p:blipFill>
        <p:spPr>
          <a:xfrm>
            <a:off x="6816721" y="4299229"/>
            <a:ext cx="3175418" cy="1589231"/>
          </a:xfrm>
          <a:prstGeom prst="rect">
            <a:avLst/>
          </a:prstGeom>
        </p:spPr>
      </p:pic>
      <p:sp>
        <p:nvSpPr>
          <p:cNvPr id="18" name="TextBox 17">
            <a:extLst>
              <a:ext uri="{FF2B5EF4-FFF2-40B4-BE49-F238E27FC236}">
                <a16:creationId xmlns:a16="http://schemas.microsoft.com/office/drawing/2014/main" id="{2EF07F35-8585-6E47-B00F-FEC0C06E4342}"/>
              </a:ext>
            </a:extLst>
          </p:cNvPr>
          <p:cNvSpPr txBox="1"/>
          <p:nvPr/>
        </p:nvSpPr>
        <p:spPr>
          <a:xfrm>
            <a:off x="2988828" y="3578003"/>
            <a:ext cx="2152261"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UTM Avo" panose="02040603050506020204" pitchFamily="18" charset="0"/>
                <a:cs typeface="Arial"/>
                <a:sym typeface="Arial"/>
              </a:rPr>
              <a:t>c</a:t>
            </a:r>
            <a:r>
              <a:rPr lang="en-US" sz="3200" b="1" kern="0" dirty="0" smtClean="0">
                <a:solidFill>
                  <a:srgbClr val="FF0000"/>
                </a:solidFill>
                <a:latin typeface="UTM Avo" panose="02040603050506020204" pitchFamily="18" charset="0"/>
                <a:cs typeface="Arial"/>
                <a:sym typeface="Arial"/>
              </a:rPr>
              <a:t>on </a:t>
            </a:r>
            <a:r>
              <a:rPr lang="en-VN" sz="3200" b="1" kern="0" dirty="0" smtClean="0">
                <a:solidFill>
                  <a:srgbClr val="FF0000"/>
                </a:solidFill>
                <a:latin typeface="UTM Avo" panose="02040603050506020204" pitchFamily="18" charset="0"/>
                <a:cs typeface="Arial"/>
                <a:sym typeface="Arial"/>
              </a:rPr>
              <a:t>cua</a:t>
            </a:r>
            <a:endParaRPr lang="en-VN" sz="3200" b="1" kern="0" dirty="0">
              <a:solidFill>
                <a:srgbClr val="FF0000"/>
              </a:solidFill>
              <a:latin typeface="UTM Avo" panose="02040603050506020204" pitchFamily="18" charset="0"/>
              <a:cs typeface="Arial"/>
              <a:sym typeface="Arial"/>
            </a:endParaRPr>
          </a:p>
        </p:txBody>
      </p:sp>
      <p:sp>
        <p:nvSpPr>
          <p:cNvPr id="19" name="TextBox 18">
            <a:extLst>
              <a:ext uri="{FF2B5EF4-FFF2-40B4-BE49-F238E27FC236}">
                <a16:creationId xmlns:a16="http://schemas.microsoft.com/office/drawing/2014/main" id="{8C78FD36-4D9D-7C45-ACE4-76D89BB3BC51}"/>
              </a:ext>
            </a:extLst>
          </p:cNvPr>
          <p:cNvSpPr txBox="1"/>
          <p:nvPr/>
        </p:nvSpPr>
        <p:spPr>
          <a:xfrm>
            <a:off x="7174886" y="3655438"/>
            <a:ext cx="2152261"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UTM Avo" panose="02040603050506020204" pitchFamily="18" charset="0"/>
                <a:cs typeface="Arial"/>
                <a:sym typeface="Arial"/>
              </a:rPr>
              <a:t>c</a:t>
            </a:r>
            <a:r>
              <a:rPr lang="en-US" sz="3200" b="1" kern="0" dirty="0" smtClean="0">
                <a:solidFill>
                  <a:srgbClr val="FF0000"/>
                </a:solidFill>
                <a:latin typeface="UTM Avo" panose="02040603050506020204" pitchFamily="18" charset="0"/>
                <a:cs typeface="Arial"/>
                <a:sym typeface="Arial"/>
              </a:rPr>
              <a:t>on </a:t>
            </a:r>
            <a:r>
              <a:rPr lang="en-VN" sz="3200" b="1" kern="0" dirty="0" smtClean="0">
                <a:solidFill>
                  <a:srgbClr val="FF0000"/>
                </a:solidFill>
                <a:latin typeface="UTM Avo" panose="02040603050506020204" pitchFamily="18" charset="0"/>
                <a:cs typeface="Arial"/>
                <a:sym typeface="Arial"/>
              </a:rPr>
              <a:t>công</a:t>
            </a:r>
            <a:endParaRPr lang="en-VN" sz="3200" b="1" kern="0" dirty="0">
              <a:solidFill>
                <a:srgbClr val="FF0000"/>
              </a:solidFill>
              <a:latin typeface="UTM Avo" panose="02040603050506020204" pitchFamily="18" charset="0"/>
              <a:cs typeface="Arial"/>
              <a:sym typeface="Arial"/>
            </a:endParaRPr>
          </a:p>
        </p:txBody>
      </p:sp>
      <p:sp>
        <p:nvSpPr>
          <p:cNvPr id="20" name="TextBox 19">
            <a:extLst>
              <a:ext uri="{FF2B5EF4-FFF2-40B4-BE49-F238E27FC236}">
                <a16:creationId xmlns:a16="http://schemas.microsoft.com/office/drawing/2014/main" id="{451221C1-5E01-1B4D-8CE5-A7EE8E90F46F}"/>
              </a:ext>
            </a:extLst>
          </p:cNvPr>
          <p:cNvSpPr txBox="1"/>
          <p:nvPr/>
        </p:nvSpPr>
        <p:spPr>
          <a:xfrm>
            <a:off x="3137978" y="5957694"/>
            <a:ext cx="2152261"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UTM Avo" panose="02040603050506020204" pitchFamily="18" charset="0"/>
                <a:cs typeface="Arial"/>
                <a:sym typeface="Arial"/>
              </a:rPr>
              <a:t>c</a:t>
            </a:r>
            <a:r>
              <a:rPr lang="en-US" sz="3200" b="1" kern="0" dirty="0" smtClean="0">
                <a:solidFill>
                  <a:srgbClr val="FF0000"/>
                </a:solidFill>
                <a:latin typeface="UTM Avo" panose="02040603050506020204" pitchFamily="18" charset="0"/>
                <a:cs typeface="Arial"/>
                <a:sym typeface="Arial"/>
              </a:rPr>
              <a:t>on </a:t>
            </a:r>
            <a:r>
              <a:rPr lang="en-VN" sz="3200" b="1" kern="0" dirty="0" smtClean="0">
                <a:solidFill>
                  <a:srgbClr val="FF0000"/>
                </a:solidFill>
                <a:latin typeface="UTM Avo" panose="02040603050506020204" pitchFamily="18" charset="0"/>
                <a:cs typeface="Arial"/>
                <a:sym typeface="Arial"/>
              </a:rPr>
              <a:t>kì </a:t>
            </a:r>
            <a:r>
              <a:rPr lang="en-VN" sz="3200" b="1" kern="0" dirty="0">
                <a:solidFill>
                  <a:srgbClr val="FF0000"/>
                </a:solidFill>
                <a:latin typeface="UTM Avo" panose="02040603050506020204" pitchFamily="18" charset="0"/>
                <a:cs typeface="Arial"/>
                <a:sym typeface="Arial"/>
              </a:rPr>
              <a:t>đà</a:t>
            </a:r>
          </a:p>
        </p:txBody>
      </p:sp>
      <p:sp>
        <p:nvSpPr>
          <p:cNvPr id="21" name="TextBox 20">
            <a:extLst>
              <a:ext uri="{FF2B5EF4-FFF2-40B4-BE49-F238E27FC236}">
                <a16:creationId xmlns:a16="http://schemas.microsoft.com/office/drawing/2014/main" id="{7A408EB9-8663-D040-8135-4383D8B51A19}"/>
              </a:ext>
            </a:extLst>
          </p:cNvPr>
          <p:cNvSpPr txBox="1"/>
          <p:nvPr/>
        </p:nvSpPr>
        <p:spPr>
          <a:xfrm>
            <a:off x="7276675" y="5932045"/>
            <a:ext cx="2152261"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UTM Avo" panose="02040603050506020204" pitchFamily="18" charset="0"/>
                <a:cs typeface="Arial"/>
                <a:sym typeface="Arial"/>
              </a:rPr>
              <a:t>c</a:t>
            </a:r>
            <a:r>
              <a:rPr lang="en-US" sz="3200" b="1" kern="0" dirty="0" smtClean="0">
                <a:solidFill>
                  <a:srgbClr val="FF0000"/>
                </a:solidFill>
                <a:latin typeface="UTM Avo" panose="02040603050506020204" pitchFamily="18" charset="0"/>
                <a:cs typeface="Arial"/>
                <a:sym typeface="Arial"/>
              </a:rPr>
              <a:t>on </a:t>
            </a:r>
            <a:r>
              <a:rPr lang="en-VN" sz="3200" b="1" kern="0" dirty="0" smtClean="0">
                <a:solidFill>
                  <a:srgbClr val="FF0000"/>
                </a:solidFill>
                <a:latin typeface="UTM Avo" panose="02040603050506020204" pitchFamily="18" charset="0"/>
                <a:cs typeface="Arial"/>
                <a:sym typeface="Arial"/>
              </a:rPr>
              <a:t>kiến</a:t>
            </a:r>
            <a:endParaRPr lang="en-VN" sz="3200" b="1" kern="0" dirty="0">
              <a:solidFill>
                <a:srgbClr val="FF0000"/>
              </a:solidFill>
              <a:latin typeface="UTM Avo" panose="02040603050506020204" pitchFamily="18" charset="0"/>
              <a:cs typeface="Arial"/>
              <a:sym typeface="Arial"/>
            </a:endParaRPr>
          </a:p>
        </p:txBody>
      </p:sp>
      <p:pic>
        <p:nvPicPr>
          <p:cNvPr id="4" name="Thoại 00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59884" y="5253254"/>
            <a:ext cx="609600" cy="656230"/>
          </a:xfrm>
          <a:prstGeom prst="rect">
            <a:avLst/>
          </a:prstGeom>
        </p:spPr>
      </p:pic>
    </p:spTree>
    <p:extLst>
      <p:ext uri="{BB962C8B-B14F-4D97-AF65-F5344CB8AC3E}">
        <p14:creationId xmlns:p14="http://schemas.microsoft.com/office/powerpoint/2010/main" val="213282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9106" fill="hold"/>
                                        <p:tgtEl>
                                          <p:spTgt spid="4"/>
                                        </p:tgtEl>
                                      </p:cBhvr>
                                    </p:cmd>
                                  </p:childTnLst>
                                </p:cTn>
                              </p:par>
                            </p:childTnLst>
                          </p:cTn>
                        </p:par>
                      </p:childTnLst>
                    </p:cTn>
                  </p:par>
                </p:childTnLst>
              </p:cTn>
              <p:nextCondLst>
                <p:cond evt="onClick" delay="0">
                  <p:tgtEl>
                    <p:spTgt spid="4"/>
                  </p:tgtEl>
                </p:cond>
              </p:nextCondLst>
            </p:seq>
            <p:audio>
              <p:cMediaNode vol="80000">
                <p:cTn id="31" fill="hold" display="0">
                  <p:stCondLst>
                    <p:cond delay="indefinite"/>
                  </p:stCondLst>
                  <p:endCondLst>
                    <p:cond evt="onStopAudio" delay="0">
                      <p:tgtEl>
                        <p:sldTgt/>
                      </p:tgtEl>
                    </p:cond>
                  </p:endCondLst>
                </p:cTn>
                <p:tgtEl>
                  <p:spTgt spid="4"/>
                </p:tgtEl>
              </p:cMediaNode>
            </p:audio>
          </p:childTnLst>
        </p:cTn>
      </p:par>
    </p:tnLst>
    <p:bldLst>
      <p:bldP spid="3"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1845629" y="439998"/>
            <a:ext cx="7991099" cy="742960"/>
          </a:xfrm>
          <a:prstGeom prst="rect">
            <a:avLst/>
          </a:prstGeom>
          <a:noFill/>
        </p:spPr>
        <p:txBody>
          <a:bodyPr wrap="square" rtlCol="0">
            <a:spAutoFit/>
          </a:bodyPr>
          <a:lstStyle/>
          <a:p>
            <a:pPr algn="just" defTabSz="1219170">
              <a:lnSpc>
                <a:spcPct val="150000"/>
              </a:lnSpc>
              <a:buClr>
                <a:srgbClr val="000000"/>
              </a:buClr>
            </a:pPr>
            <a:r>
              <a:rPr lang="vi-VN" sz="3200" b="1" kern="0" dirty="0">
                <a:solidFill>
                  <a:srgbClr val="17479D"/>
                </a:solidFill>
                <a:latin typeface="UTM Avo" panose="02040603050506020204" pitchFamily="18" charset="0"/>
                <a:cs typeface="Arial"/>
                <a:sym typeface="Arial"/>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71" y="522513"/>
            <a:ext cx="1116758" cy="563816"/>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967409" y="1076648"/>
            <a:ext cx="10230678" cy="830997"/>
          </a:xfrm>
          <a:prstGeom prst="rect">
            <a:avLst/>
          </a:prstGeom>
          <a:noFill/>
        </p:spPr>
        <p:txBody>
          <a:bodyPr wrap="square" rtlCol="0">
            <a:spAutoFit/>
          </a:bodyPr>
          <a:lstStyle/>
          <a:p>
            <a:pPr algn="just" defTabSz="1219170">
              <a:lnSpc>
                <a:spcPct val="150000"/>
              </a:lnSpc>
              <a:buClr>
                <a:srgbClr val="000000"/>
              </a:buClr>
            </a:pPr>
            <a:r>
              <a:rPr lang="vi-VN" sz="3200" b="1" kern="0" dirty="0">
                <a:solidFill>
                  <a:srgbClr val="FC7D77">
                    <a:lumMod val="75000"/>
                  </a:srgbClr>
                </a:solidFill>
                <a:latin typeface="UTM Avo" panose="02040603050506020204" pitchFamily="18" charset="0"/>
                <a:cs typeface="Arial"/>
                <a:sym typeface="Arial"/>
              </a:rPr>
              <a:t>a) </a:t>
            </a:r>
            <a:r>
              <a:rPr lang="vi-VN" sz="3200" kern="0" dirty="0">
                <a:solidFill>
                  <a:srgbClr val="000000"/>
                </a:solidFill>
                <a:latin typeface="UTM Avo" panose="02040603050506020204" pitchFamily="18" charset="0"/>
                <a:cs typeface="Arial"/>
                <a:sym typeface="Arial"/>
              </a:rPr>
              <a:t>Chọn tiếng chứa</a:t>
            </a:r>
            <a:r>
              <a:rPr lang="vi-VN" sz="3200" u="sng" kern="0" dirty="0">
                <a:solidFill>
                  <a:srgbClr val="000000"/>
                </a:solidFill>
                <a:latin typeface="UTM Avo" panose="02040603050506020204" pitchFamily="18" charset="0"/>
                <a:cs typeface="Arial"/>
                <a:sym typeface="Arial"/>
              </a:rPr>
              <a:t> </a:t>
            </a:r>
            <a:r>
              <a:rPr lang="vi-VN" sz="3200" b="1" u="sng" kern="0" dirty="0">
                <a:solidFill>
                  <a:srgbClr val="FF0000"/>
                </a:solidFill>
                <a:latin typeface="UTM Avo" panose="02040603050506020204" pitchFamily="18" charset="0"/>
                <a:cs typeface="Arial"/>
                <a:sym typeface="Arial"/>
              </a:rPr>
              <a:t>iêu</a:t>
            </a:r>
            <a:r>
              <a:rPr lang="vi-VN" sz="3200" u="sng" kern="0" dirty="0">
                <a:solidFill>
                  <a:srgbClr val="000000"/>
                </a:solidFill>
                <a:latin typeface="UTM Avo" panose="02040603050506020204" pitchFamily="18" charset="0"/>
                <a:cs typeface="Arial"/>
                <a:sym typeface="Arial"/>
              </a:rPr>
              <a:t> </a:t>
            </a:r>
            <a:r>
              <a:rPr lang="vi-VN" sz="3200" kern="0" dirty="0">
                <a:solidFill>
                  <a:srgbClr val="000000"/>
                </a:solidFill>
                <a:latin typeface="UTM Avo" panose="02040603050506020204" pitchFamily="18" charset="0"/>
                <a:cs typeface="Arial"/>
                <a:sym typeface="Arial"/>
              </a:rPr>
              <a:t>hoặc</a:t>
            </a:r>
            <a:r>
              <a:rPr lang="vi-VN" sz="3200" b="1" u="sng" kern="0" dirty="0">
                <a:solidFill>
                  <a:srgbClr val="FF0000"/>
                </a:solidFill>
                <a:latin typeface="UTM Avo" panose="02040603050506020204" pitchFamily="18" charset="0"/>
                <a:cs typeface="Arial"/>
                <a:sym typeface="Arial"/>
              </a:rPr>
              <a:t> ươu </a:t>
            </a:r>
            <a:r>
              <a:rPr lang="vi-VN" sz="3200" kern="0" dirty="0">
                <a:solidFill>
                  <a:srgbClr val="000000"/>
                </a:solidFill>
                <a:latin typeface="UTM Avo" panose="02040603050506020204" pitchFamily="18" charset="0"/>
                <a:cs typeface="Arial"/>
                <a:sym typeface="Arial"/>
              </a:rPr>
              <a:t>thay cho dấu ba chấm.</a:t>
            </a:r>
          </a:p>
        </p:txBody>
      </p:sp>
      <p:sp>
        <p:nvSpPr>
          <p:cNvPr id="23" name="TextBox 22">
            <a:extLst>
              <a:ext uri="{FF2B5EF4-FFF2-40B4-BE49-F238E27FC236}">
                <a16:creationId xmlns:a16="http://schemas.microsoft.com/office/drawing/2014/main" id="{BAA855D0-DACB-0844-B16F-5352437F63B1}"/>
              </a:ext>
            </a:extLst>
          </p:cNvPr>
          <p:cNvSpPr txBox="1"/>
          <p:nvPr/>
        </p:nvSpPr>
        <p:spPr>
          <a:xfrm>
            <a:off x="3438920" y="1768370"/>
            <a:ext cx="1208016" cy="584775"/>
          </a:xfrm>
          <a:prstGeom prst="rect">
            <a:avLst/>
          </a:prstGeom>
          <a:noFill/>
        </p:spPr>
        <p:txBody>
          <a:bodyPr wrap="square" rtlCol="0">
            <a:spAutoFit/>
          </a:bodyPr>
          <a:lstStyle/>
          <a:p>
            <a:pPr algn="ctr" defTabSz="1219170">
              <a:buClr>
                <a:srgbClr val="000000"/>
              </a:buClr>
            </a:pPr>
            <a:r>
              <a:rPr lang="en-US" sz="3200" kern="0" dirty="0">
                <a:solidFill>
                  <a:srgbClr val="FF0000"/>
                </a:solidFill>
                <a:latin typeface="UTM Avo" panose="02040603050506020204" pitchFamily="18" charset="0"/>
                <a:cs typeface="Arial"/>
                <a:sym typeface="Arial"/>
              </a:rPr>
              <a:t>h</a:t>
            </a:r>
            <a:r>
              <a:rPr lang="en-VN" sz="3200" kern="0" dirty="0">
                <a:solidFill>
                  <a:srgbClr val="FF0000"/>
                </a:solidFill>
                <a:latin typeface="UTM Avo" panose="02040603050506020204" pitchFamily="18" charset="0"/>
                <a:cs typeface="Arial"/>
                <a:sym typeface="Arial"/>
              </a:rPr>
              <a:t>ươu</a:t>
            </a:r>
          </a:p>
        </p:txBody>
      </p:sp>
      <p:sp>
        <p:nvSpPr>
          <p:cNvPr id="25" name="Rectangle 24">
            <a:extLst>
              <a:ext uri="{FF2B5EF4-FFF2-40B4-BE49-F238E27FC236}">
                <a16:creationId xmlns:a16="http://schemas.microsoft.com/office/drawing/2014/main" id="{D1EB2083-CF2A-4148-82AD-018E87DB65B3}"/>
              </a:ext>
            </a:extLst>
          </p:cNvPr>
          <p:cNvSpPr/>
          <p:nvPr/>
        </p:nvSpPr>
        <p:spPr>
          <a:xfrm>
            <a:off x="7061786" y="1765813"/>
            <a:ext cx="1348446" cy="584775"/>
          </a:xfrm>
          <a:prstGeom prst="rect">
            <a:avLst/>
          </a:prstGeom>
        </p:spPr>
        <p:txBody>
          <a:bodyPr wrap="none">
            <a:spAutoFit/>
          </a:bodyPr>
          <a:lstStyle/>
          <a:p>
            <a:pPr defTabSz="1219170">
              <a:buClr>
                <a:srgbClr val="000000"/>
              </a:buClr>
            </a:pPr>
            <a:r>
              <a:rPr lang="en-VN" sz="3200" kern="0" dirty="0">
                <a:solidFill>
                  <a:srgbClr val="FF0000"/>
                </a:solidFill>
                <a:latin typeface="UTM Avo" panose="02040603050506020204" pitchFamily="18" charset="0"/>
                <a:cs typeface="Arial"/>
                <a:sym typeface="Arial"/>
              </a:rPr>
              <a:t>khướu</a:t>
            </a:r>
            <a:endParaRPr lang="en-VN" sz="3200" kern="0" dirty="0">
              <a:solidFill>
                <a:srgbClr val="000000"/>
              </a:solidFill>
              <a:latin typeface="Arial"/>
              <a:cs typeface="Arial"/>
              <a:sym typeface="Arial"/>
            </a:endParaRPr>
          </a:p>
        </p:txBody>
      </p:sp>
      <p:sp>
        <p:nvSpPr>
          <p:cNvPr id="26" name="Rectangle 25">
            <a:extLst>
              <a:ext uri="{FF2B5EF4-FFF2-40B4-BE49-F238E27FC236}">
                <a16:creationId xmlns:a16="http://schemas.microsoft.com/office/drawing/2014/main" id="{5FEDB09A-94FA-6E47-AE68-428F4B362B16}"/>
              </a:ext>
            </a:extLst>
          </p:cNvPr>
          <p:cNvSpPr/>
          <p:nvPr/>
        </p:nvSpPr>
        <p:spPr>
          <a:xfrm>
            <a:off x="5222312" y="1765813"/>
            <a:ext cx="1178528" cy="584775"/>
          </a:xfrm>
          <a:prstGeom prst="rect">
            <a:avLst/>
          </a:prstGeom>
        </p:spPr>
        <p:txBody>
          <a:bodyPr wrap="none">
            <a:spAutoFit/>
          </a:bodyPr>
          <a:lstStyle/>
          <a:p>
            <a:pPr defTabSz="1219170">
              <a:buClr>
                <a:srgbClr val="000000"/>
              </a:buClr>
            </a:pPr>
            <a:r>
              <a:rPr lang="en-VN" sz="3200" kern="0" dirty="0">
                <a:solidFill>
                  <a:srgbClr val="FF0000"/>
                </a:solidFill>
                <a:latin typeface="UTM Avo" panose="02040603050506020204" pitchFamily="18" charset="0"/>
                <a:cs typeface="Arial"/>
                <a:sym typeface="Arial"/>
              </a:rPr>
              <a:t>nhiều</a:t>
            </a:r>
            <a:endParaRPr lang="en-VN" sz="3200" kern="0" dirty="0">
              <a:solidFill>
                <a:srgbClr val="000000"/>
              </a:solidFill>
              <a:latin typeface="Arial"/>
              <a:cs typeface="Arial"/>
              <a:sym typeface="Arial"/>
            </a:endParaRPr>
          </a:p>
        </p:txBody>
      </p:sp>
      <p:sp>
        <p:nvSpPr>
          <p:cNvPr id="27" name="TextBox 26">
            <a:extLst>
              <a:ext uri="{FF2B5EF4-FFF2-40B4-BE49-F238E27FC236}">
                <a16:creationId xmlns:a16="http://schemas.microsoft.com/office/drawing/2014/main" id="{D4E8AF47-0903-6144-BF73-900083B4200D}"/>
              </a:ext>
            </a:extLst>
          </p:cNvPr>
          <p:cNvSpPr txBox="1"/>
          <p:nvPr/>
        </p:nvSpPr>
        <p:spPr>
          <a:xfrm>
            <a:off x="1117600" y="2883595"/>
            <a:ext cx="10464800" cy="3046988"/>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Sóc</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hất</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rất</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hoa</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để</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tặng</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bạn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bè</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Nó</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tặng</a:t>
            </a:r>
            <a:r>
              <a:rPr lang="en-US" sz="3200" kern="0" dirty="0">
                <a:solidFill>
                  <a:srgbClr val="000000"/>
                </a:solidFill>
                <a:latin typeface="UTM Avo" panose="02040603050506020204" pitchFamily="18" charset="0"/>
                <a:cs typeface="Arial"/>
                <a:sym typeface="Arial"/>
              </a:rPr>
              <a:t> ……….. </a:t>
            </a:r>
            <a:r>
              <a:rPr lang="en-US" sz="3200" kern="0" dirty="0" err="1">
                <a:solidFill>
                  <a:srgbClr val="000000"/>
                </a:solidFill>
                <a:latin typeface="UTM Avo" panose="02040603050506020204" pitchFamily="18" charset="0"/>
                <a:cs typeface="Arial"/>
                <a:sym typeface="Arial"/>
              </a:rPr>
              <a:t>cao</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cổ</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một</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bó</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hoa</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thiên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điểu</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rực</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rỡ</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Còn</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chim</a:t>
            </a:r>
            <a:r>
              <a:rPr lang="en-US" sz="3200" kern="0" dirty="0">
                <a:solidFill>
                  <a:srgbClr val="000000"/>
                </a:solidFill>
                <a:latin typeface="UTM Avo" panose="02040603050506020204" pitchFamily="18" charset="0"/>
                <a:cs typeface="Arial"/>
                <a:sym typeface="Arial"/>
              </a:rPr>
              <a:t> ………… </a:t>
            </a:r>
            <a:r>
              <a:rPr lang="en-US" sz="3200" kern="0" dirty="0" err="1">
                <a:solidFill>
                  <a:srgbClr val="000000"/>
                </a:solidFill>
                <a:latin typeface="UTM Avo" panose="02040603050506020204" pitchFamily="18" charset="0"/>
                <a:cs typeface="Arial"/>
                <a:sym typeface="Arial"/>
              </a:rPr>
              <a:t>và</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chim</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liếu</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điếu</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được</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sóc</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tặng</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một</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bó</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hoa</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bồ</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công</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anh</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nhẹ</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như</a:t>
            </a:r>
            <a:r>
              <a:rPr lang="en-US" sz="3200" kern="0" dirty="0">
                <a:solidFill>
                  <a:srgbClr val="000000"/>
                </a:solidFill>
                <a:latin typeface="UTM Avo" panose="02040603050506020204" pitchFamily="18" charset="0"/>
                <a:cs typeface="Arial"/>
                <a:sym typeface="Arial"/>
              </a:rPr>
              <a:t> </a:t>
            </a:r>
            <a:r>
              <a:rPr lang="en-US" sz="3200" kern="0" dirty="0" err="1">
                <a:solidFill>
                  <a:srgbClr val="000000"/>
                </a:solidFill>
                <a:latin typeface="UTM Avo" panose="02040603050506020204" pitchFamily="18" charset="0"/>
                <a:cs typeface="Arial"/>
                <a:sym typeface="Arial"/>
              </a:rPr>
              <a:t>bông</a:t>
            </a:r>
            <a:r>
              <a:rPr lang="en-US" sz="3200" kern="0" dirty="0">
                <a:solidFill>
                  <a:srgbClr val="000000"/>
                </a:solidFill>
                <a:latin typeface="UTM Avo" panose="02040603050506020204" pitchFamily="18" charset="0"/>
                <a:cs typeface="Arial"/>
                <a:sym typeface="Arial"/>
              </a:rPr>
              <a:t>.</a:t>
            </a:r>
            <a:endParaRPr lang="en-VN" sz="3200" kern="0" dirty="0">
              <a:solidFill>
                <a:srgbClr val="000000"/>
              </a:solidFill>
              <a:latin typeface="UTM Avo" panose="02040603050506020204" pitchFamily="18" charset="0"/>
              <a:cs typeface="Arial"/>
              <a:sym typeface="Arial"/>
            </a:endParaRPr>
          </a:p>
        </p:txBody>
      </p:sp>
      <p:pic>
        <p:nvPicPr>
          <p:cNvPr id="4" name="Thoại 005-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5212313"/>
            <a:ext cx="609600" cy="609600"/>
          </a:xfrm>
          <a:prstGeom prst="rect">
            <a:avLst/>
          </a:prstGeom>
        </p:spPr>
      </p:pic>
    </p:spTree>
    <p:extLst>
      <p:ext uri="{BB962C8B-B14F-4D97-AF65-F5344CB8AC3E}">
        <p14:creationId xmlns:p14="http://schemas.microsoft.com/office/powerpoint/2010/main" val="87417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097 -0.01134 L -0.14752 0.17894 " pathEditMode="relative" rAng="0" ptsTypes="AA">
                                      <p:cBhvr>
                                        <p:cTn id="6" dur="2000" fill="hold"/>
                                        <p:tgtEl>
                                          <p:spTgt spid="26"/>
                                        </p:tgtEl>
                                        <p:attrNameLst>
                                          <p:attrName>ppt_x</p:attrName>
                                          <p:attrName>ppt_y</p:attrName>
                                        </p:attrNameLst>
                                      </p:cBhvr>
                                      <p:rCtr x="-8424" y="951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3333 -0.00972 L 0.5069 0.17107 " pathEditMode="relative" rAng="0" ptsTypes="AA">
                                      <p:cBhvr>
                                        <p:cTn id="10" dur="2000" fill="hold"/>
                                        <p:tgtEl>
                                          <p:spTgt spid="23"/>
                                        </p:tgtEl>
                                        <p:attrNameLst>
                                          <p:attrName>ppt_x</p:attrName>
                                          <p:attrName>ppt_y</p:attrName>
                                        </p:attrNameLst>
                                      </p:cBhvr>
                                      <p:rCtr x="27005" y="902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5066 0.01481 L 0.14192 0.28519 " pathEditMode="relative" rAng="0" ptsTypes="AA">
                                      <p:cBhvr>
                                        <p:cTn id="14" dur="2000" fill="hold"/>
                                        <p:tgtEl>
                                          <p:spTgt spid="25"/>
                                        </p:tgtEl>
                                        <p:attrNameLst>
                                          <p:attrName>ppt_x</p:attrName>
                                          <p:attrName>ppt_y</p:attrName>
                                        </p:attrNameLst>
                                      </p:cBhvr>
                                      <p:rCtr x="9622" y="1351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47138"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bldLst>
      <p:bldP spid="23"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B91F20-144F-624A-A3CC-D04AE943A500}"/>
              </a:ext>
            </a:extLst>
          </p:cNvPr>
          <p:cNvSpPr txBox="1"/>
          <p:nvPr/>
        </p:nvSpPr>
        <p:spPr>
          <a:xfrm>
            <a:off x="1857056" y="453396"/>
            <a:ext cx="3351048" cy="830997"/>
          </a:xfrm>
          <a:prstGeom prst="rect">
            <a:avLst/>
          </a:prstGeom>
          <a:noFill/>
        </p:spPr>
        <p:txBody>
          <a:bodyPr wrap="square" rtlCol="0">
            <a:spAutoFit/>
          </a:bodyPr>
          <a:lstStyle/>
          <a:p>
            <a:pPr algn="just" defTabSz="1219170">
              <a:lnSpc>
                <a:spcPct val="150000"/>
              </a:lnSpc>
              <a:buClr>
                <a:srgbClr val="000000"/>
              </a:buClr>
            </a:pPr>
            <a:r>
              <a:rPr lang="vi-VN" sz="3200" b="1" kern="0" dirty="0">
                <a:solidFill>
                  <a:srgbClr val="17479D"/>
                </a:solidFill>
                <a:latin typeface="UTM Avo" panose="02040603050506020204" pitchFamily="18" charset="0"/>
                <a:cs typeface="Arial"/>
                <a:sym typeface="Arial"/>
              </a:rPr>
              <a:t>Chọn a hoặc b </a:t>
            </a:r>
          </a:p>
        </p:txBody>
      </p:sp>
      <p:pic>
        <p:nvPicPr>
          <p:cNvPr id="3" name="Picture 2">
            <a:extLst>
              <a:ext uri="{FF2B5EF4-FFF2-40B4-BE49-F238E27FC236}">
                <a16:creationId xmlns:a16="http://schemas.microsoft.com/office/drawing/2014/main" id="{B4D10BA6-35BA-4E41-AC57-D49CC9FE6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5" y="522513"/>
            <a:ext cx="1209523" cy="882217"/>
          </a:xfrm>
          <a:prstGeom prst="rect">
            <a:avLst/>
          </a:prstGeom>
        </p:spPr>
      </p:pic>
      <p:sp>
        <p:nvSpPr>
          <p:cNvPr id="4" name="TextBox 3">
            <a:extLst>
              <a:ext uri="{FF2B5EF4-FFF2-40B4-BE49-F238E27FC236}">
                <a16:creationId xmlns:a16="http://schemas.microsoft.com/office/drawing/2014/main" id="{DE7AB478-75FC-5B47-8428-E482A93C995A}"/>
              </a:ext>
            </a:extLst>
          </p:cNvPr>
          <p:cNvSpPr txBox="1"/>
          <p:nvPr/>
        </p:nvSpPr>
        <p:spPr>
          <a:xfrm>
            <a:off x="2308429" y="1129656"/>
            <a:ext cx="8437308" cy="743345"/>
          </a:xfrm>
          <a:prstGeom prst="rect">
            <a:avLst/>
          </a:prstGeom>
          <a:noFill/>
        </p:spPr>
        <p:txBody>
          <a:bodyPr wrap="square" rtlCol="0">
            <a:spAutoFit/>
          </a:bodyPr>
          <a:lstStyle/>
          <a:p>
            <a:pPr algn="just" defTabSz="1219170">
              <a:lnSpc>
                <a:spcPct val="150000"/>
              </a:lnSpc>
              <a:buClr>
                <a:srgbClr val="000000"/>
              </a:buClr>
            </a:pPr>
            <a:r>
              <a:rPr lang="vi-VN" sz="3200" b="1" kern="0" dirty="0">
                <a:solidFill>
                  <a:srgbClr val="FC7D77">
                    <a:lumMod val="75000"/>
                  </a:srgbClr>
                </a:solidFill>
                <a:latin typeface="UTM Avo" panose="02040603050506020204" pitchFamily="18" charset="0"/>
                <a:cs typeface="Arial"/>
                <a:sym typeface="Arial"/>
              </a:rPr>
              <a:t>b) </a:t>
            </a:r>
            <a:r>
              <a:rPr lang="vi-VN" sz="3200" kern="0" dirty="0">
                <a:solidFill>
                  <a:srgbClr val="000000"/>
                </a:solidFill>
                <a:latin typeface="UTM Avo" panose="02040603050506020204" pitchFamily="18" charset="0"/>
                <a:cs typeface="Arial"/>
                <a:sym typeface="Arial"/>
              </a:rPr>
              <a:t>Tìm từ ngữ có tiếng chứa en hoặc eng.</a:t>
            </a:r>
          </a:p>
        </p:txBody>
      </p:sp>
      <p:graphicFrame>
        <p:nvGraphicFramePr>
          <p:cNvPr id="5" name="Table 4">
            <a:extLst>
              <a:ext uri="{FF2B5EF4-FFF2-40B4-BE49-F238E27FC236}">
                <a16:creationId xmlns:a16="http://schemas.microsoft.com/office/drawing/2014/main" id="{16185AC1-F36C-1D4B-B1F3-591ED1AD9957}"/>
              </a:ext>
            </a:extLst>
          </p:cNvPr>
          <p:cNvGraphicFramePr>
            <a:graphicFrameLocks noGrp="1"/>
          </p:cNvGraphicFramePr>
          <p:nvPr>
            <p:extLst>
              <p:ext uri="{D42A27DB-BD31-4B8C-83A1-F6EECF244321}">
                <p14:modId xmlns:p14="http://schemas.microsoft.com/office/powerpoint/2010/main" val="1250026256"/>
              </p:ext>
            </p:extLst>
          </p:nvPr>
        </p:nvGraphicFramePr>
        <p:xfrm>
          <a:off x="1510749" y="2272572"/>
          <a:ext cx="9488556" cy="3310855"/>
        </p:xfrm>
        <a:graphic>
          <a:graphicData uri="http://schemas.openxmlformats.org/drawingml/2006/table">
            <a:tbl>
              <a:tblPr firstRow="1" firstCol="1" bandRow="1"/>
              <a:tblGrid>
                <a:gridCol w="1851090">
                  <a:extLst>
                    <a:ext uri="{9D8B030D-6E8A-4147-A177-3AD203B41FA5}">
                      <a16:colId xmlns:a16="http://schemas.microsoft.com/office/drawing/2014/main" val="1162369807"/>
                    </a:ext>
                  </a:extLst>
                </a:gridCol>
                <a:gridCol w="7637466">
                  <a:extLst>
                    <a:ext uri="{9D8B030D-6E8A-4147-A177-3AD203B41FA5}">
                      <a16:colId xmlns:a16="http://schemas.microsoft.com/office/drawing/2014/main" val="1509586747"/>
                    </a:ext>
                  </a:extLst>
                </a:gridCol>
              </a:tblGrid>
              <a:tr h="1618991">
                <a:tc>
                  <a:txBody>
                    <a:bodyPr/>
                    <a:lstStyle/>
                    <a:p>
                      <a:pPr marL="7938" indent="0" algn="ctr">
                        <a:lnSpc>
                          <a:spcPct val="107000"/>
                        </a:lnSpc>
                        <a:tabLst/>
                      </a:pPr>
                      <a:r>
                        <a:rPr lang="en-US" sz="3200" dirty="0" err="1">
                          <a:effectLst/>
                          <a:latin typeface="UTM Avo" panose="02040603050506020204" pitchFamily="18" charset="0"/>
                        </a:rPr>
                        <a:t>en</a:t>
                      </a:r>
                      <a:endParaRPr lang="en-VN" sz="3200" dirty="0">
                        <a:effectLst/>
                        <a:latin typeface="UTM Avo" panose="02040603050506020204" pitchFamily="18" charset="0"/>
                        <a:ea typeface="Calibri" panose="020F0502020204030204" pitchFamily="34" charset="0"/>
                        <a:cs typeface="Times New Roman" panose="02020603050405020304" pitchFamily="18" charset="0"/>
                      </a:endParaRPr>
                    </a:p>
                  </a:txBody>
                  <a:tcPr marT="0" marB="0" anchor="ctr"/>
                </a:tc>
                <a:tc>
                  <a:txBody>
                    <a:bodyPr/>
                    <a:lstStyle/>
                    <a:p>
                      <a:pPr marL="49213" indent="0" algn="l">
                        <a:lnSpc>
                          <a:spcPct val="107000"/>
                        </a:lnSpc>
                        <a:spcAft>
                          <a:spcPts val="800"/>
                        </a:spcAft>
                        <a:tabLst/>
                      </a:pPr>
                      <a:r>
                        <a:rPr lang="en-US" sz="3200" dirty="0" err="1">
                          <a:effectLst/>
                          <a:latin typeface="UTM Avo" panose="02040603050506020204" pitchFamily="18" charset="0"/>
                        </a:rPr>
                        <a:t>dế</a:t>
                      </a:r>
                      <a:r>
                        <a:rPr lang="en-US" sz="3200" dirty="0">
                          <a:effectLst/>
                          <a:latin typeface="UTM Avo" panose="02040603050506020204" pitchFamily="18" charset="0"/>
                        </a:rPr>
                        <a:t> </a:t>
                      </a:r>
                      <a:r>
                        <a:rPr lang="en-US" sz="3200" dirty="0" err="1">
                          <a:effectLst/>
                          <a:latin typeface="UTM Avo" panose="02040603050506020204" pitchFamily="18" charset="0"/>
                        </a:rPr>
                        <a:t>m</a:t>
                      </a:r>
                      <a:r>
                        <a:rPr lang="en-US" sz="3200" u="sng" dirty="0" err="1">
                          <a:solidFill>
                            <a:srgbClr val="FF0000"/>
                          </a:solidFill>
                          <a:effectLst/>
                          <a:latin typeface="UTM Avo" panose="02040603050506020204" pitchFamily="18" charset="0"/>
                        </a:rPr>
                        <a:t>èn</a:t>
                      </a:r>
                      <a:r>
                        <a:rPr lang="en-US" sz="3200" dirty="0">
                          <a:effectLst/>
                          <a:latin typeface="UTM Avo" panose="02040603050506020204" pitchFamily="18" charset="0"/>
                        </a:rPr>
                        <a:t>, </a:t>
                      </a:r>
                      <a:endParaRPr lang="en-VN" sz="3200" dirty="0">
                        <a:effectLst/>
                        <a:latin typeface="UTM Avo" panose="020406030505060202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353857809"/>
                  </a:ext>
                </a:extLst>
              </a:tr>
              <a:tr h="1691864">
                <a:tc>
                  <a:txBody>
                    <a:bodyPr/>
                    <a:lstStyle/>
                    <a:p>
                      <a:pPr marL="7938" indent="0" algn="ctr">
                        <a:lnSpc>
                          <a:spcPct val="107000"/>
                        </a:lnSpc>
                        <a:tabLst/>
                      </a:pPr>
                      <a:r>
                        <a:rPr lang="en-US" sz="3200" dirty="0" err="1">
                          <a:effectLst/>
                          <a:latin typeface="UTM Avo" panose="02040603050506020204" pitchFamily="18" charset="0"/>
                        </a:rPr>
                        <a:t>eng</a:t>
                      </a:r>
                      <a:endParaRPr lang="en-VN" sz="3200" dirty="0">
                        <a:effectLst/>
                        <a:latin typeface="UTM Avo" panose="02040603050506020204" pitchFamily="18" charset="0"/>
                        <a:ea typeface="Calibri" panose="020F0502020204030204" pitchFamily="34" charset="0"/>
                        <a:cs typeface="Times New Roman" panose="02020603050405020304" pitchFamily="18" charset="0"/>
                      </a:endParaRPr>
                    </a:p>
                  </a:txBody>
                  <a:tcPr marT="0" marB="0" anchor="ctr"/>
                </a:tc>
                <a:tc>
                  <a:txBody>
                    <a:bodyPr/>
                    <a:lstStyle/>
                    <a:p>
                      <a:pPr marL="7938" indent="0" algn="l">
                        <a:lnSpc>
                          <a:spcPct val="107000"/>
                        </a:lnSpc>
                        <a:spcAft>
                          <a:spcPts val="800"/>
                        </a:spcAft>
                        <a:tabLst/>
                      </a:pPr>
                      <a:r>
                        <a:rPr lang="en-US" sz="3200" dirty="0" err="1">
                          <a:effectLst/>
                          <a:latin typeface="UTM Avo" panose="02040603050506020204" pitchFamily="18" charset="0"/>
                        </a:rPr>
                        <a:t>cái</a:t>
                      </a:r>
                      <a:r>
                        <a:rPr lang="en-US" sz="3200" dirty="0">
                          <a:effectLst/>
                          <a:latin typeface="UTM Avo" panose="02040603050506020204" pitchFamily="18" charset="0"/>
                        </a:rPr>
                        <a:t> </a:t>
                      </a:r>
                      <a:r>
                        <a:rPr lang="en-US" sz="3200" dirty="0" err="1">
                          <a:effectLst/>
                          <a:latin typeface="UTM Avo" panose="02040603050506020204" pitchFamily="18" charset="0"/>
                        </a:rPr>
                        <a:t>x</a:t>
                      </a:r>
                      <a:r>
                        <a:rPr lang="en-US" sz="3200" u="sng" dirty="0" err="1">
                          <a:solidFill>
                            <a:srgbClr val="FF0000"/>
                          </a:solidFill>
                          <a:effectLst/>
                          <a:latin typeface="UTM Avo" panose="02040603050506020204" pitchFamily="18" charset="0"/>
                        </a:rPr>
                        <a:t>ẻng</a:t>
                      </a:r>
                      <a:r>
                        <a:rPr lang="en-US" sz="3200" dirty="0">
                          <a:effectLst/>
                          <a:latin typeface="UTM Avo" panose="02040603050506020204" pitchFamily="18" charset="0"/>
                        </a:rPr>
                        <a:t>, </a:t>
                      </a:r>
                      <a:endParaRPr lang="en-VN" sz="3200" dirty="0">
                        <a:effectLst/>
                        <a:latin typeface="UTM Avo" panose="020406030505060202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485440108"/>
                  </a:ext>
                </a:extLst>
              </a:tr>
            </a:tbl>
          </a:graphicData>
        </a:graphic>
      </p:graphicFrame>
      <p:sp>
        <p:nvSpPr>
          <p:cNvPr id="6" name="TextBox 5">
            <a:extLst>
              <a:ext uri="{FF2B5EF4-FFF2-40B4-BE49-F238E27FC236}">
                <a16:creationId xmlns:a16="http://schemas.microsoft.com/office/drawing/2014/main" id="{DD12FC0F-0BE9-D941-8D1F-7B0CE5289B61}"/>
              </a:ext>
            </a:extLst>
          </p:cNvPr>
          <p:cNvSpPr txBox="1"/>
          <p:nvPr/>
        </p:nvSpPr>
        <p:spPr>
          <a:xfrm>
            <a:off x="5155097" y="2799385"/>
            <a:ext cx="1696278" cy="584775"/>
          </a:xfrm>
          <a:prstGeom prst="rect">
            <a:avLst/>
          </a:prstGeom>
          <a:noFill/>
        </p:spPr>
        <p:txBody>
          <a:bodyPr wrap="square" rtlCol="0">
            <a:spAutoFit/>
          </a:bodyPr>
          <a:lstStyle/>
          <a:p>
            <a:pPr defTabSz="1219170">
              <a:buClr>
                <a:srgbClr val="000000"/>
              </a:buClr>
            </a:pPr>
            <a:r>
              <a:rPr lang="en-US" sz="3200" kern="0" dirty="0" err="1" smtClean="0">
                <a:solidFill>
                  <a:srgbClr val="FF0000"/>
                </a:solidFill>
                <a:latin typeface="UTM Avo" panose="02040603050506020204" pitchFamily="18" charset="0"/>
                <a:cs typeface="Arial"/>
                <a:sym typeface="Arial"/>
              </a:rPr>
              <a:t>Bẽn</a:t>
            </a:r>
            <a:r>
              <a:rPr lang="en-US" sz="3200" kern="0" dirty="0" smtClean="0">
                <a:solidFill>
                  <a:srgbClr val="FF0000"/>
                </a:solidFill>
                <a:latin typeface="UTM Avo" panose="02040603050506020204" pitchFamily="18" charset="0"/>
                <a:cs typeface="Arial"/>
                <a:sym typeface="Arial"/>
              </a:rPr>
              <a:t> </a:t>
            </a:r>
            <a:r>
              <a:rPr lang="en-US" sz="3200" kern="0" dirty="0" err="1" smtClean="0">
                <a:solidFill>
                  <a:srgbClr val="FF0000"/>
                </a:solidFill>
                <a:latin typeface="UTM Avo" panose="02040603050506020204" pitchFamily="18" charset="0"/>
                <a:cs typeface="Arial"/>
                <a:sym typeface="Arial"/>
              </a:rPr>
              <a:t>lẽn</a:t>
            </a:r>
            <a:endParaRPr lang="en-VN" sz="3200" kern="0" dirty="0">
              <a:solidFill>
                <a:srgbClr val="FF0000"/>
              </a:solidFill>
              <a:latin typeface="UTM Avo" panose="02040603050506020204" pitchFamily="18" charset="0"/>
              <a:cs typeface="Arial"/>
              <a:sym typeface="Arial"/>
            </a:endParaRPr>
          </a:p>
        </p:txBody>
      </p:sp>
      <p:sp>
        <p:nvSpPr>
          <p:cNvPr id="7" name="TextBox 6">
            <a:extLst>
              <a:ext uri="{FF2B5EF4-FFF2-40B4-BE49-F238E27FC236}">
                <a16:creationId xmlns:a16="http://schemas.microsoft.com/office/drawing/2014/main" id="{1624DE83-83AB-344A-A317-77A576601C9E}"/>
              </a:ext>
            </a:extLst>
          </p:cNvPr>
          <p:cNvSpPr txBox="1"/>
          <p:nvPr/>
        </p:nvSpPr>
        <p:spPr>
          <a:xfrm>
            <a:off x="6589856" y="2812637"/>
            <a:ext cx="4409448" cy="1077218"/>
          </a:xfrm>
          <a:prstGeom prst="rect">
            <a:avLst/>
          </a:prstGeom>
          <a:noFill/>
        </p:spPr>
        <p:txBody>
          <a:bodyPr wrap="square" rtlCol="0">
            <a:spAutoFit/>
          </a:bodyPr>
          <a:lstStyle/>
          <a:p>
            <a:pPr defTabSz="1219170">
              <a:buClr>
                <a:srgbClr val="000000"/>
              </a:buClr>
            </a:pPr>
            <a:r>
              <a:rPr lang="en-US" sz="3200" kern="0" dirty="0" smtClean="0">
                <a:solidFill>
                  <a:srgbClr val="FF0000"/>
                </a:solidFill>
                <a:latin typeface="UTM Avo" panose="02040603050506020204" pitchFamily="18" charset="0"/>
                <a:cs typeface="Arial"/>
                <a:sym typeface="Arial"/>
              </a:rPr>
              <a:t>,</a:t>
            </a:r>
            <a:r>
              <a:rPr lang="en-US" sz="3200" kern="0" dirty="0" err="1" smtClean="0">
                <a:solidFill>
                  <a:srgbClr val="FF0000"/>
                </a:solidFill>
                <a:latin typeface="UTM Avo" panose="02040603050506020204" pitchFamily="18" charset="0"/>
                <a:cs typeface="Arial"/>
                <a:sym typeface="Arial"/>
              </a:rPr>
              <a:t>giấy</a:t>
            </a:r>
            <a:r>
              <a:rPr lang="en-US" sz="3200" kern="0" dirty="0" smtClean="0">
                <a:solidFill>
                  <a:srgbClr val="FF0000"/>
                </a:solidFill>
                <a:latin typeface="UTM Avo" panose="02040603050506020204" pitchFamily="18" charset="0"/>
                <a:cs typeface="Arial"/>
                <a:sym typeface="Arial"/>
              </a:rPr>
              <a:t> </a:t>
            </a:r>
            <a:r>
              <a:rPr lang="en-US" sz="3200" kern="0" dirty="0" err="1" smtClean="0">
                <a:solidFill>
                  <a:srgbClr val="FF0000"/>
                </a:solidFill>
                <a:latin typeface="UTM Avo" panose="02040603050506020204" pitchFamily="18" charset="0"/>
                <a:cs typeface="Arial"/>
                <a:sym typeface="Arial"/>
              </a:rPr>
              <a:t>khen</a:t>
            </a:r>
            <a:r>
              <a:rPr lang="en-VN" sz="3200" kern="0" dirty="0" smtClean="0">
                <a:solidFill>
                  <a:srgbClr val="FF0000"/>
                </a:solidFill>
                <a:latin typeface="UTM Avo" panose="02040603050506020204" pitchFamily="18" charset="0"/>
                <a:cs typeface="Arial"/>
                <a:sym typeface="Arial"/>
              </a:rPr>
              <a:t>,</a:t>
            </a:r>
            <a:r>
              <a:rPr lang="en-US" sz="3200" kern="0" dirty="0" smtClean="0">
                <a:solidFill>
                  <a:srgbClr val="FF0000"/>
                </a:solidFill>
                <a:latin typeface="UTM Avo" panose="02040603050506020204" pitchFamily="18" charset="0"/>
                <a:cs typeface="Arial"/>
                <a:sym typeface="Arial"/>
              </a:rPr>
              <a:t> </a:t>
            </a:r>
            <a:r>
              <a:rPr lang="en-US" sz="3200" kern="0" dirty="0" err="1" smtClean="0">
                <a:solidFill>
                  <a:srgbClr val="FF0000"/>
                </a:solidFill>
                <a:latin typeface="UTM Avo" panose="02040603050506020204" pitchFamily="18" charset="0"/>
                <a:cs typeface="Arial"/>
                <a:sym typeface="Arial"/>
              </a:rPr>
              <a:t>cuộn</a:t>
            </a:r>
            <a:r>
              <a:rPr lang="en-US" sz="3200" kern="0" dirty="0" smtClean="0">
                <a:solidFill>
                  <a:srgbClr val="FF0000"/>
                </a:solidFill>
                <a:latin typeface="UTM Avo" panose="02040603050506020204" pitchFamily="18" charset="0"/>
                <a:cs typeface="Arial"/>
                <a:sym typeface="Arial"/>
              </a:rPr>
              <a:t> </a:t>
            </a:r>
            <a:r>
              <a:rPr lang="en-US" sz="3200" kern="0" dirty="0" err="1" smtClean="0">
                <a:solidFill>
                  <a:srgbClr val="FF0000"/>
                </a:solidFill>
                <a:latin typeface="UTM Avo" panose="02040603050506020204" pitchFamily="18" charset="0"/>
                <a:cs typeface="Arial"/>
                <a:sym typeface="Arial"/>
              </a:rPr>
              <a:t>len</a:t>
            </a:r>
            <a:r>
              <a:rPr lang="en-US" sz="3200" kern="0" dirty="0" smtClean="0">
                <a:solidFill>
                  <a:srgbClr val="FF0000"/>
                </a:solidFill>
                <a:latin typeface="UTM Avo" panose="02040603050506020204" pitchFamily="18" charset="0"/>
                <a:cs typeface="Arial"/>
                <a:sym typeface="Arial"/>
              </a:rPr>
              <a:t>, </a:t>
            </a:r>
            <a:r>
              <a:rPr lang="en-US" sz="3200" kern="0" dirty="0" err="1" smtClean="0">
                <a:solidFill>
                  <a:srgbClr val="FF0000"/>
                </a:solidFill>
                <a:latin typeface="UTM Avo" panose="02040603050506020204" pitchFamily="18" charset="0"/>
                <a:cs typeface="Arial"/>
                <a:sym typeface="Arial"/>
              </a:rPr>
              <a:t>cốc</a:t>
            </a:r>
            <a:r>
              <a:rPr lang="en-US" sz="3200" kern="0" dirty="0" smtClean="0">
                <a:solidFill>
                  <a:srgbClr val="FF0000"/>
                </a:solidFill>
                <a:latin typeface="UTM Avo" panose="02040603050506020204" pitchFamily="18" charset="0"/>
                <a:cs typeface="Arial"/>
                <a:sym typeface="Arial"/>
              </a:rPr>
              <a:t> </a:t>
            </a:r>
            <a:r>
              <a:rPr lang="en-US" sz="3200" kern="0" dirty="0" err="1" smtClean="0">
                <a:solidFill>
                  <a:srgbClr val="FF0000"/>
                </a:solidFill>
                <a:latin typeface="UTM Avo" panose="02040603050506020204" pitchFamily="18" charset="0"/>
                <a:cs typeface="Arial"/>
                <a:sym typeface="Arial"/>
              </a:rPr>
              <a:t>chén</a:t>
            </a:r>
            <a:r>
              <a:rPr lang="en-VN" sz="3200" kern="0" dirty="0" smtClean="0">
                <a:solidFill>
                  <a:srgbClr val="FF0000"/>
                </a:solidFill>
                <a:latin typeface="UTM Avo" panose="02040603050506020204" pitchFamily="18" charset="0"/>
                <a:cs typeface="Arial"/>
                <a:sym typeface="Arial"/>
              </a:rPr>
              <a:t>…</a:t>
            </a:r>
            <a:endParaRPr lang="en-VN" sz="3200" kern="0" dirty="0">
              <a:solidFill>
                <a:srgbClr val="FF0000"/>
              </a:solidFill>
              <a:latin typeface="UTM Avo" panose="02040603050506020204" pitchFamily="18" charset="0"/>
              <a:cs typeface="Arial"/>
              <a:sym typeface="Arial"/>
            </a:endParaRPr>
          </a:p>
        </p:txBody>
      </p:sp>
      <p:sp>
        <p:nvSpPr>
          <p:cNvPr id="8" name="TextBox 7">
            <a:extLst>
              <a:ext uri="{FF2B5EF4-FFF2-40B4-BE49-F238E27FC236}">
                <a16:creationId xmlns:a16="http://schemas.microsoft.com/office/drawing/2014/main" id="{8FF9CC6B-C5F2-EA41-8A68-371F6976795C}"/>
              </a:ext>
            </a:extLst>
          </p:cNvPr>
          <p:cNvSpPr txBox="1"/>
          <p:nvPr/>
        </p:nvSpPr>
        <p:spPr>
          <a:xfrm>
            <a:off x="5186709" y="4472002"/>
            <a:ext cx="5931865" cy="584775"/>
          </a:xfrm>
          <a:prstGeom prst="rect">
            <a:avLst/>
          </a:prstGeom>
          <a:noFill/>
        </p:spPr>
        <p:txBody>
          <a:bodyPr wrap="square" rtlCol="0">
            <a:spAutoFit/>
          </a:bodyPr>
          <a:lstStyle/>
          <a:p>
            <a:pPr defTabSz="1219170">
              <a:buClr>
                <a:srgbClr val="000000"/>
              </a:buClr>
            </a:pPr>
            <a:r>
              <a:rPr lang="en-US" sz="3200" kern="0" dirty="0" err="1">
                <a:solidFill>
                  <a:srgbClr val="FF0000"/>
                </a:solidFill>
                <a:latin typeface="UTM Avo" panose="02040603050506020204" pitchFamily="18" charset="0"/>
                <a:cs typeface="Arial"/>
                <a:sym typeface="Arial"/>
              </a:rPr>
              <a:t>x</a:t>
            </a:r>
            <a:r>
              <a:rPr lang="en-US" sz="3200" kern="0" dirty="0" err="1" smtClean="0">
                <a:solidFill>
                  <a:srgbClr val="FF0000"/>
                </a:solidFill>
                <a:latin typeface="UTM Avo" panose="02040603050506020204" pitchFamily="18" charset="0"/>
                <a:cs typeface="Arial"/>
                <a:sym typeface="Arial"/>
              </a:rPr>
              <a:t>à</a:t>
            </a:r>
            <a:r>
              <a:rPr lang="en-US" sz="3200" kern="0" dirty="0" smtClean="0">
                <a:solidFill>
                  <a:srgbClr val="FF0000"/>
                </a:solidFill>
                <a:latin typeface="UTM Avo" panose="02040603050506020204" pitchFamily="18" charset="0"/>
                <a:cs typeface="Arial"/>
                <a:sym typeface="Arial"/>
              </a:rPr>
              <a:t> </a:t>
            </a:r>
            <a:r>
              <a:rPr lang="en-US" sz="3200" kern="0" dirty="0" err="1" smtClean="0">
                <a:solidFill>
                  <a:srgbClr val="FF0000"/>
                </a:solidFill>
                <a:latin typeface="UTM Avo" panose="02040603050506020204" pitchFamily="18" charset="0"/>
                <a:cs typeface="Arial"/>
                <a:sym typeface="Arial"/>
              </a:rPr>
              <a:t>beng</a:t>
            </a:r>
            <a:r>
              <a:rPr lang="en-VN" sz="3200" kern="0" dirty="0" smtClean="0">
                <a:solidFill>
                  <a:srgbClr val="FF0000"/>
                </a:solidFill>
                <a:latin typeface="UTM Avo" panose="02040603050506020204" pitchFamily="18" charset="0"/>
                <a:cs typeface="Arial"/>
                <a:sym typeface="Arial"/>
              </a:rPr>
              <a:t>,</a:t>
            </a:r>
            <a:r>
              <a:rPr lang="en-US" sz="3200" kern="0" dirty="0" smtClean="0">
                <a:solidFill>
                  <a:srgbClr val="FF0000"/>
                </a:solidFill>
                <a:latin typeface="UTM Avo" panose="02040603050506020204" pitchFamily="18" charset="0"/>
                <a:cs typeface="Arial"/>
                <a:sym typeface="Arial"/>
              </a:rPr>
              <a:t> </a:t>
            </a:r>
            <a:r>
              <a:rPr lang="en-US" sz="3200" kern="0" dirty="0" err="1" smtClean="0">
                <a:solidFill>
                  <a:srgbClr val="FF0000"/>
                </a:solidFill>
                <a:latin typeface="UTM Avo" panose="02040603050506020204" pitchFamily="18" charset="0"/>
                <a:cs typeface="Arial"/>
                <a:sym typeface="Arial"/>
              </a:rPr>
              <a:t>leng</a:t>
            </a:r>
            <a:r>
              <a:rPr lang="en-US" sz="3200" kern="0" dirty="0" smtClean="0">
                <a:solidFill>
                  <a:srgbClr val="FF0000"/>
                </a:solidFill>
                <a:latin typeface="UTM Avo" panose="02040603050506020204" pitchFamily="18" charset="0"/>
                <a:cs typeface="Arial"/>
                <a:sym typeface="Arial"/>
              </a:rPr>
              <a:t> </a:t>
            </a:r>
            <a:r>
              <a:rPr lang="en-US" sz="3200" kern="0" dirty="0" err="1" smtClean="0">
                <a:solidFill>
                  <a:srgbClr val="FF0000"/>
                </a:solidFill>
                <a:latin typeface="UTM Avo" panose="02040603050506020204" pitchFamily="18" charset="0"/>
                <a:cs typeface="Arial"/>
                <a:sym typeface="Arial"/>
              </a:rPr>
              <a:t>keng</a:t>
            </a:r>
            <a:r>
              <a:rPr lang="en-US" sz="3200" kern="0" dirty="0" smtClean="0">
                <a:solidFill>
                  <a:srgbClr val="FF0000"/>
                </a:solidFill>
                <a:latin typeface="UTM Avo" panose="02040603050506020204" pitchFamily="18" charset="0"/>
                <a:cs typeface="Arial"/>
                <a:sym typeface="Arial"/>
              </a:rPr>
              <a:t>, </a:t>
            </a:r>
            <a:r>
              <a:rPr lang="en-US" sz="3200" kern="0" dirty="0" err="1" smtClean="0">
                <a:solidFill>
                  <a:srgbClr val="FF0000"/>
                </a:solidFill>
                <a:latin typeface="UTM Avo" panose="02040603050506020204" pitchFamily="18" charset="0"/>
                <a:cs typeface="Arial"/>
                <a:sym typeface="Arial"/>
              </a:rPr>
              <a:t>cái</a:t>
            </a:r>
            <a:r>
              <a:rPr lang="en-US" sz="3200" kern="0" dirty="0" smtClean="0">
                <a:solidFill>
                  <a:srgbClr val="FF0000"/>
                </a:solidFill>
                <a:latin typeface="UTM Avo" panose="02040603050506020204" pitchFamily="18" charset="0"/>
                <a:cs typeface="Arial"/>
                <a:sym typeface="Arial"/>
              </a:rPr>
              <a:t> </a:t>
            </a:r>
            <a:r>
              <a:rPr lang="en-US" sz="3200" kern="0" dirty="0" err="1" smtClean="0">
                <a:solidFill>
                  <a:srgbClr val="FF0000"/>
                </a:solidFill>
                <a:latin typeface="UTM Avo" panose="02040603050506020204" pitchFamily="18" charset="0"/>
                <a:cs typeface="Arial"/>
                <a:sym typeface="Arial"/>
              </a:rPr>
              <a:t>kẻng</a:t>
            </a:r>
            <a:r>
              <a:rPr lang="en-US" sz="3200" kern="0" dirty="0" smtClean="0">
                <a:solidFill>
                  <a:srgbClr val="FF0000"/>
                </a:solidFill>
                <a:latin typeface="UTM Avo" panose="02040603050506020204" pitchFamily="18" charset="0"/>
                <a:cs typeface="Arial"/>
                <a:sym typeface="Arial"/>
              </a:rPr>
              <a:t> </a:t>
            </a:r>
            <a:r>
              <a:rPr lang="en-VN" sz="2400" kern="0" dirty="0" smtClean="0">
                <a:solidFill>
                  <a:srgbClr val="FF0000"/>
                </a:solidFill>
                <a:latin typeface="UTM Avo" panose="02040603050506020204" pitchFamily="18" charset="0"/>
                <a:cs typeface="Arial"/>
                <a:sym typeface="Arial"/>
              </a:rPr>
              <a:t>…</a:t>
            </a:r>
            <a:endParaRPr lang="en-VN" sz="2400" kern="0" dirty="0">
              <a:solidFill>
                <a:srgbClr val="FF0000"/>
              </a:solidFill>
              <a:latin typeface="UTM Avo" panose="02040603050506020204" pitchFamily="18" charset="0"/>
              <a:cs typeface="Arial"/>
              <a:sym typeface="Arial"/>
            </a:endParaRPr>
          </a:p>
        </p:txBody>
      </p:sp>
      <p:pic>
        <p:nvPicPr>
          <p:cNvPr id="9" name="Thoại 007-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4992756"/>
            <a:ext cx="609600" cy="609600"/>
          </a:xfrm>
          <a:prstGeom prst="rect">
            <a:avLst/>
          </a:prstGeom>
        </p:spPr>
      </p:pic>
    </p:spTree>
    <p:extLst>
      <p:ext uri="{BB962C8B-B14F-4D97-AF65-F5344CB8AC3E}">
        <p14:creationId xmlns:p14="http://schemas.microsoft.com/office/powerpoint/2010/main" val="191685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1599" fill="hold"/>
                                        <p:tgtEl>
                                          <p:spTgt spid="9"/>
                                        </p:tgtEl>
                                      </p:cBhvr>
                                    </p:cmd>
                                  </p:childTnLst>
                                </p:cTn>
                              </p:par>
                            </p:childTnLst>
                          </p:cTn>
                        </p:par>
                      </p:childTnLst>
                    </p:cTn>
                  </p:par>
                </p:childTnLst>
              </p:cTn>
              <p:nextCondLst>
                <p:cond evt="onClick" delay="0">
                  <p:tgtEl>
                    <p:spTgt spid="9"/>
                  </p:tgtEl>
                </p:cond>
              </p:nextCondLst>
            </p:seq>
            <p:audio>
              <p:cMediaNode vol="80000">
                <p:cTn id="32" fill="hold" display="0">
                  <p:stCondLst>
                    <p:cond delay="indefinite"/>
                  </p:stCondLst>
                  <p:endCondLst>
                    <p:cond evt="onStopAudio" delay="0">
                      <p:tgtEl>
                        <p:sldTgt/>
                      </p:tgtEl>
                    </p:cond>
                  </p:endCondLst>
                </p:cTn>
                <p:tgtEl>
                  <p:spTgt spid="9"/>
                </p:tgtEl>
              </p:cMediaNode>
            </p:audio>
          </p:childTnLst>
        </p:cTn>
      </p:par>
    </p:tnLst>
    <p:bldLst>
      <p:bldP spid="2" grpId="0"/>
      <p:bldP spid="4" grpId="0" build="p"/>
      <p:bldP spid="6" grpId="0"/>
      <p:bldP spid="7" grpId="0"/>
      <p:bldP spid="8" grpId="0"/>
    </p:bldLst>
  </p:timing>
</p:sld>
</file>

<file path=ppt/theme/theme1.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200</Words>
  <Application>Microsoft Office PowerPoint</Application>
  <PresentationFormat>Widescreen</PresentationFormat>
  <Paragraphs>27</Paragraphs>
  <Slides>5</Slides>
  <Notes>0</Notes>
  <HiddenSlides>0</HiddenSlides>
  <MMClips>5</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vt:i4>
      </vt:variant>
    </vt:vector>
  </HeadingPairs>
  <TitlesOfParts>
    <vt:vector size="16" baseType="lpstr">
      <vt:lpstr>Arial</vt:lpstr>
      <vt:lpstr>Calibri</vt:lpstr>
      <vt:lpstr>HP001 4 hàng 2 ô ly</vt:lpstr>
      <vt:lpstr>HP001 5 hàng 1 ô ly</vt:lpstr>
      <vt:lpstr>Kalam</vt:lpstr>
      <vt:lpstr>Montserrat</vt:lpstr>
      <vt:lpstr>Times New Roman</vt:lpstr>
      <vt:lpstr>UTM Avo</vt:lpstr>
      <vt:lpstr>1_Doodle Sketchbook by Slidesgo</vt:lpstr>
      <vt:lpstr>3_Doodle Sketchbook by Slidesgo</vt:lpstr>
      <vt:lpstr>4_Doodle Sketchbook by Slidesgo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Congnghiep Vu</dc:creator>
  <cp:lastModifiedBy>Congnghiep Vu</cp:lastModifiedBy>
  <cp:revision>25</cp:revision>
  <dcterms:created xsi:type="dcterms:W3CDTF">2024-07-31T02:27:16Z</dcterms:created>
  <dcterms:modified xsi:type="dcterms:W3CDTF">2024-07-31T15:21:52Z</dcterms:modified>
</cp:coreProperties>
</file>