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713" r:id="rId5"/>
  </p:sldMasterIdLst>
  <p:notesMasterIdLst>
    <p:notesMasterId r:id="rId29"/>
  </p:notesMasterIdLst>
  <p:sldIdLst>
    <p:sldId id="257" r:id="rId6"/>
    <p:sldId id="291" r:id="rId7"/>
    <p:sldId id="259" r:id="rId8"/>
    <p:sldId id="260" r:id="rId9"/>
    <p:sldId id="261" r:id="rId10"/>
    <p:sldId id="262" r:id="rId11"/>
    <p:sldId id="263" r:id="rId12"/>
    <p:sldId id="290" r:id="rId13"/>
    <p:sldId id="264" r:id="rId14"/>
    <p:sldId id="285" r:id="rId15"/>
    <p:sldId id="265" r:id="rId16"/>
    <p:sldId id="266" r:id="rId17"/>
    <p:sldId id="267" r:id="rId18"/>
    <p:sldId id="287" r:id="rId19"/>
    <p:sldId id="268" r:id="rId20"/>
    <p:sldId id="284" r:id="rId21"/>
    <p:sldId id="269" r:id="rId22"/>
    <p:sldId id="288" r:id="rId23"/>
    <p:sldId id="270" r:id="rId24"/>
    <p:sldId id="271" r:id="rId25"/>
    <p:sldId id="272" r:id="rId26"/>
    <p:sldId id="273" r:id="rId27"/>
    <p:sldId id="275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58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74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24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7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81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8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60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61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01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4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17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378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823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8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06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3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7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6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081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0582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7247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120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628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03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3724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364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45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10/30/2024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54" r:id="rId3"/>
    <p:sldLayoutId id="2147483753" r:id="rId4"/>
    <p:sldLayoutId id="2147483752" r:id="rId5"/>
    <p:sldLayoutId id="2147483751" r:id="rId6"/>
    <p:sldLayoutId id="2147483750" r:id="rId7"/>
    <p:sldLayoutId id="2147483738" r:id="rId8"/>
    <p:sldLayoutId id="2147483737" r:id="rId9"/>
    <p:sldLayoutId id="2147483736" r:id="rId10"/>
    <p:sldLayoutId id="2147483735" r:id="rId11"/>
    <p:sldLayoutId id="2147483725" r:id="rId12"/>
    <p:sldLayoutId id="2147483663" r:id="rId13"/>
    <p:sldLayoutId id="2147483664" r:id="rId14"/>
    <p:sldLayoutId id="2147483749" r:id="rId15"/>
    <p:sldLayoutId id="2147483734" r:id="rId16"/>
    <p:sldLayoutId id="2147483665" r:id="rId17"/>
    <p:sldLayoutId id="2147483666" r:id="rId18"/>
    <p:sldLayoutId id="2147483667" r:id="rId19"/>
    <p:sldLayoutId id="2147483668" r:id="rId20"/>
    <p:sldLayoutId id="2147483747" r:id="rId21"/>
    <p:sldLayoutId id="2147483732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755" r:id="rId9"/>
    <p:sldLayoutId id="2147483748" r:id="rId10"/>
    <p:sldLayoutId id="2147483739" r:id="rId11"/>
    <p:sldLayoutId id="2147483733" r:id="rId12"/>
    <p:sldLayoutId id="2147483683" r:id="rId13"/>
    <p:sldLayoutId id="2147483684" r:id="rId14"/>
    <p:sldLayoutId id="2147483685" r:id="rId15"/>
    <p:sldLayoutId id="214748368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C5C46-425D-4430-A476-AE35FFC526CA}" type="datetimeFigureOut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10/30/2024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C6A5E-20A7-4B6B-8099-2979AA3368A4}" type="slidenum">
              <a:rPr kumimoji="0" 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7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6021"/>
            <a:ext cx="12193057" cy="6950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8471" y="729673"/>
            <a:ext cx="7557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hai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ngày </a:t>
            </a: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tháng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11 năm 2021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6727" y="1357745"/>
            <a:ext cx="1815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7519" y="2030242"/>
            <a:ext cx="387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Ki</a:t>
            </a: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– lô - gam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3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45" y="141605"/>
            <a:ext cx="2453640" cy="105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785" y="1079500"/>
            <a:ext cx="6983730" cy="531685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0140" y="1301115"/>
            <a:ext cx="8424545" cy="387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070" y="878205"/>
            <a:ext cx="9980930" cy="445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6021"/>
            <a:ext cx="12193057" cy="6950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8471" y="729673"/>
            <a:ext cx="7557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hai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ngày </a:t>
            </a: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tháng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11 năm 2021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6727" y="1357745"/>
            <a:ext cx="1815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7519" y="2030242"/>
            <a:ext cx="387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</a:rPr>
              <a:t>Ki</a:t>
            </a: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– lô - gam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90" y="2626807"/>
            <a:ext cx="387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prstClr val="white"/>
                </a:solidFill>
                <a:latin typeface="HP001 4 hàng" panose="020B0603050302020204" pitchFamily="34" charset="0"/>
              </a:rPr>
              <a:t>1. Khám </a:t>
            </a:r>
            <a:r>
              <a:rPr lang="vi-VN" sz="32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phá.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890" y="3307131"/>
            <a:ext cx="6128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prstClr val="white"/>
                </a:solidFill>
                <a:latin typeface="HP001 4 hàng" panose="020B0603050302020204" pitchFamily="34" charset="0"/>
              </a:rPr>
              <a:t>- Khi – lô – gam viết tắt </a:t>
            </a:r>
            <a:r>
              <a:rPr lang="vi-VN" sz="32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là kg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844" y="3939166"/>
            <a:ext cx="3877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prstClr val="white"/>
                </a:solidFill>
                <a:latin typeface="HP001 4 hàng" panose="020B0603050302020204" pitchFamily="34" charset="0"/>
              </a:rPr>
              <a:t>2. Hoạt </a:t>
            </a:r>
            <a:r>
              <a:rPr lang="vi-VN" sz="32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động.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1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74295"/>
            <a:ext cx="2575560" cy="1003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90" y="1077595"/>
            <a:ext cx="9175750" cy="57035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399530" y="366141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79210" y="42291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9530" y="480758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80810" y="537527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0650" y="59944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6" grpId="0" bldLvl="0" animBg="1"/>
      <p:bldP spid="16" grpId="1" animBg="1"/>
      <p:bldP spid="18" grpId="0" bldLvl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0"/>
            <a:ext cx="9740900" cy="5021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5110480"/>
            <a:ext cx="8850630" cy="9829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18846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57695" y="56165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3709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30" y="6210935"/>
            <a:ext cx="5158740" cy="51054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3940" y="6177280"/>
            <a:ext cx="4259580" cy="506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Hộp C nặng nhất, hộp A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6021"/>
            <a:ext cx="12193057" cy="6950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309" y="697830"/>
            <a:ext cx="354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3. Luyện </a:t>
            </a:r>
            <a:r>
              <a:rPr lang="vi-VN" sz="3200" b="1">
                <a:solidFill>
                  <a:prstClr val="white"/>
                </a:solidFill>
                <a:latin typeface="HP001 4 hàng" panose="020B0603050302020204" pitchFamily="34" charset="0"/>
              </a:rPr>
              <a:t>tập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5" y="257810"/>
            <a:ext cx="7981950" cy="21132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3525" y="3195320"/>
            <a:ext cx="405701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12 kg + 23 kg = 35 kg</a:t>
            </a:r>
          </a:p>
          <a:p>
            <a:pPr algn="ctr"/>
            <a:r>
              <a:rPr lang="en-US" sz="3200"/>
              <a:t>42 kg - 30 kg = 12 kg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22140" y="3205480"/>
            <a:ext cx="3823970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45 kg + 20 kg = 65 kg</a:t>
            </a:r>
          </a:p>
          <a:p>
            <a:pPr algn="ctr"/>
            <a:r>
              <a:rPr lang="en-US" sz="3200"/>
              <a:t>13 kg - 9 kg = 4 kg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68030" y="3195320"/>
            <a:ext cx="374332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9 kg + 7 kg = 16 kg</a:t>
            </a:r>
          </a:p>
          <a:p>
            <a:pPr algn="ctr"/>
            <a:r>
              <a:rPr lang="en-US" sz="3200"/>
              <a:t>60 kg - 40 kg = 20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chơi bập bê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9673" y="453224"/>
            <a:ext cx="9533614" cy="5672939"/>
          </a:xfrm>
        </p:spPr>
      </p:pic>
    </p:spTree>
    <p:extLst>
      <p:ext uri="{BB962C8B-B14F-4D97-AF65-F5344CB8AC3E}">
        <p14:creationId xmlns:p14="http://schemas.microsoft.com/office/powerpoint/2010/main" val="3721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860" y="109220"/>
            <a:ext cx="9899015" cy="365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0" y="4214495"/>
            <a:ext cx="4688840" cy="137096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053070" y="4290695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95540" y="4899660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ldLvl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51" y="0"/>
            <a:ext cx="11399520" cy="229906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77686" y="2537369"/>
            <a:ext cx="9311640" cy="182626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Tổng số ki-lô-gam thóc của hai bao khóc là:</a:t>
            </a:r>
          </a:p>
          <a:p>
            <a:pPr algn="ctr"/>
            <a:r>
              <a:rPr lang="en-US" sz="3600"/>
              <a:t>30 + 50 = 80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99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170" y="2330731"/>
            <a:ext cx="5164184" cy="3357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smtClean="0">
                <a:latin typeface="+mj-lt"/>
              </a:rPr>
              <a:t>	Tóm tắt:</a:t>
            </a:r>
          </a:p>
          <a:p>
            <a:pPr>
              <a:lnSpc>
                <a:spcPct val="150000"/>
              </a:lnSpc>
            </a:pPr>
            <a:r>
              <a:rPr lang="vi-VN" sz="2400">
                <a:latin typeface="+mj-lt"/>
              </a:rPr>
              <a:t>Rô - </a:t>
            </a:r>
            <a:r>
              <a:rPr lang="vi-VN" sz="2400" smtClean="0">
                <a:latin typeface="+mj-lt"/>
              </a:rPr>
              <a:t>bốt A: 32kg</a:t>
            </a:r>
          </a:p>
          <a:p>
            <a:pPr>
              <a:lnSpc>
                <a:spcPct val="150000"/>
              </a:lnSpc>
            </a:pPr>
            <a:r>
              <a:rPr lang="vi-VN" sz="2400">
                <a:latin typeface="+mj-lt"/>
              </a:rPr>
              <a:t>Rô-bốt B nặng hơn </a:t>
            </a:r>
            <a:r>
              <a:rPr lang="vi-VN" sz="2400" smtClean="0">
                <a:latin typeface="+mj-lt"/>
              </a:rPr>
              <a:t>Rô-bốt A: 2kg</a:t>
            </a:r>
          </a:p>
          <a:p>
            <a:pPr>
              <a:lnSpc>
                <a:spcPct val="150000"/>
              </a:lnSpc>
            </a:pPr>
            <a:r>
              <a:rPr lang="vi-VN" sz="2400">
                <a:latin typeface="+mj-lt"/>
              </a:rPr>
              <a:t>Rô-bốt C nhẹ hơn </a:t>
            </a:r>
            <a:r>
              <a:rPr lang="vi-VN" sz="2400" smtClean="0">
                <a:latin typeface="+mj-lt"/>
              </a:rPr>
              <a:t>rô-bốt A: 2kg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vi-VN" sz="2400" smtClean="0">
                <a:latin typeface="+mj-lt"/>
              </a:rPr>
              <a:t>Rô-bốt B: .... kg?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vi-VN" sz="2400" smtClean="0">
                <a:latin typeface="+mj-lt"/>
              </a:rPr>
              <a:t>Rô-bốt C: .... kg?</a:t>
            </a:r>
            <a:endParaRPr lang="en-US" sz="240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2546" y="2402470"/>
            <a:ext cx="63034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smtClean="0">
                <a:latin typeface="+mj-lt"/>
              </a:rPr>
              <a:t>Bài giải</a:t>
            </a:r>
          </a:p>
          <a:p>
            <a:pPr marL="457200" indent="-457200" algn="ctr">
              <a:lnSpc>
                <a:spcPct val="150000"/>
              </a:lnSpc>
              <a:buAutoNum type="alphaLcParenR"/>
            </a:pPr>
            <a:r>
              <a:rPr lang="vi-VN" sz="2400" smtClean="0">
                <a:latin typeface="+mj-lt"/>
              </a:rPr>
              <a:t>Rô-bốt </a:t>
            </a:r>
            <a:r>
              <a:rPr lang="vi-VN" sz="2400">
                <a:latin typeface="+mj-lt"/>
              </a:rPr>
              <a:t>B cân nặng số ki – lô – gam </a:t>
            </a:r>
            <a:r>
              <a:rPr lang="vi-VN" sz="2400" smtClean="0">
                <a:latin typeface="+mj-lt"/>
              </a:rPr>
              <a:t>là:</a:t>
            </a:r>
          </a:p>
          <a:p>
            <a:pPr algn="ctr">
              <a:lnSpc>
                <a:spcPct val="150000"/>
              </a:lnSpc>
            </a:pPr>
            <a:r>
              <a:rPr lang="vi-VN" sz="2400" smtClean="0">
                <a:latin typeface="+mj-lt"/>
              </a:rPr>
              <a:t>32 + 2 = 34 (kg) </a:t>
            </a:r>
          </a:p>
          <a:p>
            <a:pPr algn="ctr">
              <a:lnSpc>
                <a:spcPct val="150000"/>
              </a:lnSpc>
            </a:pPr>
            <a:r>
              <a:rPr lang="vi-VN" sz="2400" smtClean="0">
                <a:latin typeface="+mj-lt"/>
              </a:rPr>
              <a:t>b)  </a:t>
            </a:r>
            <a:r>
              <a:rPr lang="vi-VN" sz="2400">
                <a:latin typeface="+mj-lt"/>
              </a:rPr>
              <a:t>Rô-bốt </a:t>
            </a:r>
            <a:r>
              <a:rPr lang="vi-VN" sz="2400" smtClean="0">
                <a:latin typeface="+mj-lt"/>
              </a:rPr>
              <a:t>C </a:t>
            </a:r>
            <a:r>
              <a:rPr lang="vi-VN" sz="2400">
                <a:latin typeface="+mj-lt"/>
              </a:rPr>
              <a:t>cân nặng số ki – lô – gam là</a:t>
            </a:r>
            <a:r>
              <a:rPr lang="vi-VN" sz="2400" smtClean="0">
                <a:latin typeface="+mj-lt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2400" smtClean="0">
                <a:latin typeface="+mj-lt"/>
              </a:rPr>
              <a:t>32 – 2 = 30 (kg)</a:t>
            </a:r>
          </a:p>
          <a:p>
            <a:pPr algn="ctr">
              <a:lnSpc>
                <a:spcPct val="150000"/>
              </a:lnSpc>
            </a:pPr>
            <a:r>
              <a:rPr lang="vi-VN" sz="2400" smtClean="0">
                <a:latin typeface="+mj-lt"/>
              </a:rPr>
              <a:t>                       Đáp số: a) 34 kg</a:t>
            </a:r>
          </a:p>
          <a:p>
            <a:pPr algn="ctr">
              <a:lnSpc>
                <a:spcPct val="150000"/>
              </a:lnSpc>
            </a:pPr>
            <a:r>
              <a:rPr lang="vi-VN" sz="2400">
                <a:latin typeface="+mj-lt"/>
              </a:rPr>
              <a:t> </a:t>
            </a:r>
            <a:r>
              <a:rPr lang="vi-VN" sz="2400" smtClean="0">
                <a:latin typeface="+mj-lt"/>
              </a:rPr>
              <a:t>                                    b) 30 kg.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692" y="688257"/>
            <a:ext cx="12118308" cy="53094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587" y="1150374"/>
            <a:ext cx="5486400" cy="14453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79226" y="1150374"/>
            <a:ext cx="4923721" cy="14453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96558" y="3086417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71808" y="3147702"/>
            <a:ext cx="4710897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a)Con chó </a:t>
            </a:r>
            <a:r>
              <a:rPr lang="en-US" sz="2800"/>
              <a:t>nặng </a:t>
            </a:r>
            <a:r>
              <a:rPr lang="en-US" sz="2800" smtClean="0"/>
              <a:t>hơn con </a:t>
            </a:r>
            <a:r>
              <a:rPr lang="en-US" sz="2800"/>
              <a:t>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66078" y="4110672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71807" y="4152582"/>
            <a:ext cx="4710897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b)Con mèo </a:t>
            </a:r>
            <a:r>
              <a:rPr lang="en-US" sz="2800"/>
              <a:t>nặng hơn </a:t>
            </a:r>
            <a:r>
              <a:rPr lang="en-US" sz="2800" smtClean="0"/>
              <a:t>con thỏ</a:t>
            </a:r>
            <a:endParaRPr lang="en-US" sz="2800"/>
          </a:p>
        </p:txBody>
      </p:sp>
      <p:sp>
        <p:nvSpPr>
          <p:cNvPr id="12" name="Text Box 11"/>
          <p:cNvSpPr txBox="1"/>
          <p:nvPr/>
        </p:nvSpPr>
        <p:spPr>
          <a:xfrm>
            <a:off x="396558" y="4983162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</a:t>
            </a:r>
            <a:r>
              <a:rPr lang="en-US" sz="3200" smtClean="0"/>
              <a:t>. </a:t>
            </a:r>
            <a:r>
              <a:rPr lang="en-US" sz="3200"/>
              <a:t>Mèo, chó và thỏ, con nào nặng </a:t>
            </a:r>
            <a:endParaRPr lang="en-US" sz="3200" smtClean="0"/>
          </a:p>
          <a:p>
            <a:r>
              <a:rPr lang="en-US" sz="3200" smtClean="0"/>
              <a:t>nhất</a:t>
            </a:r>
            <a:r>
              <a:rPr lang="en-US" sz="3200"/>
              <a:t>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71806" y="5216842"/>
            <a:ext cx="4710897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c)Con chó </a:t>
            </a:r>
            <a:r>
              <a:rPr lang="en-US" sz="2800"/>
              <a:t>nặng nhất</a:t>
            </a:r>
            <a:r>
              <a:rPr lang="en-US" sz="2800" smtClean="0"/>
              <a:t>, con </a:t>
            </a:r>
            <a:r>
              <a:rPr lang="en-US" sz="2800"/>
              <a:t>thỏ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910" y="326835"/>
            <a:ext cx="10614991" cy="3939881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922351" y="2864461"/>
            <a:ext cx="8666923" cy="12622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36" tIns="45718" rIns="91436" bIns="45718" rtlCol="0" anchor="ctr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lvl="1" indent="0">
              <a:buNone/>
            </a:pPr>
            <a:r>
              <a:rPr lang="en-US" smtClean="0"/>
              <a:t>Quả c</a:t>
            </a:r>
            <a:r>
              <a:rPr lang="en-US" smtClean="0"/>
              <a:t>am </a:t>
            </a:r>
            <a:r>
              <a:rPr lang="en-US" smtClean="0"/>
              <a:t>nặng bằng </a:t>
            </a:r>
            <a:r>
              <a:rPr lang="en-US" smtClean="0">
                <a:solidFill>
                  <a:srgbClr val="FF0000"/>
                </a:solidFill>
              </a:rPr>
              <a:t>4</a:t>
            </a:r>
            <a:r>
              <a:rPr lang="en-US" smtClean="0"/>
              <a:t> quả chanh</a:t>
            </a: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22350" y="4266716"/>
            <a:ext cx="8666923" cy="99137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/>
              <a:t>Quả t</a:t>
            </a:r>
            <a:r>
              <a:rPr lang="en-US" sz="4400" smtClean="0"/>
              <a:t>áo </a:t>
            </a:r>
            <a:r>
              <a:rPr lang="en-US" sz="4400"/>
              <a:t>nặng bằng </a:t>
            </a:r>
            <a:r>
              <a:rPr lang="en-US" sz="4400">
                <a:solidFill>
                  <a:srgbClr val="FF0000"/>
                </a:solidFill>
              </a:rPr>
              <a:t>3</a:t>
            </a:r>
            <a:r>
              <a:rPr lang="en-US" sz="4400"/>
              <a:t>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2351" y="5285233"/>
            <a:ext cx="8666923" cy="107112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Quả bưởi nặng bằng </a:t>
            </a:r>
            <a:r>
              <a:rPr lang="en-US" sz="4400">
                <a:solidFill>
                  <a:srgbClr val="FF0000"/>
                </a:solidFill>
              </a:rPr>
              <a:t>7</a:t>
            </a:r>
            <a:r>
              <a:rPr lang="en-US" sz="4400"/>
              <a:t> quả chanh</a:t>
            </a:r>
          </a:p>
        </p:txBody>
      </p:sp>
    </p:spTree>
    <p:extLst>
      <p:ext uri="{BB962C8B-B14F-4D97-AF65-F5344CB8AC3E}">
        <p14:creationId xmlns:p14="http://schemas.microsoft.com/office/powerpoint/2010/main" val="146417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756697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311</Words>
  <Application>Microsoft Office PowerPoint</Application>
  <PresentationFormat>Widescreen</PresentationFormat>
  <Paragraphs>65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等线</vt:lpstr>
      <vt:lpstr>HP001 4 hàng</vt:lpstr>
      <vt:lpstr>ITC Avant Garde Std Bk</vt:lpstr>
      <vt:lpstr>Times New Roman</vt:lpstr>
      <vt:lpstr>字魂17号-萌趣果冻体</vt:lpstr>
      <vt:lpstr>2_Office Theme</vt:lpstr>
      <vt:lpstr>1_Office Theme</vt:lpstr>
      <vt:lpstr>1_Office 主题​​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20</cp:revision>
  <dcterms:created xsi:type="dcterms:W3CDTF">2021-05-13T04:17:00Z</dcterms:created>
  <dcterms:modified xsi:type="dcterms:W3CDTF">2024-10-30T03:13:10Z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