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6" r:id="rId2"/>
    <p:sldId id="287" r:id="rId3"/>
    <p:sldId id="272" r:id="rId4"/>
    <p:sldId id="277" r:id="rId5"/>
    <p:sldId id="278" r:id="rId6"/>
    <p:sldId id="279" r:id="rId7"/>
    <p:sldId id="280" r:id="rId8"/>
    <p:sldId id="281" r:id="rId9"/>
    <p:sldId id="282" r:id="rId10"/>
    <p:sldId id="288" r:id="rId11"/>
    <p:sldId id="306" r:id="rId12"/>
    <p:sldId id="290" r:id="rId13"/>
    <p:sldId id="315" r:id="rId14"/>
    <p:sldId id="293" r:id="rId15"/>
    <p:sldId id="294" r:id="rId16"/>
    <p:sldId id="295" r:id="rId17"/>
    <p:sldId id="296" r:id="rId18"/>
    <p:sldId id="297" r:id="rId19"/>
    <p:sldId id="298" r:id="rId20"/>
    <p:sldId id="309" r:id="rId21"/>
    <p:sldId id="302" r:id="rId22"/>
    <p:sldId id="303" r:id="rId23"/>
    <p:sldId id="310" r:id="rId24"/>
    <p:sldId id="311" r:id="rId25"/>
    <p:sldId id="314" r:id="rId26"/>
  </p:sldIdLst>
  <p:sldSz cx="12192000" cy="6858000"/>
  <p:notesSz cx="6858000" cy="9144000"/>
  <p:embeddedFontLst>
    <p:embeddedFont>
      <p:font typeface="Times" panose="02020603050405020304" pitchFamily="18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VNI-Avo" panose="020B0604020202020204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9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4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140C4-727A-4284-A9FE-9881A338F432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CBDF-959F-4389-9C8D-876F483F0D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1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85468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19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830033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20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665750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21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759954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22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577562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10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12963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85468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pPr lvl="0" algn="r" eaLnBrk="1" hangingPunct="1"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791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14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011141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15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973385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16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359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17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04765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DDD83F-422F-41A5-BD3B-228E2BB36889}" type="slidenum">
              <a:rPr altLang="zh-CN" smtClean="0"/>
              <a:pPr/>
              <a:t>18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79494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14-Nov-24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7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5.xml"/><Relationship Id="rId25" Type="http://schemas.openxmlformats.org/officeDocument/2006/relationships/image" Target="../media/image24.png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image" Target="../media/image11.gif"/><Relationship Id="rId11" Type="http://schemas.openxmlformats.org/officeDocument/2006/relationships/slide" Target="slide9.xml"/><Relationship Id="rId24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image" Target="../media/image15.gif"/><Relationship Id="rId19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41"/>
            <a:ext cx="12057529" cy="690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10" y="4540912"/>
            <a:ext cx="1397825" cy="174548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62" y="5503791"/>
            <a:ext cx="12191877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15"/>
          <p:cNvGrpSpPr/>
          <p:nvPr/>
        </p:nvGrpSpPr>
        <p:grpSpPr>
          <a:xfrm>
            <a:off x="10769329" y="2002345"/>
            <a:ext cx="618004" cy="825709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18"/>
          <p:cNvGrpSpPr/>
          <p:nvPr/>
        </p:nvGrpSpPr>
        <p:grpSpPr>
          <a:xfrm>
            <a:off x="9056713" y="268896"/>
            <a:ext cx="618004" cy="825709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8"/>
          <p:cNvGrpSpPr/>
          <p:nvPr/>
        </p:nvGrpSpPr>
        <p:grpSpPr>
          <a:xfrm>
            <a:off x="1050781" y="2790194"/>
            <a:ext cx="618004" cy="825709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31"/>
          <p:cNvGrpSpPr/>
          <p:nvPr/>
        </p:nvGrpSpPr>
        <p:grpSpPr>
          <a:xfrm>
            <a:off x="1685535" y="2108640"/>
            <a:ext cx="618004" cy="825709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34"/>
          <p:cNvGrpSpPr/>
          <p:nvPr/>
        </p:nvGrpSpPr>
        <p:grpSpPr>
          <a:xfrm>
            <a:off x="2131214" y="3159324"/>
            <a:ext cx="618004" cy="825709"/>
            <a:chOff x="-2033679" y="889419"/>
            <a:chExt cx="463503" cy="619473"/>
          </a:xfrm>
        </p:grpSpPr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21"/>
          <p:cNvGrpSpPr/>
          <p:nvPr/>
        </p:nvGrpSpPr>
        <p:grpSpPr>
          <a:xfrm>
            <a:off x="11670334" y="5557744"/>
            <a:ext cx="662557" cy="910740"/>
            <a:chOff x="-2033679" y="889419"/>
            <a:chExt cx="463503" cy="619473"/>
          </a:xfrm>
        </p:grpSpPr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图片 10">
            <a:extLst>
              <a:ext uri="{FF2B5EF4-FFF2-40B4-BE49-F238E27FC236}">
                <a16:creationId xmlns:a16="http://schemas.microsoft.com/office/drawing/2014/main" id="{010B6304-5C64-4365-9E82-C514498A3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245" y="2108639"/>
            <a:ext cx="3253625" cy="4552131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CB8D203F-09FF-4AFA-AB9E-26D18365B3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005">
            <a:off x="2614181" y="3437985"/>
            <a:ext cx="5913143" cy="36019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182509" y="1694802"/>
            <a:ext cx="68043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THẦY CÔ VÊ DƯ GIỜ LỚP 1B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2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64364" y="6115765"/>
            <a:ext cx="6874377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 smtClean="0"/>
              <a:t>Nhện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ng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ắm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nghía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ấm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lưới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vừa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l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àm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xong</a:t>
            </a:r>
            <a:r>
              <a:rPr lang="en-US" altLang="en-US" sz="2800" dirty="0" smtClean="0">
                <a:solidFill>
                  <a:srgbClr val="FF0000"/>
                </a:solidFill>
              </a:rPr>
              <a:t>.</a:t>
            </a:r>
            <a:endParaRPr lang="en-US" alt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nh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8856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7303" y="5654100"/>
            <a:ext cx="8468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Nhện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</a:t>
            </a:r>
            <a:r>
              <a:rPr lang="en-US" altLang="en-US" sz="36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ắm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nghía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</a:t>
            </a:r>
            <a:r>
              <a:rPr lang="en-US" altLang="en-US" sz="36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ấm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lưới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vừa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</a:t>
            </a:r>
            <a:r>
              <a:rPr lang="en-US" altLang="en-US" sz="3600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àm</a:t>
            </a:r>
            <a:r>
              <a:rPr lang="en-US" altLang="en-US" sz="36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36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xong</a:t>
            </a:r>
            <a:r>
              <a:rPr lang="en-US" altLang="en-US" sz="36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12" y="4985"/>
            <a:ext cx="12183761" cy="685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3771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3156" y="1429434"/>
            <a:ext cx="7438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HP001 4 hàng" pitchFamily="34" charset="-93"/>
              </a:rPr>
              <a:t>Thứ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năm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ngày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smtClean="0">
                <a:latin typeface="HP001 4 hàng" pitchFamily="34" charset="-93"/>
              </a:rPr>
              <a:t>31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tháng</a:t>
            </a:r>
            <a:r>
              <a:rPr lang="en-US" sz="2800" b="1" dirty="0">
                <a:latin typeface="HP001 4 hàng" pitchFamily="34" charset="-93"/>
              </a:rPr>
              <a:t> 10 </a:t>
            </a:r>
            <a:r>
              <a:rPr lang="en-US" sz="2800" b="1" dirty="0" err="1">
                <a:latin typeface="HP001 4 hàng" pitchFamily="34" charset="-93"/>
              </a:rPr>
              <a:t>năm</a:t>
            </a:r>
            <a:r>
              <a:rPr lang="en-US" sz="2800" b="1" dirty="0">
                <a:latin typeface="HP001 4 hàng" pitchFamily="34" charset="-93"/>
              </a:rPr>
              <a:t> 2024</a:t>
            </a:r>
          </a:p>
          <a:p>
            <a:pPr algn="ctr"/>
            <a:r>
              <a:rPr lang="en-US" sz="2800" b="1" u="sng" dirty="0" err="1">
                <a:latin typeface="HP001 4 hàng" pitchFamily="34" charset="-93"/>
              </a:rPr>
              <a:t>Tiếng</a:t>
            </a:r>
            <a:r>
              <a:rPr lang="en-US" sz="2800" b="1" u="sng" dirty="0">
                <a:latin typeface="HP001 4 hàng" pitchFamily="34" charset="-93"/>
              </a:rPr>
              <a:t> </a:t>
            </a:r>
            <a:r>
              <a:rPr lang="en-US" sz="2800" b="1" u="sng" dirty="0" err="1">
                <a:latin typeface="HP001 4 hàng" pitchFamily="34" charset="-93"/>
              </a:rPr>
              <a:t>Việt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129433" y="2564765"/>
            <a:ext cx="4290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aêm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aâm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36576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WordArt 9"/>
          <p:cNvSpPr>
            <a:spLocks noTextEdit="1"/>
          </p:cNvSpPr>
          <p:nvPr/>
        </p:nvSpPr>
        <p:spPr>
          <a:xfrm>
            <a:off x="3094568" y="1923256"/>
            <a:ext cx="619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Tiếng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endParaRPr lang="en-US" sz="36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4924426"/>
            <a:ext cx="3454400" cy="177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700992" y="3184417"/>
            <a:ext cx="5591176" cy="64633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33: </a:t>
            </a:r>
            <a:r>
              <a:rPr lang="en-US" b="1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un 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4" y="278579"/>
            <a:ext cx="12000408" cy="668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00993" y="1925023"/>
            <a:ext cx="4602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latin typeface="VNI-Avo" pitchFamily="2" charset="0"/>
              </a:rPr>
              <a:t>am   </a:t>
            </a:r>
            <a:r>
              <a:rPr lang="en-US" altLang="en-US" sz="5400" b="1" dirty="0" err="1" smtClean="0">
                <a:latin typeface="VNI-Avo" pitchFamily="2" charset="0"/>
              </a:rPr>
              <a:t>aêm</a:t>
            </a:r>
            <a:r>
              <a:rPr lang="en-US" altLang="en-US" sz="5400" b="1" dirty="0" smtClean="0">
                <a:latin typeface="VNI-Avo" pitchFamily="2" charset="0"/>
              </a:rPr>
              <a:t>  </a:t>
            </a:r>
            <a:r>
              <a:rPr lang="en-US" altLang="en-US" sz="5400" b="1" dirty="0" err="1" smtClean="0">
                <a:latin typeface="VNI-Avo" pitchFamily="2" charset="0"/>
              </a:rPr>
              <a:t>aâm</a:t>
            </a:r>
            <a:r>
              <a:rPr lang="en-US" altLang="en-US" sz="5400" b="1" dirty="0" smtClean="0">
                <a:latin typeface="VNI-Avo" pitchFamily="2" charset="0"/>
              </a:rPr>
              <a:t> 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00993" y="1921461"/>
            <a:ext cx="4602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latin typeface="VNI-Avo" pitchFamily="2" charset="0"/>
              </a:rPr>
              <a:t>a</a:t>
            </a:r>
            <a:r>
              <a:rPr lang="en-US" altLang="en-US" sz="5400" b="1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  </a:t>
            </a:r>
            <a:r>
              <a:rPr lang="en-US" altLang="en-US" sz="5400" b="1" dirty="0" err="1" smtClean="0">
                <a:latin typeface="VNI-Avo" pitchFamily="2" charset="0"/>
              </a:rPr>
              <a:t>aê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 </a:t>
            </a:r>
            <a:r>
              <a:rPr lang="en-US" altLang="en-US" sz="5400" b="1" dirty="0" err="1" smtClean="0">
                <a:latin typeface="VNI-Avo" pitchFamily="2" charset="0"/>
              </a:rPr>
              <a:t>aâ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3799527" y="4927988"/>
            <a:ext cx="4946903" cy="881469"/>
            <a:chOff x="1056" y="2208"/>
            <a:chExt cx="3648" cy="1014"/>
          </a:xfrm>
        </p:grpSpPr>
        <p:pic>
          <p:nvPicPr>
            <p:cNvPr id="21" name="Picture 24" descr="flowers_20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5" descr="002-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" descr="flowers_20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7" descr="flowers_20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8" descr="hoa 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96" y="4711201"/>
            <a:ext cx="785304" cy="118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 descr="hoa 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77379" y="4966287"/>
            <a:ext cx="1413392" cy="6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894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FC94D859-A459-49D6-97D2-C2BFEA81E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" y="0"/>
            <a:ext cx="1895040" cy="986798"/>
          </a:xfrm>
          <a:prstGeom prst="rect">
            <a:avLst/>
          </a:prstGeom>
        </p:spPr>
      </p:pic>
      <p:grpSp>
        <p:nvGrpSpPr>
          <p:cNvPr id="59" name="Group 5">
            <a:extLst>
              <a:ext uri="{FF2B5EF4-FFF2-40B4-BE49-F238E27FC236}">
                <a16:creationId xmlns:a16="http://schemas.microsoft.com/office/drawing/2014/main" id="{6A009002-3A01-427A-827E-B12A24FC7460}"/>
              </a:ext>
            </a:extLst>
          </p:cNvPr>
          <p:cNvGrpSpPr>
            <a:grpSpLocks/>
          </p:cNvGrpSpPr>
          <p:nvPr/>
        </p:nvGrpSpPr>
        <p:grpSpPr bwMode="auto">
          <a:xfrm>
            <a:off x="4304336" y="1770166"/>
            <a:ext cx="3679465" cy="1754326"/>
            <a:chOff x="384" y="1680"/>
            <a:chExt cx="1680" cy="960"/>
          </a:xfrm>
          <a:solidFill>
            <a:srgbClr val="CCECFF"/>
          </a:solidFill>
        </p:grpSpPr>
        <p:sp>
          <p:nvSpPr>
            <p:cNvPr id="60" name="Rectangle 6">
              <a:extLst>
                <a:ext uri="{FF2B5EF4-FFF2-40B4-BE49-F238E27FC236}">
                  <a16:creationId xmlns:a16="http://schemas.microsoft.com/office/drawing/2014/main" id="{147B0A2E-C645-462E-BDE0-EF6061816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Line 7">
              <a:extLst>
                <a:ext uri="{FF2B5EF4-FFF2-40B4-BE49-F238E27FC236}">
                  <a16:creationId xmlns:a16="http://schemas.microsoft.com/office/drawing/2014/main" id="{8C7EF1CF-C9D3-4964-8540-D33B1AC4D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Rectangle 8">
              <a:extLst>
                <a:ext uri="{FF2B5EF4-FFF2-40B4-BE49-F238E27FC236}">
                  <a16:creationId xmlns:a16="http://schemas.microsoft.com/office/drawing/2014/main" id="{EDE31C59-258B-40F4-A4EC-7D579A9A5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3" name="Text Box 10">
            <a:extLst>
              <a:ext uri="{FF2B5EF4-FFF2-40B4-BE49-F238E27FC236}">
                <a16:creationId xmlns:a16="http://schemas.microsoft.com/office/drawing/2014/main" id="{15B97BA9-C7B8-4CC1-A2AE-4AFCDC6A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490" y="2606040"/>
            <a:ext cx="26331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0000FF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5400" b="1" noProof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øm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70053100-3F5A-4931-B2DD-EA933669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873" y="1665858"/>
            <a:ext cx="11375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FF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 Box 10">
            <a:extLst>
              <a:ext uri="{FF2B5EF4-FFF2-40B4-BE49-F238E27FC236}">
                <a16:creationId xmlns:a16="http://schemas.microsoft.com/office/drawing/2014/main" id="{6F7A57BF-8253-4738-8DD4-6E0058619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793" y="1678120"/>
            <a:ext cx="14925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 Box 10">
            <a:extLst>
              <a:ext uri="{FF2B5EF4-FFF2-40B4-BE49-F238E27FC236}">
                <a16:creationId xmlns:a16="http://schemas.microsoft.com/office/drawing/2014/main" id="{4B4A3503-943B-471D-B105-992BDE61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577" y="218290"/>
            <a:ext cx="13810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Text Box 10">
            <a:extLst>
              <a:ext uri="{FF2B5EF4-FFF2-40B4-BE49-F238E27FC236}">
                <a16:creationId xmlns:a16="http://schemas.microsoft.com/office/drawing/2014/main" id="{4B4A3503-943B-471D-B105-992BDE61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401" y="277919"/>
            <a:ext cx="13810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aâm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4B4A3503-943B-471D-B105-992BDE61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171" y="206018"/>
            <a:ext cx="13810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78340" y="4053764"/>
            <a:ext cx="3331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VNI-Avo" pitchFamily="2" charset="0"/>
                <a:cs typeface="Arial" pitchFamily="34" charset="0"/>
              </a:rPr>
              <a:t>aüm</a:t>
            </a:r>
            <a:r>
              <a:rPr lang="en-US" sz="5400" b="1" dirty="0" smtClean="0">
                <a:latin typeface="VNI-Avo" pitchFamily="2" charset="0"/>
                <a:cs typeface="Arial" pitchFamily="34" charset="0"/>
              </a:rPr>
              <a:t>  </a:t>
            </a:r>
            <a:r>
              <a:rPr lang="en-US" sz="5400" b="1" dirty="0" err="1" smtClean="0">
                <a:latin typeface="VNI-Avo" pitchFamily="2" charset="0"/>
                <a:cs typeface="Arial" pitchFamily="34" charset="0"/>
              </a:rPr>
              <a:t>caèm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97732" y="4053764"/>
            <a:ext cx="410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VNI-Avo" pitchFamily="2" charset="0"/>
                <a:cs typeface="Arial" pitchFamily="34" charset="0"/>
              </a:rPr>
              <a:t>cam  </a:t>
            </a:r>
            <a:r>
              <a:rPr lang="en-US" sz="5400" b="1" dirty="0" err="1" smtClean="0">
                <a:latin typeface="VNI-Avo" pitchFamily="2" charset="0"/>
                <a:cs typeface="Arial" pitchFamily="34" charset="0"/>
              </a:rPr>
              <a:t>khaùm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983801" y="4053764"/>
            <a:ext cx="429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VNI-Avo" pitchFamily="2" charset="0"/>
                <a:cs typeface="Arial" pitchFamily="34" charset="0"/>
              </a:rPr>
              <a:t>ñaäm</a:t>
            </a:r>
            <a:r>
              <a:rPr lang="en-US" sz="5400" b="1" dirty="0" smtClean="0">
                <a:latin typeface="VNI-Avo" pitchFamily="2" charset="0"/>
                <a:cs typeface="Arial" pitchFamily="34" charset="0"/>
              </a:rPr>
              <a:t>  </a:t>
            </a:r>
            <a:r>
              <a:rPr lang="en-US" sz="5400" b="1" dirty="0" err="1" smtClean="0">
                <a:latin typeface="VNI-Avo" pitchFamily="2" charset="0"/>
                <a:cs typeface="Arial" pitchFamily="34" charset="0"/>
              </a:rPr>
              <a:t>nhaåm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1325" y="4044337"/>
            <a:ext cx="13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977618" y="4034910"/>
            <a:ext cx="13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80500" y="4034653"/>
            <a:ext cx="13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52638" y="4034910"/>
            <a:ext cx="13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815989" y="4035167"/>
            <a:ext cx="13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45790" y="4034653"/>
            <a:ext cx="13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0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6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32316"/>
            <a:ext cx="11443058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7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093716" y="3328852"/>
            <a:ext cx="6858000" cy="2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8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6640913"/>
            <a:ext cx="11443058" cy="2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9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664870" y="3302296"/>
            <a:ext cx="6827837" cy="22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677926" y="6096845"/>
            <a:ext cx="4953000" cy="533400"/>
            <a:chOff x="1056" y="2208"/>
            <a:chExt cx="3648" cy="1014"/>
          </a:xfrm>
        </p:grpSpPr>
        <p:pic>
          <p:nvPicPr>
            <p:cNvPr id="9" name="Picture 24" descr="flowers_20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5" descr="002-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 descr="flowers_20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7" descr="flowers_20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8" descr="hoa 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" y="5650992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9" descr="hoa 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9776" y="5721331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Pictu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75" y="672317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96047" y="1969193"/>
            <a:ext cx="5773186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và ghép tiếng có vần 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677926" y="2716720"/>
            <a:ext cx="4602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VNI-Avo" pitchFamily="2" charset="0"/>
              </a:rPr>
              <a:t> </a:t>
            </a:r>
            <a:r>
              <a:rPr lang="en-US" altLang="en-US" sz="5400" b="1" dirty="0" smtClean="0">
                <a:latin typeface="VNI-Avo" pitchFamily="2" charset="0"/>
              </a:rPr>
              <a:t>a</a:t>
            </a:r>
            <a:r>
              <a:rPr lang="en-US" altLang="en-US" sz="5400" b="1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 </a:t>
            </a:r>
            <a:r>
              <a:rPr lang="en-US" altLang="en-US" sz="5400" b="1" dirty="0" err="1" smtClean="0">
                <a:latin typeface="VNI-Avo" pitchFamily="2" charset="0"/>
              </a:rPr>
              <a:t>aê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 </a:t>
            </a:r>
            <a:r>
              <a:rPr lang="en-US" altLang="en-US" sz="5400" b="1" dirty="0" err="1" smtClean="0">
                <a:latin typeface="VNI-Avo" pitchFamily="2" charset="0"/>
              </a:rPr>
              <a:t>aâ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9" name="Group 23"/>
          <p:cNvGrpSpPr>
            <a:grpSpLocks/>
          </p:cNvGrpSpPr>
          <p:nvPr/>
        </p:nvGrpSpPr>
        <p:grpSpPr bwMode="auto">
          <a:xfrm>
            <a:off x="3662803" y="4769308"/>
            <a:ext cx="4946903" cy="881469"/>
            <a:chOff x="1056" y="2208"/>
            <a:chExt cx="3648" cy="1014"/>
          </a:xfrm>
        </p:grpSpPr>
        <p:pic>
          <p:nvPicPr>
            <p:cNvPr id="21" name="Picture 24" descr="flowers_20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5" descr="002-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" descr="flowers_20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7" descr="flowers_20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8" descr="hoa 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57" y="4470783"/>
            <a:ext cx="785304" cy="118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 descr="hoa 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47952" y="4441397"/>
            <a:ext cx="1413392" cy="6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0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42601" y="4704776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VNI-Avo" pitchFamily="2" charset="0"/>
              </a:rPr>
              <a:t>quaû</a:t>
            </a:r>
            <a:r>
              <a:rPr lang="en-US" altLang="en-US" sz="4800" b="1" dirty="0" smtClean="0">
                <a:latin typeface="VNI-Avo" pitchFamily="2" charset="0"/>
              </a:rPr>
              <a:t> cam </a:t>
            </a:r>
            <a:endParaRPr lang="en-US" altLang="en-US" sz="4800" b="1" dirty="0">
              <a:latin typeface="VNI-Avo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245573"/>
            <a:ext cx="2629267" cy="1238423"/>
          </a:xfrm>
          <a:prstGeom prst="rect">
            <a:avLst/>
          </a:prstGeom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42601" y="4704776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VNI-Avo" pitchFamily="2" charset="0"/>
              </a:rPr>
              <a:t>quaû</a:t>
            </a:r>
            <a:r>
              <a:rPr lang="en-US" altLang="en-US" sz="4800" b="1" dirty="0" smtClean="0">
                <a:latin typeface="VNI-Avo" pitchFamily="2" charset="0"/>
              </a:rPr>
              <a:t> c</a:t>
            </a:r>
            <a:r>
              <a:rPr lang="en-US" alt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149" b="27006"/>
          <a:stretch/>
        </p:blipFill>
        <p:spPr>
          <a:xfrm>
            <a:off x="4218197" y="1376892"/>
            <a:ext cx="3604242" cy="34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22129" y="4003007"/>
            <a:ext cx="2758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t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aêm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tre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30205"/>
            <a:ext cx="2629267" cy="123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5449"/>
          <a:stretch/>
        </p:blipFill>
        <p:spPr>
          <a:xfrm>
            <a:off x="4258405" y="730205"/>
            <a:ext cx="3422556" cy="33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13012" y="4753668"/>
            <a:ext cx="3002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c</a:t>
            </a:r>
            <a:r>
              <a:rPr lang="en-US" altLang="en-US" sz="4800" b="1" dirty="0" err="1" smtClean="0">
                <a:latin typeface="VNI-Avo" pitchFamily="2" charset="0"/>
              </a:rPr>
              <a:t>uû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saâm</a:t>
            </a:r>
            <a:endParaRPr lang="en-US" altLang="en-US" sz="4800" b="1" dirty="0"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519" y="274640"/>
            <a:ext cx="5064465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noProof="0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tranh đoán </a:t>
            </a:r>
            <a:r>
              <a:rPr lang="en-US" b="1" noProof="0" dirty="0" err="1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noProof="0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noProof="0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istrator\Desktop\2020-2021\TAILIEU\TV1.1 bai 31-40 (FB Chip Fangora)-20200808T154132Z-001\TV1.1 bai 31-40 (FB Chip Fangora)\TV 34 -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t="55804" r="7310" b="33778"/>
          <a:stretch>
            <a:fillRect/>
          </a:stretch>
        </p:blipFill>
        <p:spPr bwMode="auto">
          <a:xfrm>
            <a:off x="3072384" y="1263166"/>
            <a:ext cx="7443216" cy="314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92978" y="4753667"/>
            <a:ext cx="3002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c</a:t>
            </a:r>
            <a:r>
              <a:rPr lang="en-US" altLang="en-US" sz="4800" b="1" dirty="0" err="1" smtClean="0">
                <a:latin typeface="VNI-Avo" pitchFamily="2" charset="0"/>
              </a:rPr>
              <a:t>uû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s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aâm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9" y="353933"/>
            <a:ext cx="2629267" cy="1238423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16556" y="5046383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q</a:t>
            </a:r>
            <a:r>
              <a:rPr lang="en-US" altLang="en-US" sz="4800" b="1" dirty="0" err="1" smtClean="0">
                <a:latin typeface="VNI-Avo" pitchFamily="2" charset="0"/>
              </a:rPr>
              <a:t>uaû</a:t>
            </a:r>
            <a:r>
              <a:rPr lang="en-US" altLang="en-US" sz="4800" b="1" dirty="0" smtClean="0">
                <a:latin typeface="VNI-Avo" pitchFamily="2" charset="0"/>
              </a:rPr>
              <a:t> c</a:t>
            </a:r>
            <a:r>
              <a:rPr lang="en-US" alt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15094" y="5038430"/>
            <a:ext cx="2758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t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aêm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tre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920007" y="5038430"/>
            <a:ext cx="3002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b="1" dirty="0" err="1">
                <a:latin typeface="VNI-Avo" pitchFamily="2" charset="0"/>
                <a:cs typeface="Arial" pitchFamily="34" charset="0"/>
              </a:rPr>
              <a:t>cuû</a:t>
            </a:r>
            <a:r>
              <a:rPr lang="en-US" sz="48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cs typeface="Arial" pitchFamily="34" charset="0"/>
              </a:rPr>
              <a:t>saâm</a:t>
            </a:r>
            <a:r>
              <a:rPr lang="en-US" sz="4800" b="1" dirty="0">
                <a:latin typeface="VNI-Avo" pitchFamily="2" charset="0"/>
                <a:cs typeface="Arial" pitchFamily="34" charset="0"/>
              </a:rPr>
              <a:t> </a:t>
            </a:r>
          </a:p>
        </p:txBody>
      </p:sp>
      <p:pic>
        <p:nvPicPr>
          <p:cNvPr id="27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9" y="2380745"/>
            <a:ext cx="11451771" cy="193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3" y="93044"/>
            <a:ext cx="2629267" cy="1238423"/>
          </a:xfrm>
          <a:prstGeom prst="rect">
            <a:avLst/>
          </a:prstGeom>
        </p:spPr>
      </p:pic>
      <p:grpSp>
        <p:nvGrpSpPr>
          <p:cNvPr id="40" name="Group 30"/>
          <p:cNvGrpSpPr>
            <a:grpSpLocks/>
          </p:cNvGrpSpPr>
          <p:nvPr/>
        </p:nvGrpSpPr>
        <p:grpSpPr bwMode="auto">
          <a:xfrm>
            <a:off x="4370614" y="1223581"/>
            <a:ext cx="2971800" cy="1882775"/>
            <a:chOff x="384" y="1680"/>
            <a:chExt cx="1680" cy="96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5400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5400"/>
            </a:p>
          </p:txBody>
        </p:sp>
      </p:grp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818017" y="1223581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5400" b="1" dirty="0" smtClean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altLang="en-US" sz="5400" b="1" dirty="0">
              <a:solidFill>
                <a:srgbClr val="FF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6014358" y="1194497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am </a:t>
            </a:r>
            <a:endParaRPr lang="en-US" altLang="en-US" sz="54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894760" y="2076696"/>
            <a:ext cx="18065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solidFill>
                  <a:srgbClr val="3333FF"/>
                </a:solidFill>
                <a:latin typeface="VNI-Avo" pitchFamily="2" charset="0"/>
              </a:rPr>
              <a:t> </a:t>
            </a:r>
            <a:r>
              <a:rPr lang="en-US" altLang="en-US" sz="5400" b="1" dirty="0" err="1" smtClean="0">
                <a:latin typeface="VNI-Avo" pitchFamily="2" charset="0"/>
              </a:rPr>
              <a:t>l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aøm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597642" y="60549"/>
            <a:ext cx="4602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VNI-Avo" pitchFamily="2" charset="0"/>
              </a:rPr>
              <a:t>a</a:t>
            </a:r>
            <a:r>
              <a:rPr lang="en-US" altLang="en-US" sz="5400" b="1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 </a:t>
            </a:r>
            <a:r>
              <a:rPr lang="en-US" altLang="en-US" sz="5400" b="1" dirty="0" err="1" smtClean="0">
                <a:latin typeface="VNI-Avo" pitchFamily="2" charset="0"/>
              </a:rPr>
              <a:t>aê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 </a:t>
            </a:r>
            <a:r>
              <a:rPr lang="en-US" altLang="en-US" sz="5400" b="1" dirty="0" err="1" smtClean="0">
                <a:latin typeface="VNI-Avo" pitchFamily="2" charset="0"/>
              </a:rPr>
              <a:t>aâ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altLang="en-US" sz="5400" b="1" dirty="0" smtClean="0">
                <a:latin typeface="VNI-Avo" pitchFamily="2" charset="0"/>
              </a:rPr>
              <a:t> 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8682" y="3909420"/>
            <a:ext cx="3586919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VNI-Avo" pitchFamily="2" charset="0"/>
              </a:rPr>
              <a:t>c</a:t>
            </a:r>
            <a:r>
              <a:rPr lang="en-US" alt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kh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aùm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88177" y="3927546"/>
            <a:ext cx="304654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VNI-Avo" pitchFamily="2" charset="0"/>
              </a:rPr>
              <a:t>a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üm</a:t>
            </a:r>
            <a:r>
              <a:rPr lang="en-US" altLang="en-US" sz="4800" b="1" dirty="0" smtClean="0">
                <a:latin typeface="VNI-Avo" pitchFamily="2" charset="0"/>
              </a:rPr>
              <a:t>  </a:t>
            </a:r>
            <a:r>
              <a:rPr lang="en-US" altLang="en-US" sz="4800" b="1" dirty="0" err="1" smtClean="0">
                <a:latin typeface="VNI-Avo" pitchFamily="2" charset="0"/>
              </a:rPr>
              <a:t>c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aèm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latin typeface="VNI-Avo" pitchFamily="2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996569" y="3927546"/>
            <a:ext cx="3586919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VNI-Avo" pitchFamily="2" charset="0"/>
              </a:rPr>
              <a:t>ñ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aäm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nh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aãm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latin typeface="VNI-Avo" pitchFamily="2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39616" y="4969936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q</a:t>
            </a:r>
            <a:r>
              <a:rPr lang="en-US" altLang="en-US" sz="4800" b="1" dirty="0" err="1" smtClean="0">
                <a:latin typeface="VNI-Avo" pitchFamily="2" charset="0"/>
              </a:rPr>
              <a:t>uaû</a:t>
            </a:r>
            <a:r>
              <a:rPr lang="en-US" altLang="en-US" sz="4800" b="1" dirty="0" smtClean="0">
                <a:latin typeface="VNI-Avo" pitchFamily="2" charset="0"/>
              </a:rPr>
              <a:t> c</a:t>
            </a:r>
            <a:r>
              <a:rPr lang="en-US" alt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015094" y="5038430"/>
            <a:ext cx="2758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t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aêm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tre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20007" y="5038430"/>
            <a:ext cx="3002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VNI-Avo" pitchFamily="2" charset="0"/>
              </a:rPr>
              <a:t>c</a:t>
            </a:r>
            <a:r>
              <a:rPr lang="en-US" altLang="en-US" sz="4800" b="1" dirty="0" err="1" smtClean="0">
                <a:latin typeface="VNI-Avo" pitchFamily="2" charset="0"/>
              </a:rPr>
              <a:t>uû</a:t>
            </a:r>
            <a:r>
              <a:rPr lang="en-US" altLang="en-US" sz="4800" b="1" dirty="0" smtClean="0"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latin typeface="VNI-Avo" pitchFamily="2" charset="0"/>
              </a:rPr>
              <a:t>s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VNI-Avo" pitchFamily="2" charset="0"/>
              </a:rPr>
              <a:t>aâm</a:t>
            </a:r>
            <a:endParaRPr lang="en-US" altLang="en-US" sz="4800" b="1" dirty="0">
              <a:solidFill>
                <a:srgbClr val="C0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6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32316"/>
            <a:ext cx="11443058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7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186023" y="3364798"/>
            <a:ext cx="6858000" cy="2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8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6640913"/>
            <a:ext cx="11443058" cy="2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9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664870" y="3302296"/>
            <a:ext cx="6827837" cy="22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51" y="350861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060275" y="2050928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/>
              <a:t>1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khởi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endParaRPr lang="en-US" altLang="en-US" sz="4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986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6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32316"/>
            <a:ext cx="11443058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7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093716" y="3328852"/>
            <a:ext cx="6858000" cy="2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8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6640913"/>
            <a:ext cx="11443058" cy="2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9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664870" y="3302296"/>
            <a:ext cx="6827837" cy="22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9" y="258703"/>
            <a:ext cx="11443058" cy="638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539067" y="1401704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/>
              <a:t>K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hởi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endParaRPr lang="en-US" altLang="en-US" sz="4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" name="khoi đong 3 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304" y="552797"/>
            <a:ext cx="95853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1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70" y="330930"/>
            <a:ext cx="4979012" cy="2177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82" y="2690952"/>
            <a:ext cx="4955800" cy="1793967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82" y="4667798"/>
            <a:ext cx="5075464" cy="1846218"/>
          </a:xfrm>
          <a:prstGeom prst="rect">
            <a:avLst/>
          </a:prstGeom>
        </p:spPr>
      </p:pic>
      <p:sp>
        <p:nvSpPr>
          <p:cNvPr id="20" name="Rectangle: Rounded Corners 4"/>
          <p:cNvSpPr/>
          <p:nvPr/>
        </p:nvSpPr>
        <p:spPr>
          <a:xfrm>
            <a:off x="618554" y="281939"/>
            <a:ext cx="1071562" cy="5842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6616" y="320039"/>
            <a:ext cx="412750" cy="4968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677926" y="6096845"/>
            <a:ext cx="4953000" cy="533400"/>
            <a:chOff x="1056" y="2208"/>
            <a:chExt cx="3648" cy="1014"/>
          </a:xfrm>
        </p:grpSpPr>
        <p:pic>
          <p:nvPicPr>
            <p:cNvPr id="9" name="Picture 24" descr="flowers_209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5" descr="002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 descr="flowers_209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7" descr="flowers_209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94" y="971518"/>
            <a:ext cx="9300036" cy="2683837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94" y="3880936"/>
            <a:ext cx="9300036" cy="2682325"/>
          </a:xfrm>
          <a:prstGeom prst="rect">
            <a:avLst/>
          </a:prstGeom>
        </p:spPr>
      </p:pic>
      <p:sp>
        <p:nvSpPr>
          <p:cNvPr id="19" name="Rectangle: Rounded Corners 4"/>
          <p:cNvSpPr/>
          <p:nvPr/>
        </p:nvSpPr>
        <p:spPr>
          <a:xfrm>
            <a:off x="618554" y="304040"/>
            <a:ext cx="1071562" cy="5842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6616" y="342140"/>
            <a:ext cx="412750" cy="4968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0" y="-9577"/>
            <a:ext cx="11128162" cy="5058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4B464CE-F573-49C8-B183-219754C3B177}"/>
              </a:ext>
            </a:extLst>
          </p:cNvPr>
          <p:cNvSpPr txBox="1"/>
          <p:nvPr/>
        </p:nvSpPr>
        <p:spPr>
          <a:xfrm>
            <a:off x="187076" y="5069263"/>
            <a:ext cx="116439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Muøa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heø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raâm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ran,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nôû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thaém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Luõ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treû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noâ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ñuøa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treân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thaûm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coû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</a:t>
            </a:r>
            <a:r>
              <a:rPr lang="en-US" sz="46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600" b="1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2" y="0"/>
            <a:ext cx="1932252" cy="100617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09254" y="5777155"/>
            <a:ext cx="1385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am</a:t>
            </a:r>
            <a:endParaRPr lang="en-US" sz="46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50271" y="5069263"/>
            <a:ext cx="1385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aâm</a:t>
            </a:r>
            <a:endParaRPr lang="en-US" sz="46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496526" y="5069263"/>
            <a:ext cx="1385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aêm</a:t>
            </a:r>
            <a:endParaRPr lang="en-US" sz="46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62"/>
            <a:ext cx="12192000" cy="67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524000" y="6172200"/>
            <a:ext cx="1497343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củ sâm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72000" y="6172200"/>
            <a:ext cx="1447800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tăm tre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733800" y="3775237"/>
            <a:ext cx="4764262" cy="241706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995089" y="3807057"/>
            <a:ext cx="1062311" cy="23852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>
            <a:stCxn id="2" idx="0"/>
          </p:cNvCxnSpPr>
          <p:nvPr/>
        </p:nvCxnSpPr>
        <p:spPr bwMode="auto">
          <a:xfrm flipH="1" flipV="1">
            <a:off x="995089" y="3842102"/>
            <a:ext cx="1277583" cy="23300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ounded Rectangle 6"/>
          <p:cNvSpPr/>
          <p:nvPr/>
        </p:nvSpPr>
        <p:spPr bwMode="auto">
          <a:xfrm>
            <a:off x="3137421" y="1390267"/>
            <a:ext cx="3336054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Nối chữ với hình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56296" r="63056" b="36051"/>
          <a:stretch/>
        </p:blipFill>
        <p:spPr bwMode="auto">
          <a:xfrm>
            <a:off x="6128661" y="2359979"/>
            <a:ext cx="1441640" cy="149936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6" t="56296" r="40588" b="36282"/>
          <a:stretch/>
        </p:blipFill>
        <p:spPr bwMode="auto">
          <a:xfrm>
            <a:off x="3048000" y="2368699"/>
            <a:ext cx="1371600" cy="14993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28400" r="47128" b="35800"/>
          <a:stretch/>
        </p:blipFill>
        <p:spPr bwMode="auto">
          <a:xfrm>
            <a:off x="4680312" y="2368699"/>
            <a:ext cx="1296485" cy="144707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3" r="23416" b="71119"/>
          <a:stretch/>
        </p:blipFill>
        <p:spPr bwMode="auto">
          <a:xfrm>
            <a:off x="7716742" y="2333837"/>
            <a:ext cx="1420149" cy="14993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4" r="45512" b="68750"/>
          <a:stretch/>
        </p:blipFill>
        <p:spPr bwMode="auto">
          <a:xfrm>
            <a:off x="1524000" y="2412261"/>
            <a:ext cx="1450609" cy="139479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3" name="Rounded Rectangle 12"/>
          <p:cNvSpPr/>
          <p:nvPr/>
        </p:nvSpPr>
        <p:spPr bwMode="auto">
          <a:xfrm>
            <a:off x="6091922" y="6160477"/>
            <a:ext cx="1756678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quả cam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7775925" y="6160477"/>
            <a:ext cx="1444275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quả na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2971800" y="6172200"/>
            <a:ext cx="1676400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quả dưa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 flipV="1">
            <a:off x="3957911" y="3815777"/>
            <a:ext cx="1223689" cy="24115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13" idx="0"/>
          </p:cNvCxnSpPr>
          <p:nvPr/>
        </p:nvCxnSpPr>
        <p:spPr bwMode="auto">
          <a:xfrm flipV="1">
            <a:off x="6970261" y="3842102"/>
            <a:ext cx="173924" cy="23183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5481911" y="3775237"/>
            <a:ext cx="2944905" cy="24521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230659" y="411892"/>
            <a:ext cx="219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Vận</a:t>
            </a:r>
            <a:r>
              <a:rPr lang="en-US" sz="36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dụng</a:t>
            </a:r>
            <a:endParaRPr lang="en-US" sz="36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81630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4" name="Picture 23" descr="C:\Users\Administrator\Desktop\2020-2021\TAILIEU\TV1.1 bai 31-40 (FB Chip Fangora)-20200808T154132Z-001\TV1.1 bai 31-40 (FB Chip Fangora)\TV 34 - 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70126"/>
          <a:stretch>
            <a:fillRect/>
          </a:stretch>
        </p:blipFill>
        <p:spPr bwMode="auto">
          <a:xfrm>
            <a:off x="4137483" y="1125331"/>
            <a:ext cx="7283552" cy="533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83" y="817149"/>
            <a:ext cx="2887745" cy="2651990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6" y="1191325"/>
            <a:ext cx="2781158" cy="2639810"/>
          </a:xfrm>
          <a:prstGeom prst="rect">
            <a:avLst/>
          </a:prstGeom>
        </p:spPr>
      </p:pic>
      <p:pic>
        <p:nvPicPr>
          <p:cNvPr id="141" name="mau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18" y="858502"/>
            <a:ext cx="2916169" cy="2639810"/>
          </a:xfrm>
          <a:prstGeom prst="rect">
            <a:avLst/>
          </a:prstGeom>
        </p:spPr>
      </p:pic>
      <p:pic>
        <p:nvPicPr>
          <p:cNvPr id="142" name="mau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68" y="3124519"/>
            <a:ext cx="2890004" cy="2651990"/>
          </a:xfrm>
          <a:prstGeom prst="rect">
            <a:avLst/>
          </a:prstGeom>
        </p:spPr>
      </p:pic>
      <p:pic>
        <p:nvPicPr>
          <p:cNvPr id="143" name="mau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93" y="3447005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91" y="3137679"/>
            <a:ext cx="2994137" cy="2651990"/>
          </a:xfrm>
          <a:prstGeom prst="rect">
            <a:avLst/>
          </a:prstGeom>
        </p:spPr>
      </p:pic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-420737" y="81630"/>
            <a:ext cx="5562600" cy="1109695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96831" y="2019705"/>
            <a:ext cx="40235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en 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ên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in un</a:t>
            </a:r>
            <a:endParaRPr lang="en-US" altLang="en-US" sz="48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51422" y="2838570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ngọn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nến</a:t>
            </a:r>
            <a:endParaRPr lang="en-US" altLang="en-US" sz="48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10478" y="2456433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đèn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pin  </a:t>
            </a:r>
            <a:endParaRPr lang="en-US" altLang="en-US" sz="48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91863" y="2292659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ún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con</a:t>
            </a:r>
            <a:endParaRPr lang="en-US" altLang="en-US" sz="48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93378" y="2582869"/>
            <a:ext cx="3232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dế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mèn</a:t>
            </a:r>
            <a:endParaRPr lang="en-US" altLang="en-US" sz="48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84645" y="2689961"/>
            <a:ext cx="6714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Bốn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chân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ngắn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800" b="1" dirty="0" err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ngủn</a:t>
            </a:r>
            <a:r>
              <a:rPr lang="en-US" altLang="en-US" sz="4800" b="1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  <a:endParaRPr lang="en-US" altLang="en-US" sz="48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192</Words>
  <Application>Microsoft Office PowerPoint</Application>
  <PresentationFormat>Widescreen</PresentationFormat>
  <Paragraphs>83</Paragraphs>
  <Slides>25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Times</vt:lpstr>
      <vt:lpstr>Arial</vt:lpstr>
      <vt:lpstr>HP001 4 hàng</vt:lpstr>
      <vt:lpstr>宋体</vt:lpstr>
      <vt:lpstr>Times New Roman</vt:lpstr>
      <vt:lpstr>Calibri Light</vt:lpstr>
      <vt:lpstr>Arial-Rounded</vt:lpstr>
      <vt:lpstr>Calibri</vt:lpstr>
      <vt:lpstr>VNI-Avo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win10</cp:lastModifiedBy>
  <cp:revision>156</cp:revision>
  <dcterms:created xsi:type="dcterms:W3CDTF">2018-10-29T09:59:25Z</dcterms:created>
  <dcterms:modified xsi:type="dcterms:W3CDTF">2024-11-14T14:44:32Z</dcterms:modified>
</cp:coreProperties>
</file>