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4.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9" r:id="rId1"/>
    <p:sldMasterId id="2147483697" r:id="rId2"/>
    <p:sldMasterId id="2147483709" r:id="rId3"/>
  </p:sldMasterIdLst>
  <p:notesMasterIdLst>
    <p:notesMasterId r:id="rId27"/>
  </p:notesMasterIdLst>
  <p:sldIdLst>
    <p:sldId id="289" r:id="rId4"/>
    <p:sldId id="293" r:id="rId5"/>
    <p:sldId id="294" r:id="rId6"/>
    <p:sldId id="295" r:id="rId7"/>
    <p:sldId id="308" r:id="rId8"/>
    <p:sldId id="309" r:id="rId9"/>
    <p:sldId id="310" r:id="rId10"/>
    <p:sldId id="311" r:id="rId11"/>
    <p:sldId id="312" r:id="rId12"/>
    <p:sldId id="313" r:id="rId13"/>
    <p:sldId id="321" r:id="rId14"/>
    <p:sldId id="322" r:id="rId15"/>
    <p:sldId id="323" r:id="rId16"/>
    <p:sldId id="306" r:id="rId17"/>
    <p:sldId id="267" r:id="rId18"/>
    <p:sldId id="268" r:id="rId19"/>
    <p:sldId id="269" r:id="rId20"/>
    <p:sldId id="265" r:id="rId21"/>
    <p:sldId id="270" r:id="rId22"/>
    <p:sldId id="271" r:id="rId23"/>
    <p:sldId id="272" r:id="rId24"/>
    <p:sldId id="273" r:id="rId25"/>
    <p:sldId id="27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29" autoAdjust="0"/>
    <p:restoredTop sz="94660"/>
  </p:normalViewPr>
  <p:slideViewPr>
    <p:cSldViewPr snapToGrid="0">
      <p:cViewPr varScale="1">
        <p:scale>
          <a:sx n="48" d="100"/>
          <a:sy n="48" d="100"/>
        </p:scale>
        <p:origin x="-96"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590042-986F-4D31-A65D-06B331DFB10C}" type="datetimeFigureOut">
              <a:rPr lang="en-US" smtClean="0"/>
              <a:t>14/11/2024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52A55D-28B4-4DCD-8577-251B9B21A200}" type="slidenum">
              <a:rPr lang="en-US" smtClean="0"/>
              <a:t>‹#›</a:t>
            </a:fld>
            <a:endParaRPr lang="en-US"/>
          </a:p>
        </p:txBody>
      </p:sp>
    </p:spTree>
    <p:extLst>
      <p:ext uri="{BB962C8B-B14F-4D97-AF65-F5344CB8AC3E}">
        <p14:creationId xmlns:p14="http://schemas.microsoft.com/office/powerpoint/2010/main" val="186348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A5AE14-BEEE-452C-9B7C-3E425AB50A48}" type="slidenum">
              <a:rPr lang="en-US" smtClean="0">
                <a:solidFill>
                  <a:prstClr val="black"/>
                </a:solidFill>
              </a:rPr>
              <a:pPr>
                <a:defRPr/>
              </a:pPr>
              <a:t>8</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a:defRPr/>
            </a:pPr>
            <a:fld id="{5FA5AE14-BEEE-452C-9B7C-3E425AB50A48}" type="slidenum">
              <a:rPr lang="en-US" smtClean="0">
                <a:solidFill>
                  <a:prstClr val="black"/>
                </a:solidFill>
              </a:rPr>
              <a:pPr>
                <a:def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3.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6AD6EE87-EBD5-4F12-A48A-63ACA297AC8F}" type="datetimeFigureOut">
              <a:rPr lang="en-US" smtClean="0"/>
              <a:t>14/11/2024</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06336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0298CD5-6C1E-4009-B41F-6DF62E31D3BE}" type="datetimeFigureOut">
              <a:rPr lang="en-US" smtClean="0"/>
              <a:pPr/>
              <a:t>14/11/2024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8328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9903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9742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33782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0298CD5-6C1E-4009-B41F-6DF62E31D3BE}" type="datetimeFigureOut">
              <a:rPr lang="en-US" smtClean="0"/>
              <a:pPr/>
              <a:t>14/11/2024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16490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0298CD5-6C1E-4009-B41F-6DF62E31D3BE}" type="datetimeFigureOut">
              <a:rPr lang="en-US" smtClean="0"/>
              <a:pPr/>
              <a:t>14/11/2024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1313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14/11/2024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2642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14/11/2024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3252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290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28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14/11/2024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71812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3"/>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722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867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3"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3"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14/11/2024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73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14/11/2024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006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080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3"/>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311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483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842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545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922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14/11/2024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33478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613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672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62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190253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722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491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defTabSz="914400">
              <a:defRPr/>
            </a:pPr>
            <a:fld id="{760FBDFE-C587-4B4C-A407-44438C67B59E}" type="datetimeFigureOut">
              <a:rPr lang="zh-CN" altLang="en-US" sz="1200" smtClean="0">
                <a:solidFill>
                  <a:prstClr val="black">
                    <a:tint val="75000"/>
                  </a:prstClr>
                </a:solidFill>
                <a:latin typeface="Arial" panose="020B0604020202020204"/>
                <a:ea typeface="字魂130号-快乐俏黑体" panose="00000500000000000000" charset="-122"/>
              </a:rPr>
              <a:pPr defTabSz="914400">
                <a:defRPr/>
              </a:pPr>
              <a:t>2024/11/14</a:t>
            </a:fld>
            <a:endParaRPr lang="zh-CN" altLang="en-US" sz="1200">
              <a:solidFill>
                <a:prstClr val="black">
                  <a:tint val="75000"/>
                </a:prstClr>
              </a:solidFill>
              <a:latin typeface="Arial" panose="020B0604020202020204"/>
              <a:ea typeface="字魂130号-快乐俏黑体" panose="00000500000000000000" charset="-122"/>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algn="ctr" defTabSz="914400">
              <a:defRPr/>
            </a:pPr>
            <a:endParaRPr lang="zh-CN" altLang="en-US" sz="1200" dirty="0">
              <a:solidFill>
                <a:prstClr val="black">
                  <a:tint val="75000"/>
                </a:prstClr>
              </a:solidFill>
              <a:latin typeface="Arial" panose="020B0604020202020204"/>
              <a:ea typeface="字魂130号-快乐俏黑体" panose="00000500000000000000" charset="-122"/>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algn="r" defTabSz="914400">
              <a:defRPr/>
            </a:pPr>
            <a:fld id="{49AE70B2-8BF9-45C0-BB95-33D1B9D3A854}" type="slidenum">
              <a:rPr lang="zh-CN" altLang="en-US" sz="1200" smtClean="0">
                <a:solidFill>
                  <a:prstClr val="black">
                    <a:tint val="75000"/>
                  </a:prstClr>
                </a:solidFill>
                <a:latin typeface="Arial" panose="020B0604020202020204"/>
                <a:ea typeface="字魂130号-快乐俏黑体" panose="00000500000000000000" charset="-122"/>
              </a:rPr>
              <a:pPr algn="r" defTabSz="914400">
                <a:defRPr/>
              </a:pPr>
              <a:t>‹#›</a:t>
            </a:fld>
            <a:endParaRPr lang="zh-CN" altLang="en-US" sz="1200" dirty="0">
              <a:solidFill>
                <a:prstClr val="black">
                  <a:tint val="75000"/>
                </a:prstClr>
              </a:solidFill>
              <a:latin typeface="Arial" panose="020B0604020202020204"/>
              <a:ea typeface="字魂130号-快乐俏黑体" panose="00000500000000000000" charset="-122"/>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b="1" dirty="0">
                <a:solidFill>
                  <a:srgbClr val="2C9430"/>
                </a:solidFill>
                <a:latin typeface="SVN-Newton" panose="02040603050506020204" pitchFamily="18" charset="0"/>
                <a:cs typeface="Times New Roman" panose="02020603050405020304" pitchFamily="18" charset="0"/>
              </a:rPr>
              <a:t>MĂNG NON – TÀI LIỆU TIỂU HỌC</a:t>
            </a:r>
          </a:p>
          <a:p>
            <a:pPr algn="ctr">
              <a:defRPr/>
            </a:pPr>
            <a:r>
              <a:rPr lang="en-US" b="1">
                <a:solidFill>
                  <a:prstClr val="black"/>
                </a:solidFill>
                <a:latin typeface="Times New Roman" panose="02020603050405020304" pitchFamily="18" charset="0"/>
                <a:cs typeface="Times New Roman" panose="02020603050405020304" pitchFamily="18" charset="0"/>
              </a:rPr>
              <a:t>Mời </a:t>
            </a:r>
            <a:r>
              <a:rPr lang="en-US" b="1" dirty="0" err="1">
                <a:solidFill>
                  <a:prstClr val="black"/>
                </a:solidFill>
                <a:latin typeface="Times New Roman" panose="02020603050405020304" pitchFamily="18" charset="0"/>
                <a:cs typeface="Times New Roman" panose="02020603050405020304" pitchFamily="18" charset="0"/>
              </a:rPr>
              <a:t>truy</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cập</a:t>
            </a:r>
            <a:r>
              <a:rPr lang="en-US" b="1" dirty="0">
                <a:solidFill>
                  <a:prstClr val="black"/>
                </a:solidFill>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rPr>
              <a:t>MĂNG NON- TÀI LIỆU TIỂU HỌC | Facebook</a:t>
            </a:r>
            <a:endParaRPr lang="en-US" dirty="0">
              <a:solidFill>
                <a:srgbClr val="FF0066"/>
              </a:solidFill>
              <a:latin typeface="SVN-Newton" panose="02040603050506020204" pitchFamily="18" charset="0"/>
              <a:cs typeface="Times New Roman" panose="02020603050405020304" pitchFamily="18" charset="0"/>
            </a:endParaRPr>
          </a:p>
          <a:p>
            <a:pPr algn="ctr">
              <a:defRPr/>
            </a:pPr>
            <a:r>
              <a:rPr lang="en-US" b="1" dirty="0">
                <a:solidFill>
                  <a:srgbClr val="0D4370"/>
                </a:solidFill>
                <a:latin typeface="SVN-Newton" panose="02040603050506020204" pitchFamily="18" charset="0"/>
                <a:cs typeface="Times New Roman" panose="02020603050405020304" pitchFamily="18" charset="0"/>
              </a:rPr>
              <a:t>SĐT ZALO : </a:t>
            </a:r>
            <a:r>
              <a:rPr lang="en-US" b="1" u="sng" dirty="0">
                <a:solidFill>
                  <a:srgbClr val="0D4370"/>
                </a:solidFill>
                <a:latin typeface="SVN-Newton" panose="02040603050506020204" pitchFamily="18" charset="0"/>
              </a:rPr>
              <a:t>0382348780</a:t>
            </a:r>
            <a:r>
              <a:rPr lang="en-US" b="1" dirty="0">
                <a:solidFill>
                  <a:srgbClr val="0D4370"/>
                </a:solidFill>
                <a:latin typeface="SVN-Newton" panose="02040603050506020204" pitchFamily="18" charset="0"/>
              </a:rPr>
              <a:t> - </a:t>
            </a:r>
            <a:r>
              <a:rPr lang="en-US" b="1" u="sng" dirty="0">
                <a:solidFill>
                  <a:srgbClr val="0D4370"/>
                </a:solidFill>
                <a:latin typeface="SVN-Newton" panose="02040603050506020204" pitchFamily="18" charset="0"/>
              </a:rPr>
              <a:t>0984848929</a:t>
            </a:r>
            <a:endParaRPr lang="en-US" b="1" dirty="0">
              <a:solidFill>
                <a:srgbClr val="0D4370"/>
              </a:solidFill>
              <a:latin typeface="SVN-Newton" panose="02040603050506020204" pitchFamily="18" charset="0"/>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a:solidFill>
                  <a:srgbClr val="2C9430"/>
                </a:solidFill>
                <a:latin typeface="#9Slide07 HoneyCream" pitchFamily="2" charset="0"/>
              </a:rPr>
              <a:t>Măng Non</a:t>
            </a:r>
            <a:endParaRPr lang="en-US" sz="3200" dirty="0">
              <a:solidFill>
                <a:srgbClr val="2C9430"/>
              </a:solidFill>
              <a:latin typeface="#9Slide07 HoneyCream" pitchFamily="2" charset="0"/>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1800">
                <a:solidFill>
                  <a:srgbClr val="A5A5A5">
                    <a:lumMod val="60000"/>
                    <a:lumOff val="40000"/>
                  </a:srgbClr>
                </a:solidFill>
                <a:latin typeface="#9Slide07 HoneyCream" pitchFamily="2" charset="0"/>
              </a:rPr>
              <a:t>Măng Non</a:t>
            </a:r>
            <a:endParaRPr lang="en-US" sz="1800" dirty="0">
              <a:solidFill>
                <a:srgbClr val="A5A5A5">
                  <a:lumMod val="60000"/>
                  <a:lumOff val="40000"/>
                </a:srgbClr>
              </a:solidFill>
              <a:latin typeface="#9Slide07 HoneyCream" pitchFamily="2" charset="0"/>
            </a:endParaRPr>
          </a:p>
        </p:txBody>
      </p:sp>
      <p:sp>
        <p:nvSpPr>
          <p:cNvPr id="16" name="TextBox 15"/>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defTabSz="914400">
              <a:buClr>
                <a:srgbClr val="000000"/>
              </a:buClr>
              <a:buFont typeface="Arial" panose="020B0604020202020204"/>
              <a:buNone/>
              <a:defRPr/>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extLst>
      <p:ext uri="{BB962C8B-B14F-4D97-AF65-F5344CB8AC3E}">
        <p14:creationId xmlns:p14="http://schemas.microsoft.com/office/powerpoint/2010/main" val="276605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2177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031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0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14/11/2024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4355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527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14/11/2024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3869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14/11/2024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16478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14/11/2024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6819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t>14/11/2024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6069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14/11/2024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3677734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3.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90298CD5-6C1E-4009-B41F-6DF62E31D3BE}" type="datetimeFigureOut">
              <a:rPr lang="en-US" smtClean="0"/>
              <a:pPr/>
              <a:t>14/11/2024</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2711050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14/11/2024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9130582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13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13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13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13641" y="0"/>
            <a:ext cx="1746323" cy="1746323"/>
          </a:xfrm>
          <a:prstGeom prst="rect">
            <a:avLst/>
          </a:prstGeom>
        </p:spPr>
      </p:pic>
      <p:pic>
        <p:nvPicPr>
          <p:cNvPr id="4" name="Picture 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265920" y="-4359349"/>
            <a:ext cx="2073349" cy="2073349"/>
          </a:xfrm>
          <a:prstGeom prst="rect">
            <a:avLst/>
          </a:prstGeom>
        </p:spPr>
      </p:pic>
    </p:spTree>
    <p:extLst>
      <p:ext uri="{BB962C8B-B14F-4D97-AF65-F5344CB8AC3E}">
        <p14:creationId xmlns:p14="http://schemas.microsoft.com/office/powerpoint/2010/main" val="11853513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4.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36.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3.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2.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39" y="63706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752600" y="84139"/>
            <a:ext cx="86868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9pPr>
          </a:lstStyle>
          <a:p>
            <a:pPr algn="ctr" defTabSz="914400">
              <a:spcBef>
                <a:spcPct val="50000"/>
              </a:spcBef>
              <a:buClrTx/>
              <a:buSzTx/>
              <a:buFontTx/>
              <a:buNone/>
            </a:pPr>
            <a:r>
              <a:rPr lang="en-US" altLang="en-US" sz="4800" b="1">
                <a:solidFill>
                  <a:srgbClr val="FF3300"/>
                </a:solidFill>
                <a:latin typeface="Times New Roman" panose="02020603050405020304" pitchFamily="18" charset="0"/>
                <a:cs typeface="Times New Roman" panose="02020603050405020304" pitchFamily="18" charset="0"/>
              </a:rPr>
              <a:t>Trường Tiểu </a:t>
            </a:r>
            <a:r>
              <a:rPr lang="en-US" altLang="en-US" sz="4800" b="1">
                <a:solidFill>
                  <a:srgbClr val="FF3300"/>
                </a:solidFill>
                <a:latin typeface="Times New Roman" panose="02020603050405020304" pitchFamily="18" charset="0"/>
                <a:cs typeface="Times New Roman" panose="02020603050405020304" pitchFamily="18" charset="0"/>
              </a:rPr>
              <a:t>học </a:t>
            </a:r>
            <a:r>
              <a:rPr lang="en-US" altLang="en-US" sz="4800" b="1" smtClean="0">
                <a:solidFill>
                  <a:srgbClr val="FF3300"/>
                </a:solidFill>
                <a:latin typeface="Times New Roman" panose="02020603050405020304" pitchFamily="18" charset="0"/>
                <a:cs typeface="Times New Roman" panose="02020603050405020304" pitchFamily="18" charset="0"/>
              </a:rPr>
              <a:t>Vinh Quang</a:t>
            </a:r>
            <a:endParaRPr lang="en-US" altLang="en-US" sz="1200" b="1">
              <a:solidFill>
                <a:srgbClr val="000000"/>
              </a:solidFill>
              <a:latin typeface="Times New Roman" panose="02020603050405020304" pitchFamily="18" charset="0"/>
              <a:cs typeface="Times New Roman" panose="02020603050405020304" pitchFamily="18" charset="0"/>
            </a:endParaRPr>
          </a:p>
        </p:txBody>
      </p:sp>
      <p:sp>
        <p:nvSpPr>
          <p:cNvPr id="37893" name="WordArt 9"/>
          <p:cNvSpPr>
            <a:spLocks noChangeArrowheads="1" noChangeShapeType="1" noTextEdit="1"/>
          </p:cNvSpPr>
          <p:nvPr/>
        </p:nvSpPr>
        <p:spPr bwMode="auto">
          <a:xfrm>
            <a:off x="1738313" y="1066800"/>
            <a:ext cx="8915400" cy="6096000"/>
          </a:xfrm>
          <a:prstGeom prst="rect">
            <a:avLst/>
          </a:prstGeom>
        </p:spPr>
        <p:txBody>
          <a:bodyPr wrap="none" fromWordArt="1">
            <a:prstTxWarp prst="textArchUpPour">
              <a:avLst>
                <a:gd name="adj1" fmla="val 10725588"/>
                <a:gd name="adj2" fmla="val 77241"/>
              </a:avLst>
            </a:prstTxWarp>
          </a:bodyPr>
          <a:lstStyle/>
          <a:p>
            <a:pPr algn="ctr" defTabSz="914400"/>
            <a:r>
              <a:rPr lang="en-US" sz="3600" kern="1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NhiÖt liÖt chµo mõng quý thÇy c« gi¸o</a:t>
            </a:r>
          </a:p>
        </p:txBody>
      </p:sp>
      <p:sp>
        <p:nvSpPr>
          <p:cNvPr id="37894" name="WordArt 6"/>
          <p:cNvSpPr>
            <a:spLocks noChangeArrowheads="1" noChangeShapeType="1" noTextEdit="1"/>
          </p:cNvSpPr>
          <p:nvPr/>
        </p:nvSpPr>
        <p:spPr bwMode="auto">
          <a:xfrm>
            <a:off x="3276600" y="3048000"/>
            <a:ext cx="6172200" cy="857251"/>
          </a:xfrm>
          <a:prstGeom prst="rect">
            <a:avLst/>
          </a:prstGeom>
        </p:spPr>
        <p:txBody>
          <a:bodyPr wrap="none" fromWordArt="1">
            <a:prstTxWarp prst="textPlain">
              <a:avLst>
                <a:gd name="adj" fmla="val 50000"/>
              </a:avLst>
            </a:prstTxWarp>
          </a:bodyPr>
          <a:lstStyle/>
          <a:p>
            <a:pPr algn="ctr" defTabSz="914400"/>
            <a:r>
              <a:rPr lang="en-US" sz="4400"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VỀ DỰ GIỜ SINH HOẠT CHUYÊN MÔN</a:t>
            </a:r>
          </a:p>
        </p:txBody>
      </p:sp>
      <p:sp>
        <p:nvSpPr>
          <p:cNvPr id="6" name="WordArt 7"/>
          <p:cNvSpPr>
            <a:spLocks noChangeArrowheads="1" noChangeShapeType="1" noTextEdit="1"/>
          </p:cNvSpPr>
          <p:nvPr/>
        </p:nvSpPr>
        <p:spPr bwMode="auto">
          <a:xfrm>
            <a:off x="3185160" y="4114800"/>
            <a:ext cx="5638800" cy="1447800"/>
          </a:xfrm>
          <a:prstGeom prst="rect">
            <a:avLst/>
          </a:prstGeom>
        </p:spPr>
        <p:txBody>
          <a:bodyPr wrap="none" fromWordArt="1">
            <a:prstTxWarp prst="textPlain">
              <a:avLst>
                <a:gd name="adj" fmla="val 50000"/>
              </a:avLst>
            </a:prstTxWarp>
          </a:bodyPr>
          <a:lstStyle/>
          <a:p>
            <a:pPr algn="ctr" defTabSz="914400"/>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a:t>
            </a:r>
            <a:r>
              <a:rPr lang="en-US" sz="3600" kern="1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5A</a:t>
            </a: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defTabSz="914400"/>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TIẾNG VIỆT</a:t>
            </a:r>
          </a:p>
          <a:p>
            <a:pPr algn="ctr" defTabSz="914400"/>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7896" name="WordArt 8"/>
          <p:cNvSpPr>
            <a:spLocks noChangeArrowheads="1" noChangeShapeType="1" noTextEdit="1"/>
          </p:cNvSpPr>
          <p:nvPr/>
        </p:nvSpPr>
        <p:spPr bwMode="auto">
          <a:xfrm>
            <a:off x="4152900" y="6022976"/>
            <a:ext cx="4419600"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defTabSz="914400"/>
            <a:r>
              <a:rPr lang="vi-VN" sz="3600" kern="10">
                <a:ln w="9525">
                  <a:round/>
                </a:ln>
                <a:solidFill>
                  <a:srgbClr val="FF00FF">
                    <a:alpha val="92155"/>
                  </a:srgbClr>
                </a:solidFill>
                <a:latin typeface="Times New Roman" panose="02020603050405020304" pitchFamily="18" charset="0"/>
                <a:cs typeface="Times New Roman" panose="02020603050405020304" pitchFamily="18" charset="0"/>
              </a:rPr>
              <a:t>Người thực hiện</a:t>
            </a:r>
            <a:r>
              <a:rPr lang="vi-VN" sz="3600" kern="10">
                <a:ln w="9525">
                  <a:round/>
                </a:ln>
                <a:solidFill>
                  <a:srgbClr val="FF00FF">
                    <a:alpha val="92155"/>
                  </a:srgbClr>
                </a:solidFill>
                <a:latin typeface="Times New Roman" panose="02020603050405020304" pitchFamily="18" charset="0"/>
                <a:cs typeface="Times New Roman" panose="02020603050405020304" pitchFamily="18" charset="0"/>
              </a:rPr>
              <a:t>: </a:t>
            </a:r>
            <a:r>
              <a:rPr lang="en-US" sz="3600" kern="10" smtClean="0">
                <a:ln w="9525">
                  <a:round/>
                </a:ln>
                <a:solidFill>
                  <a:srgbClr val="FF00FF">
                    <a:alpha val="92155"/>
                  </a:srgbClr>
                </a:solidFill>
                <a:latin typeface="Times New Roman" panose="02020603050405020304" pitchFamily="18" charset="0"/>
                <a:cs typeface="Times New Roman" panose="02020603050405020304" pitchFamily="18" charset="0"/>
              </a:rPr>
              <a:t>Phạm Thị Lan</a:t>
            </a:r>
            <a:endParaRPr lang="en-US" sz="3600" kern="1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9pPr>
          </a:lstStyle>
          <a:p>
            <a:pPr defTabSz="914400">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9pPr>
          </a:lstStyle>
          <a:p>
            <a:pPr defTabSz="914400">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317"/>
            <a:ext cx="682625"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1" y="3"/>
            <a:ext cx="682625"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 y="5632451"/>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1"/>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0636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repeatCount="indefinite" fill="remove"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 calcmode="lin" valueType="num">
                                      <p:cBhvr additive="base">
                                        <p:cTn id="10" dur="30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4" presetClass="entr" presetSubtype="16"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box(in)">
                                      <p:cBhvr>
                                        <p:cTn id="15" dur="500"/>
                                        <p:tgtEl>
                                          <p:spTgt spid="37892">
                                            <p:txEl>
                                              <p:pRg st="0" end="0"/>
                                            </p:txEl>
                                          </p:spTgt>
                                        </p:tgtEl>
                                      </p:cBhvr>
                                    </p:animEffect>
                                  </p:childTnLst>
                                </p:cTn>
                              </p:par>
                            </p:childTnLst>
                          </p:cTn>
                        </p:par>
                        <p:par>
                          <p:cTn id="16" fill="hold">
                            <p:stCondLst>
                              <p:cond delay="3500"/>
                            </p:stCondLst>
                            <p:childTnLst>
                              <p:par>
                                <p:cTn id="17" presetID="12" presetClass="entr" presetSubtype="4" fill="hold" grpId="0" nodeType="afterEffect">
                                  <p:stCondLst>
                                    <p:cond delay="0"/>
                                  </p:stCondLst>
                                  <p:childTnLst>
                                    <p:set>
                                      <p:cBhvr>
                                        <p:cTn id="18" dur="1" fill="hold">
                                          <p:stCondLst>
                                            <p:cond delay="0"/>
                                          </p:stCondLst>
                                        </p:cTn>
                                        <p:tgtEl>
                                          <p:spTgt spid="37893"/>
                                        </p:tgtEl>
                                        <p:attrNameLst>
                                          <p:attrName>style.visibility</p:attrName>
                                        </p:attrNameLst>
                                      </p:cBhvr>
                                      <p:to>
                                        <p:strVal val="visible"/>
                                      </p:to>
                                    </p:set>
                                    <p:animEffect transition="in" filter="slide(fromBottom)">
                                      <p:cBhvr>
                                        <p:cTn id="19" dur="1000"/>
                                        <p:tgtEl>
                                          <p:spTgt spid="37893"/>
                                        </p:tgtEl>
                                      </p:cBhvr>
                                    </p:animEffect>
                                  </p:childTnLst>
                                </p:cTn>
                              </p:par>
                            </p:childTnLst>
                          </p:cTn>
                        </p:par>
                        <p:par>
                          <p:cTn id="20" fill="hold">
                            <p:stCondLst>
                              <p:cond delay="4500"/>
                            </p:stCondLst>
                            <p:childTnLst>
                              <p:par>
                                <p:cTn id="21" presetID="5" presetClass="entr" presetSubtype="10" fill="hold" grpId="0" nodeType="afterEffect">
                                  <p:stCondLst>
                                    <p:cond delay="0"/>
                                  </p:stCondLst>
                                  <p:childTnLst>
                                    <p:set>
                                      <p:cBhvr>
                                        <p:cTn id="22" dur="1" fill="hold">
                                          <p:stCondLst>
                                            <p:cond delay="0"/>
                                          </p:stCondLst>
                                        </p:cTn>
                                        <p:tgtEl>
                                          <p:spTgt spid="37894"/>
                                        </p:tgtEl>
                                        <p:attrNameLst>
                                          <p:attrName>style.visibility</p:attrName>
                                        </p:attrNameLst>
                                      </p:cBhvr>
                                      <p:to>
                                        <p:strVal val="visible"/>
                                      </p:to>
                                    </p:set>
                                    <p:animEffect transition="in" filter="checkerboard(across)">
                                      <p:cBhvr>
                                        <p:cTn id="23" dur="1000"/>
                                        <p:tgtEl>
                                          <p:spTgt spid="37894"/>
                                        </p:tgtEl>
                                      </p:cBhvr>
                                    </p:animEffect>
                                  </p:childTnLst>
                                </p:cTn>
                              </p:par>
                            </p:childTnLst>
                          </p:cTn>
                        </p:par>
                        <p:par>
                          <p:cTn id="24" fill="hold">
                            <p:stCondLst>
                              <p:cond delay="5500"/>
                            </p:stCondLst>
                            <p:childTnLst>
                              <p:par>
                                <p:cTn id="25" presetID="4"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1000"/>
                                        <p:tgtEl>
                                          <p:spTgt spid="6"/>
                                        </p:tgtEl>
                                      </p:cBhvr>
                                    </p:animEffect>
                                  </p:childTnLst>
                                </p:cTn>
                              </p:par>
                            </p:childTnLst>
                          </p:cTn>
                        </p:par>
                        <p:par>
                          <p:cTn id="28" fill="hold">
                            <p:stCondLst>
                              <p:cond delay="6500"/>
                            </p:stCondLst>
                            <p:childTnLst>
                              <p:par>
                                <p:cTn id="29" presetID="4" presetClass="entr" presetSubtype="16" fill="hold" grpId="0" nodeType="afterEffect">
                                  <p:stCondLst>
                                    <p:cond delay="0"/>
                                  </p:stCondLst>
                                  <p:childTnLst>
                                    <p:set>
                                      <p:cBhvr>
                                        <p:cTn id="30" dur="1" fill="hold">
                                          <p:stCondLst>
                                            <p:cond delay="0"/>
                                          </p:stCondLst>
                                        </p:cTn>
                                        <p:tgtEl>
                                          <p:spTgt spid="37896"/>
                                        </p:tgtEl>
                                        <p:attrNameLst>
                                          <p:attrName>style.visibility</p:attrName>
                                        </p:attrNameLst>
                                      </p:cBhvr>
                                      <p:to>
                                        <p:strVal val="visible"/>
                                      </p:to>
                                    </p:set>
                                    <p:animEffect transition="in" filter="box(in)">
                                      <p:cBhvr>
                                        <p:cTn id="31"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37893" grpId="0" animBg="1"/>
      <p:bldP spid="37894" grpId="0" animBg="1"/>
      <p:bldP spid="6" grpId="0" animBg="1"/>
      <p:bldP spid="3789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2800">
              <a:solidFill>
                <a:prstClr val="white"/>
              </a:solidFill>
            </a:endParaRPr>
          </a:p>
        </p:txBody>
      </p:sp>
      <p:pic>
        <p:nvPicPr>
          <p:cNvPr id="5" name="그래픽 48"/>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36231" y="3132187"/>
              <a:ext cx="3732697" cy="668446"/>
            </a:xfrm>
            <a:prstGeom prst="rect">
              <a:avLst/>
            </a:prstGeom>
            <a:noFill/>
          </p:spPr>
          <p:txBody>
            <a:bodyPr wrap="square" rtlCol="0">
              <a:spAutoFit/>
            </a:bodyPr>
            <a:lstStyle/>
            <a:p>
              <a:pPr defTabSz="914400">
                <a:spcAft>
                  <a:spcPts val="500"/>
                </a:spcAft>
              </a:pPr>
              <a:r>
                <a:rPr lang="en-US" sz="3200" dirty="0">
                  <a:solidFill>
                    <a:prstClr val="black"/>
                  </a:solidFill>
                  <a:latin typeface="Cambria" panose="02040503050406030204" pitchFamily="18" charset="0"/>
                  <a:ea typeface="Cambria" panose="02040503050406030204" pitchFamily="18" charset="0"/>
                </a:rPr>
                <a:t>B</a:t>
              </a:r>
              <a:r>
                <a:rPr lang="vi-VN" sz="3200" dirty="0">
                  <a:solidFill>
                    <a:prstClr val="black"/>
                  </a:solidFill>
                  <a:latin typeface="Cambria" panose="02040503050406030204" pitchFamily="18" charset="0"/>
                  <a:ea typeface="Cambria" panose="02040503050406030204" pitchFamily="18" charset="0"/>
                </a:rPr>
                <a:t>ức thành dài và vững chắc. Khơi: vùng biển xa bờ.</a:t>
              </a:r>
              <a:endParaRPr lang="vi-VN" sz="4800" dirty="0">
                <a:solidFill>
                  <a:prstClr val="black"/>
                </a:solidFill>
                <a:latin typeface="Cambria" panose="02040503050406030204" pitchFamily="18" charset="0"/>
                <a:ea typeface="Cambria" panose="020405030504060302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2400" b="1" dirty="0" err="1">
                <a:solidFill>
                  <a:prstClr val="white"/>
                </a:solidFill>
                <a:latin typeface="Cambria" panose="02040503050406030204" pitchFamily="18" charset="0"/>
                <a:ea typeface="Cambria" panose="02040503050406030204" pitchFamily="18" charset="0"/>
              </a:rPr>
              <a:t>Trường</a:t>
            </a:r>
            <a:r>
              <a:rPr lang="en-US" sz="2400" b="1" dirty="0">
                <a:solidFill>
                  <a:prstClr val="white"/>
                </a:solidFill>
                <a:latin typeface="Cambria" panose="02040503050406030204" pitchFamily="18" charset="0"/>
                <a:ea typeface="Cambria" panose="02040503050406030204" pitchFamily="18" charset="0"/>
              </a:rPr>
              <a:t> </a:t>
            </a:r>
            <a:r>
              <a:rPr lang="en-US" sz="2400" b="1" dirty="0" err="1">
                <a:solidFill>
                  <a:prstClr val="white"/>
                </a:solidFill>
                <a:latin typeface="Cambria" panose="02040503050406030204" pitchFamily="18" charset="0"/>
                <a:ea typeface="Cambria" panose="02040503050406030204" pitchFamily="18" charset="0"/>
              </a:rPr>
              <a:t>thành</a:t>
            </a:r>
            <a:endParaRPr lang="en-US" sz="2400" b="1" dirty="0">
              <a:solidFill>
                <a:prstClr val="white"/>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pic>
        <p:nvPicPr>
          <p:cNvPr id="4098" name="Picture 2" descr="Khám phá Vạn Lý Trường Thành - Di sản vĩ đại của Trung Quố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3507" y="3023190"/>
            <a:ext cx="6758763" cy="337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91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315907" y="-361507"/>
            <a:ext cx="12874788" cy="5263116"/>
          </a:xfrm>
          <a:prstGeom prst="rect">
            <a:avLst/>
          </a:prstGeom>
        </p:spPr>
      </p:pic>
      <p:pic>
        <p:nvPicPr>
          <p:cNvPr id="2" name="Picture 1"/>
          <p:cNvPicPr>
            <a:picLocks noChangeAspect="1"/>
          </p:cNvPicPr>
          <p:nvPr/>
        </p:nvPicPr>
        <p:blipFill>
          <a:blip r:embed="rId3"/>
          <a:stretch>
            <a:fillRect/>
          </a:stretch>
        </p:blipFill>
        <p:spPr>
          <a:xfrm>
            <a:off x="2301208" y="1005945"/>
            <a:ext cx="7918519" cy="2620370"/>
          </a:xfrm>
          <a:prstGeom prst="rect">
            <a:avLst/>
          </a:prstGeom>
        </p:spPr>
      </p:pic>
    </p:spTree>
    <p:extLst>
      <p:ext uri="{BB962C8B-B14F-4D97-AF65-F5344CB8AC3E}">
        <p14:creationId xmlns:p14="http://schemas.microsoft.com/office/powerpoint/2010/main" val="512185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p:nvPr/>
        </p:nvSpPr>
        <p:spPr>
          <a:xfrm>
            <a:off x="1390053" y="890156"/>
            <a:ext cx="9911809" cy="4681303"/>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7" name="TextBox 6"/>
          <p:cNvSpPr txBox="1"/>
          <p:nvPr/>
        </p:nvSpPr>
        <p:spPr>
          <a:xfrm>
            <a:off x="1807535" y="2561499"/>
            <a:ext cx="9119504" cy="2554545"/>
          </a:xfrm>
          <a:prstGeom prst="rect">
            <a:avLst/>
          </a:prstGeom>
          <a:noFill/>
        </p:spPr>
        <p:txBody>
          <a:bodyPr wrap="square" rtlCol="0">
            <a:spAutoFit/>
          </a:bodyPr>
          <a:lstStyle/>
          <a:p>
            <a:pPr algn="just" defTabSz="914400"/>
            <a:r>
              <a:rPr lang="vi-VN" sz="3200" b="1" dirty="0">
                <a:solidFill>
                  <a:srgbClr val="002060"/>
                </a:solidFill>
                <a:latin typeface="Cambria" panose="02040503050406030204" pitchFamily="18" charset="0"/>
                <a:ea typeface="Cambria" panose="02040503050406030204" pitchFamily="18" charset="0"/>
              </a:rPr>
              <a:t>Bài đọc cho thấy vẻ kì thú của những hòn đảo trên vịnh Hạ Long. Mỗi hòn đảo lại mang một dáng hình, vẻ đẹp riêng và chúng được xếp đặt vô cùng đặc sắc. Qua bài đọc, ta càng thêm tự hào trước thắng cảnh của đất nước Việt Nam.</a:t>
            </a:r>
          </a:p>
        </p:txBody>
      </p:sp>
      <p:pic>
        <p:nvPicPr>
          <p:cNvPr id="2" name="Picture 1"/>
          <p:cNvPicPr>
            <a:picLocks noChangeAspect="1"/>
          </p:cNvPicPr>
          <p:nvPr/>
        </p:nvPicPr>
        <p:blipFill>
          <a:blip r:embed="rId2"/>
          <a:stretch>
            <a:fillRect/>
          </a:stretch>
        </p:blipFill>
        <p:spPr>
          <a:xfrm>
            <a:off x="2797229" y="677191"/>
            <a:ext cx="7809653" cy="2377646"/>
          </a:xfrm>
          <a:prstGeom prst="rect">
            <a:avLst/>
          </a:prstGeom>
        </p:spPr>
      </p:pic>
    </p:spTree>
    <p:extLst>
      <p:ext uri="{BB962C8B-B14F-4D97-AF65-F5344CB8AC3E}">
        <p14:creationId xmlns:p14="http://schemas.microsoft.com/office/powerpoint/2010/main" val="85588061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850605" y="-255447"/>
            <a:ext cx="9303488" cy="6411697"/>
          </a:xfrm>
          <a:prstGeom prst="rect">
            <a:avLst/>
          </a:prstGeom>
        </p:spPr>
      </p:pic>
      <p:sp>
        <p:nvSpPr>
          <p:cNvPr id="5" name="Rectangle 4"/>
          <p:cNvSpPr/>
          <p:nvPr/>
        </p:nvSpPr>
        <p:spPr>
          <a:xfrm>
            <a:off x="1362702" y="1632403"/>
            <a:ext cx="8486318" cy="2554545"/>
          </a:xfrm>
          <a:prstGeom prst="rect">
            <a:avLst/>
          </a:prstGeom>
        </p:spPr>
        <p:txBody>
          <a:bodyPr wrap="square">
            <a:spAutoFit/>
          </a:bodyPr>
          <a:lstStyle/>
          <a:p>
            <a:pPr algn="ctr" defTabSz="914400">
              <a:defRPr/>
            </a:pPr>
            <a:r>
              <a:rPr lang="vi-VN" sz="8000" b="1" dirty="0">
                <a:ln w="57150">
                  <a:noFill/>
                </a:ln>
                <a:solidFill>
                  <a:sysClr val="windowText" lastClr="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Luyện  đọc </a:t>
            </a:r>
          </a:p>
          <a:p>
            <a:pPr algn="ctr" defTabSz="914400">
              <a:defRPr/>
            </a:pPr>
            <a:r>
              <a:rPr lang="vi-VN" sz="8000" b="1" dirty="0">
                <a:ln w="57150">
                  <a:noFill/>
                </a:ln>
                <a:solidFill>
                  <a:sysClr val="windowText" lastClr="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diễn cảm</a:t>
            </a:r>
            <a:endParaRPr lang="en-US" sz="8000" b="1" dirty="0">
              <a:ln w="57150">
                <a:noFill/>
              </a:ln>
              <a:solidFill>
                <a:sysClr val="windowText" lastClr="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116854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rstTxWarp prst="textArchUp">
              <a:avLst/>
            </a:prstTxWarp>
            <a:scene3d>
              <a:camera prst="orthographicFront"/>
              <a:lightRig rig="threePt" dir="t"/>
            </a:scene3d>
            <a:sp3d extrusionH="57150">
              <a:bevelT w="69850" h="38100" prst="cross"/>
            </a:sp3d>
          </a:bodyPr>
          <a:lstStyle/>
          <a:p>
            <a:r>
              <a:rPr lang="en-US" dirty="0" err="1" smtClean="0">
                <a:solidFill>
                  <a:schemeClr val="tx2">
                    <a:lumMod val="60000"/>
                    <a:lumOff val="40000"/>
                  </a:schemeClr>
                </a:solidFill>
              </a:rPr>
              <a:t>Các</a:t>
            </a:r>
            <a:r>
              <a:rPr lang="en-US" dirty="0" smtClean="0">
                <a:solidFill>
                  <a:schemeClr val="tx2">
                    <a:lumMod val="60000"/>
                    <a:lumOff val="40000"/>
                  </a:schemeClr>
                </a:solidFill>
              </a:rPr>
              <a:t> </a:t>
            </a:r>
            <a:r>
              <a:rPr lang="en-US" dirty="0" err="1" smtClean="0">
                <a:solidFill>
                  <a:schemeClr val="tx2">
                    <a:lumMod val="60000"/>
                    <a:lumOff val="40000"/>
                  </a:schemeClr>
                </a:solidFill>
              </a:rPr>
              <a:t>hòn</a:t>
            </a:r>
            <a:r>
              <a:rPr lang="en-US" dirty="0" smtClean="0">
                <a:solidFill>
                  <a:schemeClr val="tx2">
                    <a:lumMod val="60000"/>
                    <a:lumOff val="40000"/>
                  </a:schemeClr>
                </a:solidFill>
              </a:rPr>
              <a:t> </a:t>
            </a:r>
            <a:r>
              <a:rPr lang="en-US" dirty="0" err="1" smtClean="0">
                <a:solidFill>
                  <a:schemeClr val="tx2">
                    <a:lumMod val="60000"/>
                    <a:lumOff val="40000"/>
                  </a:schemeClr>
                </a:solidFill>
              </a:rPr>
              <a:t>đảo</a:t>
            </a:r>
            <a:r>
              <a:rPr lang="en-US" dirty="0" smtClean="0">
                <a:solidFill>
                  <a:schemeClr val="tx2">
                    <a:lumMod val="60000"/>
                    <a:lumOff val="40000"/>
                  </a:schemeClr>
                </a:solidFill>
              </a:rPr>
              <a:t> </a:t>
            </a:r>
            <a:r>
              <a:rPr lang="en-US" dirty="0" err="1" smtClean="0">
                <a:solidFill>
                  <a:schemeClr val="tx2">
                    <a:lumMod val="60000"/>
                    <a:lumOff val="40000"/>
                  </a:schemeClr>
                </a:solidFill>
              </a:rPr>
              <a:t>đẹp</a:t>
            </a:r>
            <a:r>
              <a:rPr lang="en-US" dirty="0" smtClean="0">
                <a:solidFill>
                  <a:schemeClr val="tx2">
                    <a:lumMod val="60000"/>
                    <a:lumOff val="40000"/>
                  </a:schemeClr>
                </a:solidFill>
              </a:rPr>
              <a:t> ở </a:t>
            </a:r>
            <a:r>
              <a:rPr lang="en-US" dirty="0" err="1" smtClean="0">
                <a:solidFill>
                  <a:schemeClr val="tx2">
                    <a:lumMod val="60000"/>
                    <a:lumOff val="40000"/>
                  </a:schemeClr>
                </a:solidFill>
              </a:rPr>
              <a:t>Vịnh</a:t>
            </a:r>
            <a:r>
              <a:rPr lang="en-US" dirty="0" smtClean="0">
                <a:solidFill>
                  <a:schemeClr val="tx2">
                    <a:lumMod val="60000"/>
                    <a:lumOff val="40000"/>
                  </a:schemeClr>
                </a:solidFill>
              </a:rPr>
              <a:t> </a:t>
            </a:r>
            <a:r>
              <a:rPr lang="en-US" dirty="0" err="1" smtClean="0">
                <a:solidFill>
                  <a:schemeClr val="tx2">
                    <a:lumMod val="60000"/>
                    <a:lumOff val="40000"/>
                  </a:schemeClr>
                </a:solidFill>
              </a:rPr>
              <a:t>Hạ</a:t>
            </a:r>
            <a:r>
              <a:rPr lang="en-US" dirty="0" smtClean="0">
                <a:solidFill>
                  <a:schemeClr val="tx2">
                    <a:lumMod val="60000"/>
                    <a:lumOff val="40000"/>
                  </a:schemeClr>
                </a:solidFill>
              </a:rPr>
              <a:t> Long</a:t>
            </a:r>
            <a:endParaRPr lang="en-US" dirty="0">
              <a:solidFill>
                <a:schemeClr val="tx2">
                  <a:lumMod val="60000"/>
                  <a:lumOff val="40000"/>
                </a:schemeClr>
              </a:solidFill>
            </a:endParaRPr>
          </a:p>
        </p:txBody>
      </p:sp>
      <p:pic>
        <p:nvPicPr>
          <p:cNvPr id="4" name="Content Placeholder 3"/>
          <p:cNvPicPr>
            <a:picLocks noGrp="1" noChangeAspect="1"/>
          </p:cNvPicPr>
          <p:nvPr>
            <p:ph idx="1"/>
          </p:nvPr>
        </p:nvPicPr>
        <p:blipFill>
          <a:blip r:embed="rId2"/>
          <a:stretch>
            <a:fillRect/>
          </a:stretch>
        </p:blipFill>
        <p:spPr>
          <a:xfrm>
            <a:off x="0" y="1553041"/>
            <a:ext cx="4555066" cy="5017880"/>
          </a:xfrm>
          <a:prstGeom prst="rect">
            <a:avLst/>
          </a:prstGeom>
        </p:spPr>
      </p:pic>
      <p:pic>
        <p:nvPicPr>
          <p:cNvPr id="5" name="Picture 4"/>
          <p:cNvPicPr>
            <a:picLocks noChangeAspect="1"/>
          </p:cNvPicPr>
          <p:nvPr/>
        </p:nvPicPr>
        <p:blipFill>
          <a:blip r:embed="rId3"/>
          <a:stretch>
            <a:fillRect/>
          </a:stretch>
        </p:blipFill>
        <p:spPr>
          <a:xfrm>
            <a:off x="6535479" y="1415582"/>
            <a:ext cx="5656521" cy="2773990"/>
          </a:xfrm>
          <a:prstGeom prst="rect">
            <a:avLst/>
          </a:prstGeom>
        </p:spPr>
      </p:pic>
      <p:pic>
        <p:nvPicPr>
          <p:cNvPr id="6" name="Picture 5"/>
          <p:cNvPicPr>
            <a:picLocks noChangeAspect="1"/>
          </p:cNvPicPr>
          <p:nvPr/>
        </p:nvPicPr>
        <p:blipFill>
          <a:blip r:embed="rId4"/>
          <a:stretch>
            <a:fillRect/>
          </a:stretch>
        </p:blipFill>
        <p:spPr>
          <a:xfrm>
            <a:off x="6535479" y="4189572"/>
            <a:ext cx="5656520" cy="2785386"/>
          </a:xfrm>
          <a:prstGeom prst="rect">
            <a:avLst/>
          </a:prstGeom>
        </p:spPr>
      </p:pic>
      <p:pic>
        <p:nvPicPr>
          <p:cNvPr id="8" name="Picture 7"/>
          <p:cNvPicPr>
            <a:picLocks noChangeAspect="1"/>
          </p:cNvPicPr>
          <p:nvPr/>
        </p:nvPicPr>
        <p:blipFill>
          <a:blip r:embed="rId5"/>
          <a:stretch>
            <a:fillRect/>
          </a:stretch>
        </p:blipFill>
        <p:spPr>
          <a:xfrm>
            <a:off x="4555066" y="2090737"/>
            <a:ext cx="6991892" cy="4480184"/>
          </a:xfrm>
          <a:prstGeom prst="rect">
            <a:avLst/>
          </a:prstGeom>
        </p:spPr>
      </p:pic>
      <p:pic>
        <p:nvPicPr>
          <p:cNvPr id="10" name="Picture 9"/>
          <p:cNvPicPr>
            <a:picLocks noChangeAspect="1"/>
          </p:cNvPicPr>
          <p:nvPr/>
        </p:nvPicPr>
        <p:blipFill>
          <a:blip r:embed="rId6"/>
          <a:stretch>
            <a:fillRect/>
          </a:stretch>
        </p:blipFill>
        <p:spPr>
          <a:xfrm>
            <a:off x="-1" y="1553041"/>
            <a:ext cx="4554107" cy="4968671"/>
          </a:xfrm>
          <a:prstGeom prst="rect">
            <a:avLst/>
          </a:prstGeom>
        </p:spPr>
      </p:pic>
    </p:spTree>
    <p:extLst>
      <p:ext uri="{BB962C8B-B14F-4D97-AF65-F5344CB8AC3E}">
        <p14:creationId xmlns:p14="http://schemas.microsoft.com/office/powerpoint/2010/main" val="2827858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3"/>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6"/>
                                        </p:tgtEl>
                                        <p:attrNameLst>
                                          <p:attrName>ppt_w</p:attrName>
                                        </p:attrNameLst>
                                      </p:cBhvr>
                                      <p:tavLst>
                                        <p:tav tm="0">
                                          <p:val>
                                            <p:strVal val="ppt_w"/>
                                          </p:val>
                                        </p:tav>
                                        <p:tav tm="100000">
                                          <p:val>
                                            <p:fltVal val="0"/>
                                          </p:val>
                                        </p:tav>
                                      </p:tavLst>
                                    </p:anim>
                                    <p:anim calcmode="lin" valueType="num">
                                      <p:cBhvr>
                                        <p:cTn id="38" dur="1000"/>
                                        <p:tgtEl>
                                          <p:spTgt spid="6"/>
                                        </p:tgtEl>
                                        <p:attrNameLst>
                                          <p:attrName>ppt_h</p:attrName>
                                        </p:attrNameLst>
                                      </p:cBhvr>
                                      <p:tavLst>
                                        <p:tav tm="0">
                                          <p:val>
                                            <p:strVal val="ppt_h"/>
                                          </p:val>
                                        </p:tav>
                                        <p:tav tm="100000">
                                          <p:val>
                                            <p:fltVal val="0"/>
                                          </p:val>
                                        </p:tav>
                                      </p:tavLst>
                                    </p:anim>
                                    <p:anim calcmode="lin" valueType="num">
                                      <p:cBhvr>
                                        <p:cTn id="39" dur="1000"/>
                                        <p:tgtEl>
                                          <p:spTgt spid="6"/>
                                        </p:tgtEl>
                                        <p:attrNameLst>
                                          <p:attrName>style.rotation</p:attrName>
                                        </p:attrNameLst>
                                      </p:cBhvr>
                                      <p:tavLst>
                                        <p:tav tm="0">
                                          <p:val>
                                            <p:fltVal val="0"/>
                                          </p:val>
                                        </p:tav>
                                        <p:tav tm="100000">
                                          <p:val>
                                            <p:fltVal val="90"/>
                                          </p:val>
                                        </p:tav>
                                      </p:tavLst>
                                    </p:anim>
                                    <p:animEffect transition="out" filter="fade">
                                      <p:cBhvr>
                                        <p:cTn id="40" dur="1000"/>
                                        <p:tgtEl>
                                          <p:spTgt spid="6"/>
                                        </p:tgtEl>
                                      </p:cBhvr>
                                    </p:animEffect>
                                    <p:set>
                                      <p:cBhvr>
                                        <p:cTn id="41" dur="1" fill="hold">
                                          <p:stCondLst>
                                            <p:cond delay="9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7" presetClass="exit" presetSubtype="0" fill="hold" nodeType="clickEffect">
                                  <p:stCondLst>
                                    <p:cond delay="0"/>
                                  </p:stCondLst>
                                  <p:childTnLst>
                                    <p:animEffect transition="out" filter="fade">
                                      <p:cBhvr>
                                        <p:cTn id="45" dur="1000"/>
                                        <p:tgtEl>
                                          <p:spTgt spid="4"/>
                                        </p:tgtEl>
                                      </p:cBhvr>
                                    </p:animEffect>
                                    <p:anim calcmode="lin" valueType="num">
                                      <p:cBhvr>
                                        <p:cTn id="46" dur="1000"/>
                                        <p:tgtEl>
                                          <p:spTgt spid="4"/>
                                        </p:tgtEl>
                                        <p:attrNameLst>
                                          <p:attrName>ppt_x</p:attrName>
                                        </p:attrNameLst>
                                      </p:cBhvr>
                                      <p:tavLst>
                                        <p:tav tm="0">
                                          <p:val>
                                            <p:strVal val="ppt_x"/>
                                          </p:val>
                                        </p:tav>
                                        <p:tav tm="100000">
                                          <p:val>
                                            <p:strVal val="ppt_x"/>
                                          </p:val>
                                        </p:tav>
                                      </p:tavLst>
                                    </p:anim>
                                    <p:anim calcmode="lin" valueType="num">
                                      <p:cBhvr>
                                        <p:cTn id="47" dur="100" decel="100000"/>
                                        <p:tgtEl>
                                          <p:spTgt spid="4"/>
                                        </p:tgtEl>
                                        <p:attrNameLst>
                                          <p:attrName>ppt_y</p:attrName>
                                        </p:attrNameLst>
                                      </p:cBhvr>
                                      <p:tavLst>
                                        <p:tav tm="0">
                                          <p:val>
                                            <p:strVal val="ppt_y"/>
                                          </p:val>
                                        </p:tav>
                                        <p:tav tm="100000">
                                          <p:val>
                                            <p:strVal val="ppt_y-.03"/>
                                          </p:val>
                                        </p:tav>
                                      </p:tavLst>
                                    </p:anim>
                                    <p:anim calcmode="lin" valueType="num">
                                      <p:cBhvr>
                                        <p:cTn id="48" dur="900" accel="100000">
                                          <p:stCondLst>
                                            <p:cond delay="100"/>
                                          </p:stCondLst>
                                        </p:cTn>
                                        <p:tgtEl>
                                          <p:spTgt spid="4"/>
                                        </p:tgtEl>
                                        <p:attrNameLst>
                                          <p:attrName>ppt_y</p:attrName>
                                        </p:attrNameLst>
                                      </p:cBhvr>
                                      <p:tavLst>
                                        <p:tav tm="0">
                                          <p:val>
                                            <p:strVal val="ppt_y"/>
                                          </p:val>
                                        </p:tav>
                                        <p:tav tm="100000">
                                          <p:val>
                                            <p:strVal val="ppt_y+1"/>
                                          </p:val>
                                        </p:tav>
                                      </p:tavLst>
                                    </p:anim>
                                    <p:set>
                                      <p:cBhvr>
                                        <p:cTn id="49" dur="1" fill="hold">
                                          <p:stCondLst>
                                            <p:cond delay="999"/>
                                          </p:stCondLst>
                                        </p:cTn>
                                        <p:tgtEl>
                                          <p:spTgt spid="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9" presetClass="exit" presetSubtype="0" accel="100000" fill="hold" nodeType="clickEffect">
                                  <p:stCondLst>
                                    <p:cond delay="0"/>
                                  </p:stCondLst>
                                  <p:childTnLst>
                                    <p:anim calcmode="lin" valueType="num">
                                      <p:cBhvr>
                                        <p:cTn id="53" dur="500"/>
                                        <p:tgtEl>
                                          <p:spTgt spid="4"/>
                                        </p:tgtEl>
                                        <p:attrNameLst>
                                          <p:attrName>ppt_w</p:attrName>
                                        </p:attrNameLst>
                                      </p:cBhvr>
                                      <p:tavLst>
                                        <p:tav tm="0">
                                          <p:val>
                                            <p:strVal val="ppt_w"/>
                                          </p:val>
                                        </p:tav>
                                        <p:tav tm="100000">
                                          <p:val>
                                            <p:fltVal val="0"/>
                                          </p:val>
                                        </p:tav>
                                      </p:tavLst>
                                    </p:anim>
                                    <p:anim calcmode="lin" valueType="num">
                                      <p:cBhvr>
                                        <p:cTn id="54" dur="500"/>
                                        <p:tgtEl>
                                          <p:spTgt spid="4"/>
                                        </p:tgtEl>
                                        <p:attrNameLst>
                                          <p:attrName>ppt_h</p:attrName>
                                        </p:attrNameLst>
                                      </p:cBhvr>
                                      <p:tavLst>
                                        <p:tav tm="0">
                                          <p:val>
                                            <p:strVal val="ppt_h"/>
                                          </p:val>
                                        </p:tav>
                                        <p:tav tm="100000">
                                          <p:val>
                                            <p:fltVal val="0"/>
                                          </p:val>
                                        </p:tav>
                                      </p:tavLst>
                                    </p:anim>
                                    <p:anim calcmode="lin" valueType="num">
                                      <p:cBhvr>
                                        <p:cTn id="55" dur="500"/>
                                        <p:tgtEl>
                                          <p:spTgt spid="4"/>
                                        </p:tgtEl>
                                        <p:attrNameLst>
                                          <p:attrName>style.rotation</p:attrName>
                                        </p:attrNameLst>
                                      </p:cBhvr>
                                      <p:tavLst>
                                        <p:tav tm="0">
                                          <p:val>
                                            <p:fltVal val="0"/>
                                          </p:val>
                                        </p:tav>
                                        <p:tav tm="100000">
                                          <p:val>
                                            <p:fltVal val="360"/>
                                          </p:val>
                                        </p:tav>
                                      </p:tavLst>
                                    </p:anim>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circle(in)">
                                      <p:cBhvr>
                                        <p:cTn id="62" dur="20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2077988" y="1972107"/>
            <a:ext cx="7925568" cy="1602939"/>
          </a:xfrm>
          <a:prstGeom prst="rect">
            <a:avLst/>
          </a:prstGeom>
        </p:spPr>
        <p:txBody>
          <a:bodyPr wrap="none">
            <a:spAutoFit/>
          </a:bodyPr>
          <a:lstStyle/>
          <a:p>
            <a:pPr>
              <a:lnSpc>
                <a:spcPct val="107000"/>
              </a:lnSpc>
              <a:spcAft>
                <a:spcPts val="800"/>
              </a:spcAft>
            </a:pPr>
            <a:r>
              <a:rPr lang="en-US" sz="9600" dirty="0" err="1">
                <a:gradFill>
                  <a:gsLst>
                    <a:gs pos="0">
                      <a:srgbClr val="203864"/>
                    </a:gs>
                    <a:gs pos="50000">
                      <a:srgbClr val="4472C4"/>
                    </a:gs>
                    <a:gs pos="100000">
                      <a:srgbClr val="8FAADC"/>
                    </a:gs>
                  </a:gsLst>
                  <a:lin ang="5400000" scaled="0"/>
                </a:gradFill>
                <a:effectLst>
                  <a:reflection blurRad="6350" stA="53000" endA="300" endPos="35500" dir="5400000" sy="-90000" algn="bl"/>
                </a:effectLst>
                <a:latin typeface="Calibri" panose="020F0502020204030204" pitchFamily="34" charset="0"/>
                <a:ea typeface="Calibri" panose="020F0502020204030204" pitchFamily="34" charset="0"/>
                <a:cs typeface="Times New Roman" panose="02020603050405020304" pitchFamily="18" charset="0"/>
              </a:rPr>
              <a:t>Hòn</a:t>
            </a:r>
            <a:r>
              <a:rPr lang="en-US" sz="9600" dirty="0">
                <a:gradFill>
                  <a:gsLst>
                    <a:gs pos="0">
                      <a:srgbClr val="203864"/>
                    </a:gs>
                    <a:gs pos="50000">
                      <a:srgbClr val="4472C4"/>
                    </a:gs>
                    <a:gs pos="100000">
                      <a:srgbClr val="8FAADC"/>
                    </a:gs>
                  </a:gsLst>
                  <a:lin ang="5400000" scaled="0"/>
                </a:gradFill>
                <a:effectLst>
                  <a:reflection blurRad="6350" stA="53000" endA="300" endPos="35500" dir="5400000" sy="-90000" algn="bl"/>
                </a:effectLst>
                <a:latin typeface="Calibri" panose="020F0502020204030204" pitchFamily="34" charset="0"/>
                <a:ea typeface="Calibri" panose="020F0502020204030204" pitchFamily="34" charset="0"/>
                <a:cs typeface="Times New Roman" panose="02020603050405020304" pitchFamily="18" charset="0"/>
              </a:rPr>
              <a:t> </a:t>
            </a:r>
            <a:r>
              <a:rPr lang="en-US" sz="9600" dirty="0" err="1">
                <a:gradFill>
                  <a:gsLst>
                    <a:gs pos="0">
                      <a:srgbClr val="203864"/>
                    </a:gs>
                    <a:gs pos="50000">
                      <a:srgbClr val="4472C4"/>
                    </a:gs>
                    <a:gs pos="100000">
                      <a:srgbClr val="8FAADC"/>
                    </a:gs>
                  </a:gsLst>
                  <a:lin ang="5400000" scaled="0"/>
                </a:gradFill>
                <a:effectLst>
                  <a:reflection blurRad="6350" stA="53000" endA="300" endPos="35500" dir="5400000" sy="-90000" algn="bl"/>
                </a:effectLst>
                <a:latin typeface="Calibri" panose="020F0502020204030204" pitchFamily="34" charset="0"/>
                <a:ea typeface="Calibri" panose="020F0502020204030204" pitchFamily="34" charset="0"/>
                <a:cs typeface="Times New Roman" panose="02020603050405020304" pitchFamily="18" charset="0"/>
              </a:rPr>
              <a:t>Đầu</a:t>
            </a:r>
            <a:r>
              <a:rPr lang="en-US" sz="9600" dirty="0">
                <a:gradFill>
                  <a:gsLst>
                    <a:gs pos="0">
                      <a:srgbClr val="203864"/>
                    </a:gs>
                    <a:gs pos="50000">
                      <a:srgbClr val="4472C4"/>
                    </a:gs>
                    <a:gs pos="100000">
                      <a:srgbClr val="8FAADC"/>
                    </a:gs>
                  </a:gsLst>
                  <a:lin ang="5400000" scaled="0"/>
                </a:gradFill>
                <a:effectLst>
                  <a:reflection blurRad="6350" stA="53000" endA="300" endPos="35500" dir="5400000" sy="-90000" algn="bl"/>
                </a:effectLst>
                <a:latin typeface="Calibri" panose="020F0502020204030204" pitchFamily="34" charset="0"/>
                <a:ea typeface="Calibri" panose="020F0502020204030204" pitchFamily="34" charset="0"/>
                <a:cs typeface="Times New Roman" panose="02020603050405020304" pitchFamily="18" charset="0"/>
              </a:rPr>
              <a:t> </a:t>
            </a:r>
            <a:r>
              <a:rPr lang="en-US" sz="9600" dirty="0" err="1">
                <a:gradFill>
                  <a:gsLst>
                    <a:gs pos="0">
                      <a:srgbClr val="203864"/>
                    </a:gs>
                    <a:gs pos="50000">
                      <a:srgbClr val="4472C4"/>
                    </a:gs>
                    <a:gs pos="100000">
                      <a:srgbClr val="8FAADC"/>
                    </a:gs>
                  </a:gsLst>
                  <a:lin ang="5400000" scaled="0"/>
                </a:gradFill>
                <a:effectLst>
                  <a:reflection blurRad="6350" stA="53000" endA="300" endPos="35500" dir="5400000" sy="-90000" algn="bl"/>
                </a:effectLst>
                <a:latin typeface="Calibri" panose="020F0502020204030204" pitchFamily="34" charset="0"/>
                <a:ea typeface="Calibri" panose="020F0502020204030204" pitchFamily="34" charset="0"/>
                <a:cs typeface="Times New Roman" panose="02020603050405020304" pitchFamily="18" charset="0"/>
              </a:rPr>
              <a:t>Người</a:t>
            </a:r>
            <a:endParaRPr lang="en-US" sz="9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6"/>
          <p:cNvPicPr>
            <a:picLocks noGrp="1" noChangeAspect="1"/>
          </p:cNvPicPr>
          <p:nvPr>
            <p:ph idx="1"/>
          </p:nvPr>
        </p:nvPicPr>
        <p:blipFill>
          <a:blip r:embed="rId2"/>
          <a:stretch>
            <a:fillRect/>
          </a:stretch>
        </p:blipFill>
        <p:spPr>
          <a:xfrm>
            <a:off x="425302" y="350874"/>
            <a:ext cx="11291777" cy="6081824"/>
          </a:xfrm>
          <a:prstGeom prst="rect">
            <a:avLst/>
          </a:prstGeom>
        </p:spPr>
      </p:pic>
    </p:spTree>
    <p:extLst>
      <p:ext uri="{BB962C8B-B14F-4D97-AF65-F5344CB8AC3E}">
        <p14:creationId xmlns:p14="http://schemas.microsoft.com/office/powerpoint/2010/main" val="9682929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plus(in)">
                                      <p:cBhvr>
                                        <p:cTn id="7" dur="2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xit" presetSubtype="0" fill="hold" grpId="1" nodeType="clickEffect">
                                  <p:stCondLst>
                                    <p:cond delay="0"/>
                                  </p:stCondLst>
                                  <p:childTnLst>
                                    <p:anim calcmode="lin" valueType="num">
                                      <p:cBhvr>
                                        <p:cTn id="11" dur="1000"/>
                                        <p:tgtEl>
                                          <p:spTgt spid="4">
                                            <p:txEl>
                                              <p:pRg st="0" end="0"/>
                                            </p:txEl>
                                          </p:spTgt>
                                        </p:tgtEl>
                                        <p:attrNameLst>
                                          <p:attrName>ppt_w</p:attrName>
                                        </p:attrNameLst>
                                      </p:cBhvr>
                                      <p:tavLst>
                                        <p:tav tm="0">
                                          <p:val>
                                            <p:strVal val="ppt_w"/>
                                          </p:val>
                                        </p:tav>
                                        <p:tav tm="100000">
                                          <p:val>
                                            <p:fltVal val="0"/>
                                          </p:val>
                                        </p:tav>
                                      </p:tavLst>
                                    </p:anim>
                                    <p:anim calcmode="lin" valueType="num">
                                      <p:cBhvr>
                                        <p:cTn id="12" dur="1000"/>
                                        <p:tgtEl>
                                          <p:spTgt spid="4">
                                            <p:txEl>
                                              <p:pRg st="0" end="0"/>
                                            </p:txEl>
                                          </p:spTgt>
                                        </p:tgtEl>
                                        <p:attrNameLst>
                                          <p:attrName>ppt_h</p:attrName>
                                        </p:attrNameLst>
                                      </p:cBhvr>
                                      <p:tavLst>
                                        <p:tav tm="0">
                                          <p:val>
                                            <p:strVal val="ppt_h"/>
                                          </p:val>
                                        </p:tav>
                                        <p:tav tm="100000">
                                          <p:val>
                                            <p:fltVal val="0"/>
                                          </p:val>
                                        </p:tav>
                                      </p:tavLst>
                                    </p:anim>
                                    <p:anim calcmode="lin" valueType="num">
                                      <p:cBhvr>
                                        <p:cTn id="13" dur="1000"/>
                                        <p:tgtEl>
                                          <p:spTgt spid="4">
                                            <p:txEl>
                                              <p:pRg st="0" end="0"/>
                                            </p:txEl>
                                          </p:spTgt>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4" dur="1000"/>
                                        <p:tgtEl>
                                          <p:spTgt spid="4">
                                            <p:txEl>
                                              <p:pRg st="0" end="0"/>
                                            </p:txEl>
                                          </p:spTgt>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5"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style.rotation</p:attrName>
                                        </p:attrNameLst>
                                      </p:cBhvr>
                                      <p:tavLst>
                                        <p:tav tm="0">
                                          <p:val>
                                            <p:fltVal val="720"/>
                                          </p:val>
                                        </p:tav>
                                        <p:tav tm="100000">
                                          <p:val>
                                            <p:fltVal val="0"/>
                                          </p:val>
                                        </p:tav>
                                      </p:tavLst>
                                    </p:anim>
                                    <p:anim calcmode="lin" valueType="num">
                                      <p:cBhvr>
                                        <p:cTn id="22" dur="2000" fill="hold"/>
                                        <p:tgtEl>
                                          <p:spTgt spid="7"/>
                                        </p:tgtEl>
                                        <p:attrNameLst>
                                          <p:attrName>ppt_h</p:attrName>
                                        </p:attrNameLst>
                                      </p:cBhvr>
                                      <p:tavLst>
                                        <p:tav tm="0">
                                          <p:val>
                                            <p:fltVal val="0"/>
                                          </p:val>
                                        </p:tav>
                                        <p:tav tm="100000">
                                          <p:val>
                                            <p:strVal val="#ppt_h"/>
                                          </p:val>
                                        </p:tav>
                                      </p:tavLst>
                                    </p:anim>
                                    <p:anim calcmode="lin" valueType="num">
                                      <p:cBhvr>
                                        <p:cTn id="23"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4" grpI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24807" y="2529072"/>
            <a:ext cx="8761412" cy="3416300"/>
          </a:xfrm>
        </p:spPr>
        <p:txBody>
          <a:bodyPr>
            <a:prstTxWarp prst="textArchUp">
              <a:avLst/>
            </a:prstTxWarp>
            <a:normAutofit/>
            <a:scene3d>
              <a:camera prst="orthographicFront"/>
              <a:lightRig rig="threePt" dir="t"/>
            </a:scene3d>
            <a:sp3d extrusionH="57150">
              <a:bevelT w="57150" h="38100" prst="artDeco"/>
            </a:sp3d>
          </a:bodyPr>
          <a:lstStyle/>
          <a:p>
            <a:r>
              <a:rPr lang="en-US" sz="7200" dirty="0" err="1" smtClean="0">
                <a:ln>
                  <a:solidFill>
                    <a:sysClr val="windowText" lastClr="000000"/>
                  </a:solidFill>
                </a:ln>
                <a:solidFill>
                  <a:schemeClr val="accent2">
                    <a:lumMod val="60000"/>
                    <a:lumOff val="40000"/>
                  </a:schemeClr>
                </a:solidFill>
                <a:effectLst>
                  <a:glow rad="101600">
                    <a:schemeClr val="accent4">
                      <a:satMod val="175000"/>
                      <a:alpha val="40000"/>
                    </a:schemeClr>
                  </a:glow>
                </a:effectLst>
              </a:rPr>
              <a:t>Hòn</a:t>
            </a:r>
            <a:r>
              <a:rPr lang="en-US" sz="7200" dirty="0" smtClean="0">
                <a:ln>
                  <a:solidFill>
                    <a:sysClr val="windowText" lastClr="000000"/>
                  </a:solidFill>
                </a:ln>
                <a:solidFill>
                  <a:schemeClr val="accent2">
                    <a:lumMod val="60000"/>
                    <a:lumOff val="40000"/>
                  </a:schemeClr>
                </a:solidFill>
                <a:effectLst>
                  <a:glow rad="101600">
                    <a:schemeClr val="accent4">
                      <a:satMod val="175000"/>
                      <a:alpha val="40000"/>
                    </a:schemeClr>
                  </a:glow>
                </a:effectLst>
              </a:rPr>
              <a:t> </a:t>
            </a:r>
            <a:r>
              <a:rPr lang="en-US" sz="7200" dirty="0" err="1" smtClean="0">
                <a:ln>
                  <a:solidFill>
                    <a:sysClr val="windowText" lastClr="000000"/>
                  </a:solidFill>
                </a:ln>
                <a:solidFill>
                  <a:schemeClr val="accent2">
                    <a:lumMod val="60000"/>
                    <a:lumOff val="40000"/>
                  </a:schemeClr>
                </a:solidFill>
                <a:effectLst>
                  <a:glow rad="101600">
                    <a:schemeClr val="accent4">
                      <a:satMod val="175000"/>
                      <a:alpha val="40000"/>
                    </a:schemeClr>
                  </a:glow>
                </a:effectLst>
              </a:rPr>
              <a:t>Đỉnh</a:t>
            </a:r>
            <a:r>
              <a:rPr lang="en-US" sz="7200" dirty="0" smtClean="0">
                <a:ln>
                  <a:solidFill>
                    <a:sysClr val="windowText" lastClr="000000"/>
                  </a:solidFill>
                </a:ln>
                <a:solidFill>
                  <a:schemeClr val="accent2">
                    <a:lumMod val="60000"/>
                    <a:lumOff val="40000"/>
                  </a:schemeClr>
                </a:solidFill>
                <a:effectLst>
                  <a:glow rad="101600">
                    <a:schemeClr val="accent4">
                      <a:satMod val="175000"/>
                      <a:alpha val="40000"/>
                    </a:schemeClr>
                  </a:glow>
                </a:effectLst>
              </a:rPr>
              <a:t> </a:t>
            </a:r>
            <a:r>
              <a:rPr lang="en-US" sz="7200" dirty="0" err="1" smtClean="0">
                <a:ln>
                  <a:solidFill>
                    <a:sysClr val="windowText" lastClr="000000"/>
                  </a:solidFill>
                </a:ln>
                <a:solidFill>
                  <a:schemeClr val="accent2">
                    <a:lumMod val="60000"/>
                    <a:lumOff val="40000"/>
                  </a:schemeClr>
                </a:solidFill>
                <a:effectLst>
                  <a:glow rad="101600">
                    <a:schemeClr val="accent4">
                      <a:satMod val="175000"/>
                      <a:alpha val="40000"/>
                    </a:schemeClr>
                  </a:glow>
                </a:effectLst>
              </a:rPr>
              <a:t>Hương</a:t>
            </a:r>
            <a:r>
              <a:rPr lang="en-US" sz="7200" dirty="0" smtClean="0">
                <a:ln>
                  <a:solidFill>
                    <a:sysClr val="windowText" lastClr="000000"/>
                  </a:solidFill>
                </a:ln>
                <a:solidFill>
                  <a:schemeClr val="accent2">
                    <a:lumMod val="60000"/>
                    <a:lumOff val="40000"/>
                  </a:schemeClr>
                </a:solidFill>
                <a:effectLst>
                  <a:glow rad="101600">
                    <a:schemeClr val="accent4">
                      <a:satMod val="175000"/>
                      <a:alpha val="40000"/>
                    </a:schemeClr>
                  </a:glow>
                </a:effectLst>
              </a:rPr>
              <a:t>.</a:t>
            </a:r>
            <a:endParaRPr lang="en-US" sz="7200" dirty="0">
              <a:ln>
                <a:solidFill>
                  <a:sysClr val="windowText" lastClr="000000"/>
                </a:solidFill>
              </a:ln>
              <a:solidFill>
                <a:schemeClr val="accent2">
                  <a:lumMod val="60000"/>
                  <a:lumOff val="40000"/>
                </a:schemeClr>
              </a:solidFill>
              <a:effectLst>
                <a:glow rad="101600">
                  <a:schemeClr val="accent4">
                    <a:satMod val="175000"/>
                    <a:alpha val="40000"/>
                  </a:schemeClr>
                </a:glow>
              </a:effectLst>
            </a:endParaRPr>
          </a:p>
        </p:txBody>
      </p:sp>
      <p:sp>
        <p:nvSpPr>
          <p:cNvPr id="5" name="AutoShape 2" descr="data:image/png;base64,iVBORw0KGgoAAAANSUhEUgAAAfQAAAF3CAYAAABT8rn8AAAAAXNSR0IArs4c6QAAIABJREFUeF7svWeUJNd5JXgjM9Lb8q672ht4D2IIgF4S7YzOLsnRSiRF4M+utHvOSrOSluJQIiWOODvkcGY0OyPpjLizcivtjCSKIoeUeEiCIAhQINDwQDe60aZclzfpvdm934vIjMzKzKiqrGqHzHMKqK7MiIx48d67n7nf/bRiuVRFh5fD4Wj7rjpQQ6cTVDu8WdWqqKIC/rfdS4PW4T1+u/rZyUud24HmO+Q1q5+OQ7OTr9z1YyqVSsdzdnp+W7kYTes8unbfb3f8Vq7hSn3GvFbrLV8HU+BKDU9X32NdS7u1rqrG1Nz5KjV2jx2egN9frlRhXkdXA/QmOZhrjOuLsMJ918n9e4fjf7WHrNv5x9nH/aXT/dtsv3A0bc/atQHo7R/N3gI6v/f6BnS7zbFbQLU7vgfoV3tbuT6+vwfo18dz2uur7AF6fYSvS0CvVNqbX8pD72zhbobbxgHpzkNXEQZaSKYlZPXOuQnZAdpeLwBHswnW9IWdxnc3rs3u/nuAvhujfOOfowfoN/4z3sod9gD9KgN6pw29HnJvH5bt5EFuBdC35KHvMGSjrlqDoylob4bbrwdAtwsJ23nwdovQDtDtzt/t8XbXt5vv90LuuzmajefqAfreje31dOZmQHfYhJyv5XvbjZC7IFAH/Nr1kPubAdC1qsrr8GUFcxlsuxHd4xln56H3AH33HkAP0HdvLJvP1AP0vRvb6+nMPUBv9NCvOKB3miy746ED9NTbvToBqoTKuyBV0PuXCWaYWsRuK6BzE+qWVNbtYrMD9Ksdcrfz0K/29W9n/HuAvp3R2t5ne4C+vfG6UT/dDOhahR7qDkOsV3mQdsNDV/jT/kbs/Mltk+L2FNDpETOP3oFIvbeALvZRi5B7VRju1wKg281ZO0DtNsLQ/fGd72CvDRK78bO+3wP07YzW9j7bA/TtjdeN+ukeoDd66DcgoKNj2VtHQDe8852XranBVaS4+llI9DI3oKvtodstbDtSWrfX3wN0uyfQe38rI9AD9K2M0o3/mR6g7zGgl6t1Grq56KyLz9zQW73HSIGEqA1SWafjW01VOV7rXMe+14DuMOLs1muve2o7NRV2b2F2C6gm4FvvyXpOOw+/2zvp9vq7/f7e8d2NwF7Pj26ujpE9iaTt+CS9OvQdD90uHMhQu671Qu7WkHs77LGG3ht+b3oOWitA52fMhdwJ0CuS+yAgK+DbOaB3EI/pkEQw8+c7hV3zylU9oAqxi8cu4gc7PesuzHTLKbq9DgK69RzN97bXG3a317+7o9k723ZHYK/nx3avx/r5HqB3M3pX/9geoKtnYK2y6uRMmpDUEdArxoo17dxOobFmwN49D/3qAXqzh36jAXqraIt5j1YjbK+Wdw/Q92pkr8x5e4Defpx7SnHdzcEeoKvxMz309t55HR+bQb0ZOTUT0GVzN4JXrUC95d8AkNTU7KG38vBbPfp6yP3qA7p5zaYHe60AUbfX0Rxp6W4Jbv/obq9/+9/YO2I3R6AH6D1A3835ZD1XD9BbA7rV4TLHqzHKWh/FTSx3K6C3AnUr6aoZ1AnIVkC3AvlWgISGgMqhtwf0TqSuWsh9h0k0lb2Xq2iYsxw8fi//f7U3tL0CxK08n91YyHt1/btxbb1z2I/A1Z7/na6wF3K3f37X8icI6E7uv2/isjXTQ29Oi7YG8s2eui2gW0Gdv5fL5dqcaBVyJ6Bb1V2bP9NpQ+8a0LuuQ98M6KaHfqMAejMHwmp0tbIEd3sD6AH6bo/olT1fD9B7HvpezbgeoLf20Fvtma3C8dLkprk5S7OHbj48M/xOQG8Xgrd66C1Z8DbCLFsB9E6A0L2wDLXa6aSrjmXWcPuNBugmkDc/y27L2uwWew/Q7Ubo2n6/B+g9QN+rGUpAd1QrPQ/dUjbdzlO3Ol/1z1ThbEL0hhy69cEpQNdQKpUanqdZ5SascE2TkLtiu6vXzjz09lOmY8i9Sw9doXhjyN0E8hqgG+1JrxbnvVtAtB5vZfKbz6kH6Hu1Xd0Y570eAH2nI612rfbtobdy3jI1K3a8OXTd/3Url3jNfkbuvlq+btunMlO8w2yvgh65f0Pt1GC7NRdXWcG7AewJ5FW0AnQzYM5MshWYpUjcKOeqg3WDNKpxWQKJBqh3AvRNOXjWIDqYR29fNtZpQ6GHTpb6jvvpapB0gWbJl/P7OFYEOt3JxW5k+Nl57RpcGt0C/jV4S9fUJV3t8bWrnuxWac/u/uwA3e74bh+mnXCS7FhdLExTvrqb6+y0qdtdv8PBjuA7f5XLKrq405fd87N7/nbf2ypUbDoWKji6mcNkd85r5X1xeW26YXa6VuIW54dgWO2nuWxapYU5x+sMdxk5wxxtNEi1SrVs2giNgC7zhECtxGPEmJBa7Tr4KogzqGXbAPQa6PNop4YK6sps5gCYN7iXgC4RBnkqakDNicYBdjoJ6KrXm9xhD9CvlXV0Ra/DbsPb64vpAXp3gNXp+XSrxb2VZ98Z0Em+dXbl5l0PgN68hsx9tltjYSvjv9ef6WZ/MPVPBGOaAF3Q13ThBdDrrbzVd15lQG+VY2eonoAueu47EHbpNofeDtCdDocAuosyRmLu9AB9rxfGtXr+bhbsbtzTXgP6blzjXp5jLzf9KwHona+fjoSjK0DvNkKzl89OgVIjM7u5+dVePt+9vrfm+2v1fR05YIaT3Azo9fMaHK9rCdCtN7kp5M43OZ87hNztQhZm6Vq7z3WaMLKgNYdiCwgfQHkDBHRdd/YA/UqsiGv8O642oNsNz/W+IV7N++sBut3od/++8jzr5yGgm70yboS5a7c/2AG6gLcxPNaxMr3wmpd+rXjo5qNsyZRXafqOgN5xQIxkQadpZ5fD4mwzc2BmlEB3OuFy6XC7NCHA9zz07hf29XoGuwV7te/rRtgUO43hXt7flQD0zvNDJfS6YVZ1W8JtN77dzv/mCJMJ6NYGWFd7DXXz/Xak4q0AuqiV1l710Donhmo/fQ2F3HmdLcHcaKoggG6Q6szPmfkEu5BGzbLp8EQ6Abpo3BmAbg35E9DdblcP0LuZ6TfIsd1uaN0Og92Gu9fnt7v/vb6+bu+vo7Fw1UnmNz6gOyycLZOPxT35RgF0u/VhK4zGCEbDJK1TLKXO/FoD9HZgLkBvdFtjLr15Y6iTBNpTWK2kgnYLtzOgK+KB0qSvXwMB3eNx9wB9L3fT6+Tcdgt2r29jrwHT7vx29293/F6PTzfnvxIeeufxU6TjG9lDbwZ0KXM22lPbRk+7ebhX6Fg7D70bQOfEIJfrmvLQW5Hh6ix3MtyVFnw7UpzdgNhtKFalu83PmCEN5tAVmJsTzKXrPUC/QgviWv8aO0Db6+u3m9/dfr/d+e3u3+74bq9vL4/vAXpj9LTVWNs9f7vn0w7QbxQPvVtAF70TYxDVWrIWQb7JAF28fIPIZjexWr9fa0ezyUNnyN2lq8Heyxx6twtmZ/d97Rxld/92gGH3vt3593okuv1+u/uzu/5uj7c7//X8/pUA9M7j033I/Voff4mAGqXPZqqY/6ZgGX/sANFu/na7vnZr/MzraP6/9fybPmO82S7kfp166JtD3lvNoQugd8kKqVJ6sIllX8+hq5KSHqDv1rTffB67BWn3fO3etzv/3t2ZOnO33293f3bX3+3xdue/nt/vAfreP70eoNfH+E0E6O1D7nYbooRudjgvzW5r0jjWkkNnyF2R4nqAvsOhvWKH2QGW3fzZ6wvt9vvt7s/u+rs93u781/P7PUDf+6fXLaDb5dnt1pfd+7s1Aj0P3RBVrYj/2x7Q7QacWso7fzEWVK7VSZqbXw/Qdz6iV/pIO8Da6wW91+e3uz+78e72eLvzX8/v9wB975+eHaDbrZ9u56/d+bsdgXZA3up73xweetWheqK3UYqze6DWxjDbfzhVVCvFBkDnoPcAffsjebWOsJsfV2pB79X9292f3fd2e7zd+a/n93uAvvdPb68B3W5+2+Xoux2BHqBbO7KBWupkmbcH9I4hF2mustOAOx9le0BXZWu9kHu3E97ueLsFaQfI3R5vd31276s60favrqbnrnBEulkfdnd/fb/fA/S9f352gG53BXbr2+79vQZ08/y9kLsZcrcB9I5lZwag77R9ofSXo4dumVWmh94DdLultjvv2y3IHqB3B8h247s7T/H6PEsP0Pf+ufUAvT7G11HIvX37VHNDsW4s9d/pobfOoUscXAM6ATq3um4y6MpDVzl0xWRXQjMu3Qmv6aGb0q87pt51XjR2gLX3S+7qfoMd4NiNz2YPuBEA66qKzZ5087+bgdP4d9uPqTfsPXTzvJ09+XZPwW587HqH1o9vZRiotadeZpvGmhBy0yWZJVbG/2vvKlnKq/LagvRzx+gJ39zZY6mNWPf33V0/9j3alrq/LeMM9oBueQAtlPtazX/rimIEt9P0czo7tKftUilQ2ncbdeQ78dDNdXeNla2p5ib1FqvGZbZppypbh2UXlhpF4+Fbw+ci9kLAbmaxN0gfG0pLHVZlpw1RfS9bGGrSA71aLkGrluFyOhDweeD1OFEpqY3OUNS1bACmBnznzcwu5GO3Ydu9v2srb49OZA/I3YBBM7iYwFQHqFq/YvmazZ9v3c3MRApWPzSbjNbaYVOnwDJ4Dauz+d7aL912w2/XfrOtFvgmoNo8zpzV2WwRgYAL5JYWSwW4XA5ojirK5aI0KHKwe5Kkxti8iL0NHKqumMOiAbrO/7d/hns9f6XEtcMUsvv+2rRo8wDs5m93KT/zS7uwKrrUgt+jZV839yzPxlxrVIsrFosolcrSx8NqVdXMyaYhafV36bYp/dTtX82AK98qst92KbP2k4tH6jsCdMv1GmIy9Xl2VbXc1WJv7Jm+TUA37k0ZBWrwFIQqQBcWe5MlVR9i9d3NarjWx9sZ0KlU5xAry4EKNHrr1RLcAuhueN1OVMqNG3p9A+gBuv0ysq/DtttwO3+HBVw3AalhiJk57u0AuiCEMRcFufi7+QWW/1cV3LV8yccIjOXWaM+djFrNIu3Y/mUL6J3yTTagzs2MgFwsAYVCCW6PE7qTB1VQLOdQqZYVcHOFaTo0uKDBCap/ycgz5VVbsa3vobvnu4Wn3yWg283hToBe6xJpd5I9e99qXO7Zl3R1YmsErRWgy2Qy1pYVtGu/m5hgceTMKe/g3l+utl+D1pVnfLn1ecqqNrpttrvJTvOXCOB2OKGxDXjT+Tuz3OvfplCuEcSt4H4VtNybPXRzI2z9f9nmak+Zln99sxSmu9o/amQ3E9CtdlJtb2a4vktAL1fpoTvg5CYuHroCdL/PDb9XR6XUGtAbQ5Xt57ydhW+3WvZyQ7T77t143+7+u7s/O0BXoKNezejWyjI3w8ebZlvrc1Qd0NoBquE2ViomoDe7HArQaxGENoPdeXzabOgtnY66kaK+Skkuc0NLJDOiu+D3u5DL51EqF0T62OXUUTZd8aoTVdVJqfEl39Vd4mun80wZFd156Hbf3QN0uxHq/L4doGsOvaXDZi4r06CV2dvk2IkpsEVAlx2gCXTNPbxDgKfjzfUA3Rge6yZVscS8BNwtzVL4cQL6JvKK8Rl65qq9afuwSefmLHUPnYCuQu4WD92jo1pmpbzFoqpNKvOvnaeDHaDZLZfuAM/u7Hv/vt39d3d/nQBdgZbV2t2E65a5p95rBj11jtYGgdphNPoHraaAAeht79+wY+1CtlsC9I6P0bwna8LZMLYBOJ06sjkF4AxmENB1XQfVEiVCJhGq+jib0Ti1UVfhZMj9KiVytwLoeznDex66/ehuCdBND90C2FsBdHn+pcb9ud0VdfKge4Bu1IwrC6cbD52euOykDWF22SIMb115COpl7r/1LVZDpSx+RtuZZRdyp4euOR2Q7atSglYpwa07EPC64fO6lFZ8iz2956HbL2arVdzu07sC6JtOXl+iyiiv58TboO/Wbqb5UwLotC4t868poWtn0HQH6Lyg5pB9c3TBSlprfI8+OklDXGHMZxYLJei6Gx63S+50dTUOn88vXrzwTJiaqkdIlZe/iWPQOEh297+zga+bWHYeejfntzu2B+h2I1TnVqm9QH3emkMXD70DoJspq1YeuqAPc+hbRORWeXS7QzvN3xvcQ28dYrdnuRuUs6aactNbFw/dnDebIn4aqmXD1Wkzt2w9dNmsHHA0hdwF0D0ug/3TeHJ1PcoIMTPp9lO79SfsNrzuAG+nV7V7x+3t/RmeY3tzzthErKH0Ri/cmv7ZnCe35wAoi7R9OL/98zNmtdYly3nTdxv3V7ski4cu42SupiqqWhXxxAb6owNiGIivY4TWyyXA7a5vyFbyIG+ZqQRhGMsb7Q1qu+ffzUzreejXfw5dZcDV/LFGYmu/W3lVTSF3+ScjqDaobJ2DrUC90xx8EwJ6vexMHkobdnsjs73+BOghc9eVbcf68Izwew3Qm8DcBFXmuLvx0CsGoDP4Dgspzu91we/hjtYUcjeevnjonFEkRHSxK9lteD1AtxtcO0DhfkEf1CS3MUdjAbUah8P0tM3zqadK77QxQlM/Vt6olWmYs8ByvHA8mnab5rC+DSDa3f2m92vnb+Gpyw3VDZoqKsjmkgj6gyhVqyjkK/B7I5idW8DS4ioOHToCv58eOstz1A/HslIpKcJctQqng958+xVgV+Wx7fuzHLAVQLdbX3bf3zHCZzZ1sjvJnr1/vQN6RaonGkhxZspV+UxNRGnjb8Z4ypG0Lu3cbEv+XK1pY203GLitH1Ln9t03JClOedh2QN4K0HmcqeVuGgNWy4zPScrWWoG5gKkmOb62xCQbpS1KznJCaaaH3hRy93vdvIDadlXbyuV6zEmx9ZBPqyljt+H0AN1uN7SCyWZgUWuXIG6AegO4q6Y89XI2grfpMaj/S4689mrh6VctpLeGY3kuhqmbrt9MARi7ULmlh293z+3ebw6vdwq/CwcfmqOIS9MX8eSTTyMYiOKeux/AC8+/gr//u+/C7w/ikUcelZy61+uBz++G1+uC26NDZ2thKTJmnW/7KEMP0Hf6LLdy3PUP6OVKB0A3h6AZ5E1AV16grYdeO00Lprs4ch1e1x2gl6sstFaD2gDKhuXEfEfNgmrFSDfz32Ze3fJ/6zi1BHRNAz10s/DALFUzwV1txUY9utXzr4XnzbqZRk9oqyAohggckkcsFfNSe17IpiX4ODbShxJzipYG9HJdtcml4gISn9iChbiV5dn7zE5HwOodG+cwpi3nQqGQQyDgkdkUS6zB63XD4SThqwSf2498qYByqQKPxwen5hZjrcTqhqoDLpcSpshm8yhXSvB4XHJcqVSU34Ey3LoL8UQCwWCYhWDQNCdWV9cxNDgAVq3xXPz88vISfH4vCoU8NjbWcMcddzBiiFwuL4ar2+2G261LTTivm4DZUSkRkHpev9+Lcrkq38HJ6HHzXqtY31hDf18/Lk1dwksvvYh9+ybgcuv4zne+I+f9Rw/eD2h5rG2s4tSzL2BmZh4D/SNwaG5cujiD5eU13HXXPZKS8vm8uPfeu9HfH5Wxu/XWmxEIBOF1B2R8MtmcXK/P60GhWEI+n4fX67Vtb9wN4Neeupm9sOQF7Azl7c601vuXWcvc/mxb3Yu2ez3q86xSaFF5YDmZXe+qbq/Pbpyt5zdFmMjXKBQKsi40ifAog9Dkk5h7fgN+tChbkzp0M+i0owGsChG0kTzbmGZrFa6XkWd1Bapc7V2VrSm/0Fr2ZjzZmm9iptCaS+PUpG8unNW6B3SjbnxHgO5QgG7kEc0HWgu/W/LqZibdJMuZnpVZJ9supN/5OWswQ+6VYgE+rxvFbFriBhOj/UISoshMw8Sq4YUacVGi7wH6jpbT7hxk9bAtHrrxZ9ZZr6/HSIdFFSW43Q6EAv5aCD5byAmoq03FiVQmy8wLfL4gXLoLa2sxRCJRqdcuFIqoVAnqblmE+UIGDq0Mj8uNVCYDl+5FqVRFwB9Wt1YFHnvsh3jqqacwPT0lhkD/QB9KpYKQzN7znvfg/R/4oIAxAZ2GpdR2K6aobBp27SPpKfP42uerZcTjMTkPwXxmdgazszM4f/4NTE1NYXVtBRcunMfQ0BCOHj+EcjUN3eXE4uIyzp29gLW1DfG6PR4//L4Q5ubmEY1G0dfXhzvvvBOTk/sxPj6Gu+++C7rugkNzIRyOGteuwWnU/TPywN8J7p1ePUDvZhXcCIDOtaTW7ZUHdCjuVEM1TA/Qa/lvAdtteeh1QN+UQ7d65pZcSu2hm9ECOXCHHroRcuemIh46vYtcWhjvBPRSsSybkgkTteyjEe7vAXo3m9FuHGuY6IJnFvq1aWBpyoPVtCq8XrJpCS5FZAspzM5NIRDwY3BwSDyFfI6f0wWM3ToB3olMhl6mR8Lm9HSWlpaQySYxMNAnnu7SEsHOD7/fB4/bBwdcyBfKcLv84vE+/vgT+Na3/g4+nw9DQ4PIZNKIxddRrZYlSnDw0EH82q99Gvv375PBSKUyyOVyGBjoF0DO56nWJnVhbV80DPg5Rgvi8SRCoSCcTg2xeBzRSATPPf8cfvSjp7C2toqXX35ZwJ5jcuzYUUT7Q5hfvIhylapdJSSTKaRSaXjcXolW5HIFXJ5bwPDwKAYGBrF/3wGMjo7h+PETuP32O2Qjjkb65T2uoWw2K8DO3xkBUAZK+/y6PLVNOYmtz4ueh24fcrdrDnT1PfTuAF0M2a1PmYZP8jijRqthnnbyys0T9Dz0BrlXteMyh12uOsRLtlpoVmGZWm26Uca2yUOXU+0M0HkcI6smoDNnXsxlBND3jQ2gbAC6dRbUK5RUDKjnoe9wNe3KYWbOmM+iBaADyBcKcLudyOVTOPfGa4jFV5DOxJHNpnDk6GHcduvteOWVV3Hx4jQi4QHcesudmBg7gFK5imQig1AojHy+gHw+h3h8A5lsCsGgD8VSHlNT5+F0KnCenDyE/r5h/ODxp7C0uI7nTr2Ixx//IVwuN2655RYcOXIYMzNTeOnl5yX/fPDQJIaGhnHkyHEcP35SPkOv2eVy1TYX02vvNFRLSyuYnp6W8D3Bn+F8Xt/GRkIMFnrn/+qL/4cYI4lEXEB2bW0N4XAIFRRw9Pg+XF6YkfujuAwNlcFBst6B6elZpFNZBIMRhEN98HoCcDo9GB+bxPFjJyXH/va3vx0TE+OyqWZzeVlLvAcaCLx+O8C2e7/TvfcA/UYB9G2G3C2TYqdgbqCGKlfueej1OnGpRTXZntv10OFASSDR8kCbhGVMQG/0zJXOlQC5IU2505B7kUpDDgeKDL0agM6uqfvHBoVw1yztXy+tUJ67YxukjF3BsN5J6iMg4TJD+EQA3UiPWFIguov57xzOnnsNP3zyMWRzCYTCPkpMYWJiDJOTk/jhD5/CG+cu4vCh43jwre/AkcMnEQr1waXryGZLAoK6riGVSuHS1AWcO3cG5y+cw/z8NEZGIsgXcjgweRihYB/+5I//AvOXVxAO9UvY+uDBw+IR04Mm8C8szmFlZQmRaAh9ff2YnZ2XnPtb3/pWPProo5ic3CcyrPwu5qvNcHrrx67h29/+Dr72tb/FRz7yEdx+++343ve+i5mZaYTDYdx7770Ctl/+8r/G66+fgdvjlr8vLi6IB53OxnHzrYexsDQrBk6hmEU2l8Lw8ADGxkdRLBRx9ux5FAtVhEMDqFZ0xGNcJxFM7j+MiYl9OHjwAB566EExSJiKoN1OMOdPz0Nv7Fux+0vX6GXRQf63Ww98N6+5dQ7dYxjjii9lOnbNt2QEYpUj2HRROwf1KqjCIDyoNvyLN2EOvRtA11CSIVUbcTMpTtlOhtqtxUOve/DdkeJoEBRKFdHTLuZz8HpcKBWy0DVgcnxIdNwbdDQspDgz0OPsAfpurvntnWsLgM7gD6O69MpPPfcPOPfGq1jfWMbC4qwQ3vr7+/H88y8ily3hp37yA/inH/04hgcnJOQei6UwPT2DwcFBqbuen5/Da6dfwVNPPYE3zr8O3VXFiRMHcOnSBYwMT+DkiVvx7b//Pqan5uHzhjAwMCyheHreoXBADAjNUcHs7LTUf6+vr8PhcAtoM0/NHDU93ttuu02Al6DbOWSt4Rvf+Bb+7E//HHfddRfGxkbxta99DXOXZ+U76Wm///3vEw/+8ce/j2w2I94zCWtOpwPZfApHjk0gX0pBc5RRRUF+IhE/hkcGhNT20ouvYmODpW0DSCVLWLgcA6oeBP39GBsbRyK5gY985MP46Z/+aRw8MCnPjwQ5kp5Y8mb36nnodiPUOUahenu0h7RrG9Cr0BwsDTYcuh0C+k5HkEDeA3RTBMDUXe/KQ7cAehthmVaeeT3f3h2gk81cYNmbpikP3a0A3eXQ6oDeYq0YFCSZRz1A3+ly2oXjtgDolCZNJJJwezRcvHQWP3jiO3jhxWcwd/kSvD6PeM/LS6sCwD/xE+/Dh//7n8X+fYdx5vR5PPvM83jttTM4cOCAsNIXF+fh83sQi61hbX0Zg0MRlEpJnDv3OoYGx/C2h9+FM6cv4NzZKSwvEawpTOTAww8/DK/PLbltRgZWV5eFoEd2eyQ6gMGBYQmDnz17Fvv378cnPvEJvOMd7xDWe8f2j9Dwja//HZ5++seIxWJIJpMC3gRtdkqbmZ3Gr/zK/4b77rsXX/nKV7C0tIh4PC55em70Dr0qgO7xa9BdFQRDbvT1++FwllAoZozw/AbWVpNwOUOYmVrF7PQaUPEhtpGRiEgkGsBb3nKfGCL3338/jh07Bt2pMpNcOj1S3F4yZkmaZB32zgHdjuNgt0rtDAbr+Td76D1A3wOWu0GRbShbq+usmoxb8aBblq0ZpVw7YbnDgbKhUGV64+YEIpBzntaY70YO3sp2V7F+FaPfScidOfx8kaUTmnjoVIYr5bNwOTUcmBiWkLuQdlvEeERwVjhZXQjL1M6786CR3YK7tt83BmDHt295MNZG18CuAAAgAElEQVQcuuWmCdgvv/ICIlE/giEvzp57FU//+Id48cXnJB9Osphb98Cl+xCNDOPI4ZswNDiBy3MrePWVM0IUO3z4EC5Nncf6+jLe+uB9CEf8uHjpDSlZixPc11iiNoLbb78bL77wGuYvL8PnDUp+fHV1DTfffLOQ3OihkyX/gx/QW05jfHwCTt0joXde58WLFwWYmQ//+Mc/jp/6qfcI4a39S8Onfv0zmJu7jHPnzglzngQ8Mx/OfxNkea4vffGLskZoRMTjCQmJDwxFcezkBKIDflSqLMvLwetzIJXeEMGZaDQief7YRgoOzYPXXj2PuZlVuF1BnH9jCgvzS+iL9onuO8mF73jHu/CRD38Ut956uzDg6ykx4w6MEh31LxV568ZD51msZUvtwqO7sQb2tmxtxwtAlTh2uMHtAO72x8lMeZrP13ol9coL9W5dk6FUZCmpWbZG0qcRoTWjsEbjIOv1mGfmnl1/1f66/Us3So6ZQxc1lJ2E3KuA2OjEgZ10W6uth1Zla01UbKW/pkZSflH33qJsrS7P1igOY5QSWAoZNwO6ImWYwjLbZ7kbfZaNC7XqWjfnU8xrawR4ew/drOcVViIV6QzDg4QdltbQoKAa2CZA3zcssrLtpF2tWu47X45NSmQ7mpadD7IaZDs5fbcbgmmVt/xu4V50FnYwF0rj3LQYlzWlqfoCoKSp4nZUkEol8cILp4RdPjQygPX1Ffzgie9jevoS+qIhPPvjpzA2Oo6Arw+ZdBmlog6vO4JyifniFPbt24dYfA2FIsPSBWjOHPwBJ5x6BclkGlrFK2BXLimwLBbL8Hi8GOgfRDTah/n5BaTTaQlfHz58WMLgTzzxhFwfw+qsXQ+HIxJeZ96cgE7yGo2Af/yPP4QPfugDCAS8AuwE/WDQL7/znIFgEF/44hfx3ce+J155MhkXFTey+hlSX1pYlLz6e3/yvXjmmVPIplkrrqNYKGNhYQm+oA5/tIRgxCW1+mT0e7wueDw6hkeYZigJsS6Xyxg1+B4Jo/O7L1y4gItvTGPqwiLKBYcQ5yhMMzY6ife8+324/763olJxwOvxY3h4GBMTQ3CSkCLsfaXa5/E4kcnlobtdovfAl9KVL9Xq8DsKe5CUatNtrVsPtNOaEYfDKk29kwVm0/xTysytdmuDEqfZA2NHX7wLBxlrzgzHbDqjAirz+k1AojYD52CxVGroNmiKLqrPN++qJtZY3zM4NFusG94EuoxSEcy33f5UXZuE7C1VUK2Mgvp3mmDc+P/N+2ujeVY/Z1MduoHpZndoc+i1sgVFzYG3fom1DrbZSlWgpmycZjBvvtCWFq7YRqqNo0msMy/M9NAbWe114kTtfDakuFaAVLtWfj/7PBuAbrLc6aHvHx+U1qkGj7Rhqqr5trV+6J1XjX0daberzk5Ywu783QN6h2+olSO29zHsAb2JtihKcArMOVvcuo7ltSW88NLzePXVl3Hh4htYWJhHNpeF2+WES6ticGAImVQJU5cWUC17MTpyALlsBeffuIhgKIBg0Auv34FkagXZ/BpGx6MYGx9ApezAzMV1VMoulEvUNq8K0zwQCAhYE/zOnDmD8fFxFIslAXf+naFxhtPn5uYwMjKKYDAoHgvLvngsj6NIDBnrH/vYz+FDH/og9u0fQyyWEOBn2RxfyVQa/+Wrf4m/+K//rxguzMuLLGuZYjM+ZNIZaYF67933oVioYG52HsNDY1hZWZd/a3oRgxMelKppxGJxQ+aVZXA5DA72iyJcJpNCqZwXvsDgUB/GxsgH8Mv3FPMVLEzF8MKp01hfSyLgj4r33hcdwfjYQUljZLMFMZgm9o1jZGQYBw7sx4GD+xEOB1Gi8SHheVXuymdNAOcYOo3dv9RpAouH1Ll96rUN6PYs9ebVY92jayJX3XgUdhuAnUXT6n1LJMZ0opTqonoJoBerqqRUSEpq/ZsOo0l0rp/a3IXNM5jtNnlc2SLlbLvbKiA2UJBA7hBp7+32MzcBnREmJTCjIKH+INp57HUvW12rumf7/c96fmuQ4k0H6OagiSVteOemt87ZVHW44HA4USrkUStb01QdOsvWxANomie7CehKsLibVdX5WLs6VLtv7hbQO5YhW0JO7a6jW0DPF7Ki0Pbssz/GqeefxdraCrK5DNbX15BOZ3D0wBGkk1lk0lSLo2KgE4V8FdUK66mdUspVrZaQTK9haXkGHm8V995/Ow4emkA6lcO5M7Mo5FQIkWNNMFK5b1U/Tm+ThDe/PwC32yO/nz59Wohp9Mb5IoATyBKJhPx7dHRUGOMrK8vo64vife97Lz76Tz+C0dFhYcDzu+jxa07ge098F3/wh7+PWGwDuXwW5XIRqSRV64KMPSG2EUNfpB+33Hwbnnv2BUkDXLo4jVAogmIlh8HxANJZ5t9TQqRjzn5jYwPhSAg+n0dK7Sig49Sr6OsLY2i4DwODUYyMDGFoYBSZWAkLc2uYnVnAzPQCNtbTCIcGEQww4lGQWnYK8/D+GI05efI4Pvih9+Phh9+KQNDH7Vimf7PjwH/zh5GHtq83GaA3O1zXPqBbPfTtArr51FuAuYJPY+b0AN26Pm54D91U2+LGaspoqjaQDmjUsHSqzbdcLAigm9Kv44b0q7NJ+lUMBGUuGTjcDRpv30K3A+Dm99/sgE4P/QdPPo6vfvWvMDs3LSFrCrxsxDfg8wSQjhdQzFXhdnvFo0wl81hfo7caxMTEhFjg8cQ6VtcWpIY9HPHi9jtuxsBARFTVCGblUl2i1ZxvVJWjVx6JROT/FGS5+667MTAwgK9//esC5gTlaF9EQtg8joC+sLAgAE/GuqqPJeD7JPT+0Y9+VErZ0ums0eOgjCeefgx/+ud/LEZEOBIU0FxZXkLAH4Df58fUxSmsrqzhzjvuxtM/egajoxNYXFiWdAAFZVwBgB0sKcdJQNedLjEOnLpTIgSx2DpoFGlaBV4fyXYaPF4dY2MjmNx3AHrVg3CwH6lkDq++8jqmLs3D6wkJoLPcjQI1bMHKNAJr4ikh+653vx0f/vB/h7vvvVslBunlGJafaUCqDoga2JyprbF33Yfct77+N4G5wTGSfeha8tAbjPQmQDdkapWHXlEeugTYTA9dAXUttdsQerfGSq35ZWuzpc67o2lS9Dx0Y5yux5A7NwoCeTOgi6KVUxcP/WoCul3ZyXYBfDOgd2NwdPvtNu1HNQVYWwk5tc+htw65mw1ZCOjPPvcMvvo3f4WlpQWEQgHMzs2IFGskPIjVxSwmRg8JoMzOXhYRGYbBGfpOp1MoFguoVIsiTkOGeqmUl5Cz3++RnPnq8gacDrcIyJiiMPQsCZAkVZIcFgqGxEMnsLFMjh46QZ5hcgIj5Vh5jISanU6MjIxIPpupAQIgDZDhkSHJhz/wwAN46KGHxHuenr2Ex578Nr79vW+JJOvo6Ih0QVteXJK8fDgYwtzsHM6eOYeR4XFcvHAJutMjRCpei8vtQqGaR6QvLPciZZz5ouTyef2sVy8aMrVsyuJyO+X+SeyLREIYHhrCSP8wUKHSYhXpdB6X55albI9GztAg0wlhEefh2KRSCbmXvv6IaMEfO3EMP/exj4kxwtAhZyrH36xh53jYhcyv7xy6PaC3z58b5ParCejN0cUmMDcFW8ycuHQuZJC8REAvWwBd7TO1kHudAWdsQJZQey1eanroPUB/03noBHTzRznXmhK9cDivesi9B+h7C+hkk+dzWTzzzNM498brUpN++fIcLl26CJ83itWlInLpCpZXlkQWldKpBFnqmycSMQlhpzNJOY7hd+b7+Bn+MGe+vroBDSo8b0Z++EwJ5pUyyWm6SKPy/wQqAvrs7Jx8nqVwVI0jUHJ+spyMBLJbb71VIgNvvHFORGJcLl0U3PgaGxvDu9/9brzzne/E6PggvvrNv8CPfvxD7Ns/IUQ4evkb6+voi/bD4/Igl81hdnpONNedDh2VMvPUlGR1wOvzoVAuYmBoQGRjNzZiSMSTAqp8n9ECgi0FcWhgsGNdPp8Rj52RALY5uOn4cbh1t8jkqrSFhvX1uJTtEeQZ6aBREwwGZMyYl6f0LTd7p8spYjrDIyM4ePCg3JtVC94E9rYeutkko4PNamcQdGOydk+K2zqgNxu0vG7yj9gp8qp56C0B3WhTbNFIN/c4BeiaEEjtAb0pX94A5M0e+taeYs9Db5HbModOkdWufVKcaflxwzTzdCb5hjn0MtTmRpb71SDF2dWRbm2qtv+UXQ7c7vx2G6Ld+Tser1Glz7S0W1+JXQ6d0hANFqq17znIcqfcqQOPPfZdKRcTFjeBGVVM7juOF05dwvPPvYbpmYuSI2Z+uFhiLrog7UJJ/mLomY1VmLsmMFMhjcBMtrlT05FKZoToxvdVByzVMIW9AOjp8hh66CL2MjCE5557TjF/tQp8Prcwygnmly9fFmOT52bkgkIw9NJZU97XH5W/03vOZDJSp/7JRz+G7z35TTz30jOSm6e86+rqKgq5Avr7BlHIF4TZXimplML+iUn4fAFcnpuX7ycgFMolRKIqjJ9JZwXYM5mssNOp6x6JKHKfU3cIE15Y9A5eWxrJRAzjo9R4n0AmnROyXX/fEEKhKNZWY1hdWYfTSSEb5tKzch8Dg32IRsMS+Ygl4lJmNzI6Kkpzd999txgzJBGqZwSU2I6uzUvg8AYnxW0uG657swTyawbQa9656TErsled5W62IubaqEjjq2KJpLg6cNeNFnG76kz3msVi9dRNR8Do52C3kamVKZ/qhdyNwboeQ+4moLcjxRUragNuV7Ym/XabJstu5tB7gL53gM4aigvnzwlr+zvf/Taef/4U+voiqFbKApYHJo8jldAxO7uEpaXLqFQLYPl0sZQR7XeGl1PpBE6cOC7la+vrG1hcWJH88/DwiDDFR4bGRJiG3iyBUJHi2DZUha+ZS2c4nl4qQZ2e82uvvSZzrlRm17WKkfumN++UvDrFXxju7+/vEzEYXj9z7QQ9fubUqVPy/5/4qXcikV/Bq2deEvb8zMys1Jj7vQEMDAwhth5DMV8SI2Kgfwgnjp2UevEnn/yRRATIks/ms1L+RgPEpXsE0KkPzwYtBH2COr1rfh+jFaFwUBjwZOGvrVIffhXhUECiFTQCqI5XyJOvUsXIyBiymZwYNaurK1hbX5WUB5vR0JBbWVuV1IYpdEMyIFXyqJh35MgR4R8cOnSo41b9ZgT0GvBdC4BeezomW3uLgF4sGSz3ejfLRp5AG2Z7q914ixyCHqBvwUNnXas8SkPcxWSSm0BqXY2b8qDSHIWSk5uJHXJOS52neaxZn26eXxXWN5bNtfpu82/W8jqKLOVLtCJ5FrosJTiqZfHUo6EAwgGP6tnbAdBNFnfrHK+d2WiG3LY4I+1Odw2+b1eHbjTf3eGVM3WiIV8ApKOpdCxj6Rf7mrPdaQ7FYh7/7t/+G/HQPW5dmqrQWxzs78fg0DhyOXrhDuQLaSRTG0hnYnA4yoj2BdE/wPpwdmEDgkGyvgNIxNPS69znDWB8fD+8rqDk3qlGp3EWyToAMpkc1lbXBdApkcoWowT8dCoj4EeWO3PKNCCYk2aOmXOIHitJctRgJxOfkQGGu+mhM/zNz9ETX15exrETh+AOakhkYlhZWUEuW8Dg4DBGh8fk++fnFiQlwBz3/v2TiITo5Q/gxRdfkpy5P+BHvpgTlToKyIyP7xOvemVlDQ6ua7LInboAKyMQFOEhKW90bEQAPZFYh66XMbl/QtIIbFN7x+13Sc78woVLUkUQCoXkuZAMSNY+74fMfd6bpCh0p0TOGHUgiBPUadDwOEY0fuZnfgZHjx5FOBREPJFUgjj9fYjFE4hGwpLW4N9Ub3o+c6Uhz3lBhr21W12rsqKtTryWZbci9tFOqWIrZya/h8owO1v/V4LlzmfjdasWJtlcUQxB4Tyw/0WRxqpLETSrZTHS2P+Ad1MGP1uCzlRTmfnyMgLegMTPOC9o8FKvIZ1JG4T1OhmuPtbK2arVpDeMk+Ft2wydki9Sr1aATpnvTmVntWObhGPU+bg+WEuytbKzzTPCPkLZWXjJ7OdeP3PXLPerCegyqIawiBWoreBqDog1dGuWxBDQc0V2hHLWAJ3avgT0SNCPkN/dA/St7EsdPrPXgF6psmlKRoDQ66EUJpDP5USnnb2OGRb+yn/6T3jhhecwONgnAE+2dalYgMcbgMsdgdvjw/rGCqZnLohE7K23ncTRo4eE1c3cOcGTddoulwcet182o2pFg+70Ip8t4/LcouSfCdTcpKKRPjgcunj0rD0/eOCwtCClt7u4sCQhaJLSaHi43JRdVVUXzH9znhI89+2bELY5NeRJniM5TdWgDwhI0SA4fPQAlmOXkStlxFAgmLH9K1uaUnI2k8ohlUhjYy0mQP/QWx+S6AL16Skzm0qnsBFbFe4AIw70qDfW44jHU4ooWqrKhs1UAn9YSse6fF4TnyvJgaurC5iYGEUqmRIj4ejRYwgEghItoKHAiAPvjc+H0QaG7w8cmJRSQhoINJRMQGdVAVMHBHR+nt47v59kwA9+8IO45ZabGmYajRaPR8n38nMEcTHAhSOjyXhYN8QeoG9/Mbt1DbmCIhVzjF0uZbQyAsPnxnlhGtCxZFyIlEzHsJtf/0CfzNV4LCENkiYm9sPv8aNcrYooExUWo319dbwWa1g5OfVqB0ONyJpDt7DfbbrzNtxwLdRuht5Fy70uHtZcO249uNV7JGRa69BbjW7nlOWbGNA5WALalt7oJqA3iC009WOX8jRDsMI8h6jEkShHT6nEQVWATtUgXauKBGzI70XAR8GQnoe+/W2gfsReAzrp0aWSVD6BrcPFO5BNvQqX04EfPP4YHv/+Y1heWsDoyBDS6STeOHdWarU9Pj/WEykE2QilUpD2qIGgBwcPTiISDSKfV+Qvesz0wAkQutMtnjqB2+nwYObSvJTgcA6x5ItATYY5Q9dnX39Dwuys+Q4Fo2II8FwEX5EVdtJLcWLf/nHJj1NYhhsg8+DcEAmABD3m8Kk7T/CiB0sPlKI0ultDMr8OTSdhzwOXyyssdqfmggYdWtWJc6+fl+9jm9hP/e+fEuAmYH7zv30TL738IhaXL0ukgIDfFx2QUrxsNg+X7hbDg+dlyRnXC8vn6DAx/02C2/j4KFZXl4S0RyOE5yUI9/X1yUbP5jM8hiDOv9MIOXToIO6443bE4huYujSFV155RYI0vHcSAlk/zxA8P88Xz0XvnSp77ChH75D7wL333o1kKiNKdgzp86W6uzUqq1nr268GoHfmmNhrsXdae1fCQyegp7PUWKgi4PfI+srkikY0idGtKnSHhlQ2LSTOM2dek/kyMMjmPaOSXmJkivPplltulVbBknoKRxFPpmAKBzXkzy2grnoZNIXfLZ66GGwdvHSrikgrQNcq5ZbCMoItTdbCJrGYXfDQ7ap8bjgPXZHv6lrtDVruHHWLUpzVM7cupBqr3ZB+rZWxVaooVekdOSVEqzsAtk71unUEvG74PM4eoHeD5qLV3XG1GSVrOyutE3YDvTEHwMhlbCMhYfVISHX5Iov8y1/8V1hfW0W5VJD2uFQ+i8c2RGo0GAkhXcwjkUognUmJ52nKptITJWgtLi4KkErOu1iWfDiFUrgpoepEKpGVUDeFWZi/pmc7OkJluDLOnTsvoXl69uFQVEq4uAHyc/whUJM1fvzEUfG8CYLMhRMI6Q3T22F6gDl0D1v7ShtWArdLQuxwlJCtxKF7HIhG+4WQRk36bLogojflIpCMpyQs/dCDD+PRRx4Vz5eRg8cffxyPP/4Y3B6HRADknnxBCbczVM0NmF4Vv4+hU5bDmddCY4MlcgRqjgsjCwRdRhSY+x8YHJC8O2vtNzbUvZhh2vHxMUwe2C/nWphfEM+eJXw0dOidq7HWBMgJ8uQusOEM752gznXNBjaf/OQncezYEelbT2+ckRnVP94hY8zPsYKAHntz2LTVZm03zXcacr/eAd2MfhDY+SKY0+Di8zQBfiMRw/nzbwigz83NyFric6Chd/78eVkTNHRHR8bQ1zcgEZz3vvd98Hp9yBfqvQrM8jYZMwPU6ymT5py6emJmKVy75ycOnQXxraAuofJyaVshd+vcuRIhd1sPv2l7veZD7iagt/PQqbfenEO35vG5yE0vXTEuVajI9NBNpTh6c5R8ddNrcjnhc+vgJGYL1V4O3W67a//+XgN6saQ2bu4B+Vxe5Fx9Hh3xRAJnXz+NL3z+txHw+wTQs+mUgDpzr9xsytUSSs4S8iWWaTFMq0vYmODMFzchhgW57s0SKnrILK+id81QIhnk7GdOUGJYnrKVQ0MjyGWLeP31c+LxknFOQRevxydATkDlnKX3ytwjc9IEcyq00Uslk53GBMFxfv6ysMNHRocF9PgZs8TN43cgMuRGsZqD2+VDONwHt8uPTCqPtdW4/H90eBzFfBG33XY7+iJ9ch8EShoFFy6eR6GQFeBl3pv3u7S4Ih46IxC8Jm7cYlAISaGCwv/PSWDTluHhIRnzeIwM/7S8T4OIRhTvKxgKqsY3bubilYgIz+Xze6W2nnl5t8uNleUVSVfQu6d3zvXJa2MtPseBa5VjQhAnd4A/zK/fdNNNeP/734/jJ06Iah1fEkHRdTmGP/zuqw3o1gjB5lVi38/8anvoBO9g0CdMpWy+JOPKZ835nkwmsLa+IvoOTGORF5HLZ8RYYxqH76s55JEfKd0s8rl48Eu/9MtSzqm68bXOn3MtqSY/NZOsSeNdSQV34iAoAbH6Dl7PoyvF2CqZ9jvuh86o0GYlUeszs0sJ2HnoNxygixNuUVdo9tCpt27NuVhz6XJsU3OZZlKcpquJRkAnkHt0B9z8cWrisVcrPUDfOZzvvYdOYM3lKvB5aYnXg3MEiH946kn8/u/9ByFR5dL0zNkVrV/AKJ1Kisa7O6xjeGwYkUgf8jl6ijnxuDc2Elhb3VBkN435WAqeFKV96tDQoHigRPoypV0jUemYRm+BYXV6usxDnzl9Vv7tdvskVE+vneFvGg2c0kIicukYGh4UD5eAPTk5KSF3gh4943PnzkpY+ZZbbxYwnpqaks8SuAaGgxic8CGZ3UAykZHQf7Wio1LSkE4VkE3lcfjQURRyRfGOFubnBcwJrmST8/vJD2AUgrls3sPKyqqU4dGLUsz2stTCs587ddg1Bw0op6QEKBCysZ5FbCMpfytXigLovCdGOJje4OeU4twGfH6f0tmvVqXN6ujIKGamZzAnpEKG/QflPXr+ZLfzWjkm9MzZwpa6+Lx3GgYzMzMYHRvFI48+igcffFDY8yYJjs/LJMr1AL2b1asiozSYWaLJlEkkQklhYGllHS+99CJOn3lFiKMmr4KlmHzeBHNGfvgMTXKlSku5xVj83Od+S6Jd6Uy2tmobwu5S4670Quox9eayNbO5Vfso4FYA3RpE3E4eXXnoPUCvER4YMrVjuYtnbgm5N+fQqbfeykM3PXrz/6bVbk4axU7VYAV0htq9Lieo4cEIE8PwPUDvbkPYaw9dwq1GA8ap6XnMzUzh/vvuFWLj1/7mq/izP/kj7J+YQLVcxMb6qpDlWLaWiMVQqORw4s7jqDqqSCTSWFneQC5bhs8bllx0oVCWEDTnCvPp3KSyuZR4fix/o9Tq4UOTspnRY4nHkvL/kZFxRMJ9wrh3u7wC5Il4CokEPU7m+52SV6RnTF15Mtq58XDzItObbVQ5bmS3M2TNjZHNTbg5qhCmU0DuplsPIVm8jEIlLemGhYUVka51637oDi9QceLmk7chlUxL6iibycj56EnRQyaLnNKsU1PTCAZCwsZn9IA/5AHQE+a9nTlzWjb1iX1jolDHsjWWr62uxOHUQthYpxhNDoViTvLxXLE0fOjRsyEL/7+4tCj3RI+PoMxac5fuEhb0+XPnFcnv8GEZB+bPT548KYYHiXVME3Dd0jvnixESAv30zAwefPghPPLII6IRT5KcIm45BYBMBnbNv2vTInMrM3ynIXdTbrr1d3RX5XIlcugmwJkd8CiuRCOXpZM//vHTSKZitTQVyZ1CRhUp3/od81mRj8G1QbJopQx8/vP/QiJhgWDI0k3O6qmr47lW1Ms0183fjb+S1NGhSqBGijYbsljD70QAI4cuZ23BZLf+vfkzvCKbFL683+ll58F3PvoaY7nzYovW9oOWPiUmkdGaXbV2YDMfcrnIHEj7bm98oEqKU4WLuDCldlU0pKkUp+Q2KRFKMpwAOiXe+bZZj9eiLMHsy9td2ZpM2T1tzrKVzWovP9OJ1KHWYTvhkJaJjoZLpUFG0IxE/EilS/iD3/89vPLyi/jMp38dN508hj/5oz/CX/3X/4Jbbr4JwYAfaysrWFpcwOW5OQkDHzw8ib7RPiwsLyCZzEjYGnAhmy0KSzwQCIk3wXw1S65Y8kZgEzZ1mR57Hg8/9ADyhZzUW7P3OcPPZJn39w+KB8sOacwbsgyM4XeCutqkFLjRs2UYn/OTrFkqprG3OUGMpKLnnjuFVDqJ48ePiVTrhYsXkMlmxJs9eGQMwb4KAiG3eP1TU7NYXt6Ax+MXg8IjYfgoVpZWMT8/j4OTB0V6VaIBqaSEq0nOO3dOkfcO7D8opWesq4+Eo1K/TlCngUGeASMUwZAf991/r5CeXnrxNSzOx1ntKTlTqsAxqsCQK0sGq9Jnmk1dFHOdoXiuNYI3z8vxOnTwEF579TUBb4I4nzqBmL9zTGjMmLXqPMdrr74qY8P3n3v+OUwenMSnP/1pPPy2t0mIXsiBbpfkZlWqzdxR6x21jFUnc6mxv3b7ldAK0BXOWIFm8/GdAZ1L32bHt1mcDXLnO1jIduwVM1XiMnA1nkrh5Zdfwo9+9CMhwJ286ZgiRMaSMpc4jxiVURUcDhFpIm+FXjsNLnYopJrgv/03/0HK1xj3tpaWNefRFci2BnNViGYpa5Wgu78AACAASURBVLPcv7l7tKpyqAG3BdDbESY7E+MUS71T2VpHh6Y2feyeQpsHK70MGt/rOodubZ9qnrqlNWuwz2URWX4326fW/m4YYGaYXZSQuDWYfcyNkF2trMFS4mDmx63nl43SYLqb75usd4fTiYrGsKdblKk8ui6eee2HZKuiWadoTLsWRkdnC6xzoWSVtXMdaJqdc3A7WMHbPKQzy3KbJ2v+uCzmJgO7SRVKhU51yesqpq1XzpLN5+HzeJDJcBNx4MyZKXzus7+Judlp/OIv/I/4+U/8LH7v934f/9cffgV33H47xkcpALMkzUroKYQCQQnd+kNBKd9KZzJIJJNIZzPwBwIIsO94IS8bke7SBXj5LAgwuawKebNP+ejoAPx+r/Js12KGxCtD35qIu0yM75eyOiqxSQ/oIsllJMMV5HwOp0M8ziLLwlweeD1elIrsQ65C3tw8qyhjaGQIoxOjmJmbxtLqEgKhABbmZ3Dn7ScwOjIoRKS19XX4ggGcv3gex44fw9DwkKQKpi5NSxib2uujw6N4jsI0DqeQ08iQn7s8K6B/6013YPHyMnLpIvLZEpLxjHjw4UgfcvmCjI3L48Y9992DA4cOSD37+bPnpSshN35GGviitK7qlaCJ0hyNJ+b+eb8kvjHSQGOGRonL7cHy8oqAfDAQwNEjR8XYoGHD45h6uHD+vHj6ly5elHREsVAUshwZ9qOjQ7jtjlvxmd/4TYQjUQFI9lh3e7yCtQYBXqmWKQhv2IDrgNF6LncitaltuDMgd1q/tbbRXSwju1bgHUl5gpOqcqh1rTeEMxH0ebEe3xCJYubLv/rVv5YKDEaoYjFGsJwoF90ol1zwusNigFVRQDa/jmi/C8VyCtUqyXQFaU+czznwud/4EtwuD0pl1qGrKoX6S4XbZXTZQKsB0K3XypRqIzHOBGAax9xc5P/qNlu8yK8y+0mot7cTchf5YlsPvNP+T+leU5Cn9STonEPffF/XBKCbt2KCuAjKGHlz1XaRtn4jqMsxFcPqtpSqWcHcBPCOgM5cua7D43LD7VSAzilE5WwJuctcqw96q8hBp/Vo90A6s2AbOQBdrPsdH7qXgC7P2bI+jSXVgPAMWdEKLZBMwxIEAAnxxNzwut3yaFZX0vj6N/4W/8+f/al4/I988hP42M/9D/iDP/h9/PH//Uc4eOCg1IbHY3HEN+LwuH0IBoKyWSwtLSOTzYlnWa6WRWjFydChWxfBl+XVJSGB0Ysm85pzjh5upUwBE4eoy5kkIYrI8Jys31bNThwYHhqVTYf/Zm6aoXZ6MuqHAjaqt/nayhoGBwYxPjouvdVp6BGMV1aXpfOZP+hDuD+M+aXLWFlfQTgaQjqVQISlZJUykukEwkwDREOYW5jD0OigGCXMTRNUaSiQPT8yOCzfQf2GNy6cQzIbk77kbt2L/WOTmL00j9hqEtHwIJxwS9qhr38QuXwRK+triKeSmDx0AEePHxUi1PSFCzIWDKsSoPlc6LGRwUwwk1I3TRMyIOc6WfyJeELCrdH+PsW639iQsr1jR48KAW5malp4DzSmCOSMDFDj/dzZs3jxhRcxPjaGe+65B9///vcwOTmKO++6Hf/rL/8zDAwOo6I5USiWobs9EL6sFSZE9dEEdPWm8B46GNR2LHUBmw4OllW6tXkRyvyvY9e21yhBSn46HNnRIOHBEiA0nYpW0Yaq5MjJjygWc3j21I/xox89KakYf8CLXI4RJw+KeQ+S8TLSSVXCGQjq8AUrcHmy0JxZOJwl0fuvln3y2c9+5sty3VVkAY3EOMurFnawCsu0GmeDVGjWlRvgbYK5hMQt0sCbx4keNifB5kqIdp65FfQlvrJF6eqWj0iaU3UJ6CY8GV9wzQO6ObAmyJvgLqFzQ51OJoZhADST4swHYDLczc+p5iwOaG4z5O6Cy6FJmJ0/LobcxWi4uoBuB/jb3gW2eYCdQbLN0zWu2y0AurCVXQ6k0jm4PS5hfnNM+qJRnDt3AY8/9kPJc7/66ss4/8Y5WaB333UH3vmOt+EHP3gcly5clDaiLN1iiRRJlPR+yZ4lAC8tryCXz0OTmnC3lGcxr02vWIheVGrzeQQUCUY0/ESi1eMWsFrbWBNNahIreV08J8P1LPkiQ5416AE/pVUrEs7m3ym2ws/T0ySznGHiVCKFocEhREIRyVFScYvfvxGLCZgXywW4PDoS6QTWE2sIR8OinTDU1yc19uuxNfGa09mU1Hj7g34Ew0EpA8tlFDEp4AugWqpgYmyfVASQ5e6LeFDVqgj6wugL9yOTyOHCG1NwObxYW9mQKMMIDQA2fkkmsbS6jFA0gltuu0V03WcunUciviE69LwXGg68V5bBSSOOMnuau5FOpeXfZNPTW2dFQDgSkR7uVAsja/3Bt75Vrvf0q6/B7dKFSPfAA28RUuDG+hqSiQSeO/Uc7rrzTmG9/+f//BXcddctuPueu/Dxn/95MTzgdImX7tB1FEqqwsV8aT1Ab1p/9oDOyp/1WAx90QimZi7gm9/8BpaWF4QUSnW+dCaOQr6CXEZHOllFOqn6F/j8OoJhB3zBArz+CnQXeSpcf15Uy3589jNfkgoEhyPfNaA3h8vFLDGA3A7QBVAN9327OXSzvfFWukX2AN0A6FaAbhLjOgF6g2Vu5Myt3rvITlIi0qs2aLLcJbjDEE6lDugWpWE55XY9dDvAswNsu/ftzt/t+3sN6O1D7urKGYplmJ2fozoVASDoV3Xm//rL/w5//ZdfE4+A3hxL1lgGFgkHcfToYSwuzIvKCBtBZNJpZFIZ+ayP3mO5inQ2C013Ildgi9SykNCUN7khSnL0zJnHJuGL/+ZLJ9/C7UI4FEIwFJJQdCKVrF0rS7AoMMPzLCyQCKa6rfHf62uqXI1eKIGLynHMd1PfPZPOwO/1i4Y6yWtulyrXYTogFAkinoxJ6KiilbCR2IDbSxU7DSeOHMHy8iJiiRgGhvpx+sxp6WLGax8cGhRj5pWXXxGP/L577sfUhSkZh2w6C4fugMOriKkhfwihQARjIxNYWVrDcD8FaJK4cP6inIe5ZgJ/Mp2E2+vGTbfejL5oGDNT57G+tiLktbHRcQH15eVV8XxJfiKHgNr25BjwbzRwCOYs+Yv2sxFOTu6R3v0tN98sRlF8I4ZIOCRlb48++ojk/c+dfV0qClZXVvHud70Lr7/+Ov7+77+F97znbXjLA/fhXe/5CQH0MlimpIuxzuCatZ36DQnoTR5a83rvHHJnuN3MYVty1WbaSzxIVnjkpeMe+yE8/vj3hPBIZ5jkUJLiYhspAXMSJF16UCJUpXIWcGQxMu6DP6BBd1clJcXQvANBfO43vyjpJ7ebG243HrqS7q4ZbdzrmwHdGKNWHrryzuv8iu2G3Lv10JXHuFPpWCM6Yzn8uvPQ5dmYT8YQkDD/2S533ynk7vJTmlKrk+DKykNnyJ3ThGF39VKjdqUBvVtAvpaPN1m6na7RzEES2Jl3pXfH0DdJXp/+9Gdw7uwFAWlu+mwSwnz2QH9USsHonK2vrqFUVE1S6J0rnW9d1hE7jeVIbmOonWIZLjf8Pp/kyRmaZU5439i4AehUx2JL1BIKubyEgYVUqTklHM05xlC8KjnzCWCzBIzXbQI6w9/MZTP/S+LXxkYcw8MTcDndmJ6aBjUVRoZH5RpY0E4yHku96KGvxVYBJ8XVq4glN0QKNiMSm1S0y8nGTE92enZapFXZcIU56dnpWSTjSfRF+nHi6Em8+tKrqBQpqEHjoIqSsywGgItGSNUhoJzL5HH/vW/B6PAIvvvd78pCWFpZQrlSQoUD5wAOHTmEoaF+rK0sIJNWIfb773uLiOg8++xzWFqkwh0Nqbz8jemGatUhJX2MQJAQ1T/Qj8HhqBhpZPzzvvm8+6N9GBzolzztL/7iL4gy3dSli3j5pZck9//zn/gEvvKVr4gh80/+yftw731348RNN0skoVTVRGRIcxpSsBbO5Y0G6NyMOlPy6pHLVmtMoLwW8jXOVG0kmXFuhYNeLK2u4c/+7I8xvzCH4eFBabZDVnu1ynr0LDIp9sLwwenwywZdRREOPY/BYR98AS4VahTEUCpw7fnw27/1JYlkOZ0kKTXl0C0h9waVuE24Z27OBsnZBHLjZlnIKh76FgCdH9kOmJtk6K7qyGXs38SAbj5Pq4cuD6LFbLWCu8lqb+ehS57WTKWU6aFX4aLQiFG61gP0vTELTMOscZ02/ou52e9973sidUqwpA45Q9YEylOnnsfK8rrknllWpoREqLYWQCQSEmb4xYvM8ZZlk+E8kdaNFLPgpq87ML++BI9fecXcAAb6B1AplaE7HTh84CAiobC8V8jnjA5EFSF1ST13qYJkhgQsBeBSulUoqHajTqeAFPPJLBHjHOQxJAxRZY3/Xl2LIRzqFy99+tI08tk8whR48XhFDIfn87HRjMuBOMuDnFXkSjkk0nHJ96+sshNbRizQgYF+Icq53G6p2ea4sX3qhTcuwO1048DEQewb24/pCzOIrcehVTQJS7uCHgH2bCYLvy8gNfXLi0tCnhsZHkI4EpIUxJmzp5ErZCUywPzp6PiolK8V85SyZb94J246eYuUiz39D88iFkuKNK7fF4LOLm4xMp3L0pGNXju5BINDAyK1OzI2JPXwTDNw3KLhiJxzauoSHnroQdxyy80YHxvFN77+deEX/PIv/RK+8IUvSIncz/7sh3HypuPwB0M4fuImuH0BeS6Up/D6vTe0h24CeqfV2TnCR26SCSiSca4ptKlzUoGPQjIOPHvqOXzrW/9Ncr6RqJIl5u9sR+zSSXTTsLKUwPpaWuYCWxFH+ryAIwPdVZIeCUw3lYoOFHIaPv/bJMW5UC4z5N4e0E3WezuugumdW8G4xnC3BXRRkmjpoVsB3ur9q7/XR9wO0O3KdhlRfNN66FZAl4GlhWpaYG1mtcloN3PonKBWlnuZYM7ceQ3Qq0YOXQE6xWWsr+166HYhc7v39zLkvRWYtru+rZyj3WfUWJpFH1ZySD2v9eKLL+J3f/d38ca587h8eV5Akp3BmKdjeJo/IyOjUibFGth4fE0asHCzecc73y6SlGYNLcPO3FSSiaSQznSfG6lSGgMjg8imMyjmChjsHxIdWeaa941PwKO7EI/FkIjFBchIhONL5FChIZlhP/F+2fjYkpWAzR/+ztwwS60I6BRbMZXXWNbD58oSt0Q8h2AgInluEvVoeKwsL0uZHcu9qGbHCVmqFKDpGlbXl1GqltA3EMXiymUk0+vQ3Q4cPXZEvH4aCyRizc1dFqZ9OpFCKV/G4ckjmBw/gGK2jBefexG5dA6BUBiJQhYOl45EPIbjx45LdGF66hKSiTiGhgZw080npPZ8bn4GVa2CYNAvHjUJd2zpmkunJQLCsiWW+G2sJzA9PQefNwSvJwhNUxt+Ik6jiCphXolMsH/60MggypUsbr71pLSfDRia727dhbnZGan7J6/hrrvuxHt/6ifx9D/8A5YWl/DoI4/gz//8z3H+/Dk88sjPiWGQTKfx1gcfxti+SZGDTWfz8AXYSMey+d5gOfROZDzzrm1D7pRjM8Bbgaa54Zksc+D8+Yt44okfYHFpXtYV15dTZ7c1tc6i0QEB6qmLC1he2pBeB/TiA0EX4sklaI4CQmGfUvErO0Rd8Lc+9y/F8C7kCehNpasWD90e0OsxigaGu4EPJFO299AJpXUPuTkXb9236gZD427WVZ259B3oAbqE3E3SgxXQW4GfatigQjJWD12R4oCCUZdeB/RKDdDZdKAH6B0ovN2gec0ulf6FlkoCE8wVwP/N3/wN/uN//D0J026sK4nS48dPSO00y8Duu+9+IUudO/e61L7qLhKxilhdX8Hb3/6w1I8Xiqq5BD1wss15LgK6J+hFYDCI8f3jkldOxpLoC/ehlC0KEA71D4q3TjBnDp5hdRoNzLczQpBnS8jQAEKRfhFricVpbAxJ6JvSl/TIGWZnqRYJdDQC+FIdyJibLGN1JYFivizXdwflWaN9ePWVVwVQmdMnEa6CknjGTreGuYVZeHwuHDl+FKsbi5hbOA9/0IN77r1bDAZ+P/PeNH7GRsaRTmalbeXhfUfg0b0Yig7j9MtnpK1qiipeLh3h/n7Ru2fjlPn5Obx+9rREOt5y/70oFLM4eOgASuW8pDNYh85wawVsM+zD6vIaBvoZISnI86BnTh35aGQI1YoDU1Nz8LgDSKfyUn/MMjgroIcjXhw6cgDPPvus8BOYTmFUpFjIS990SX9owDve/jYsLS7i9Gun8cEPfEC6xbGD3ic+8TPiJc7MXcb7P/AhHDl2Uljr6Ry76bkl/F7zsG40QN/C+rMzyBWg8GX1zusuKPPcX//63+Kpp57E4OAAkqm4cBsmJ/dJVzWWtbGpT6moYf4yW/hWRHGQa6BQzCAWXwK0IgYGI1Kfzu9ZXlrDZz/7efT38bjc5tqr7QC6KRhjEYUxS9SkG5pFyX1z6ZrJHzArHowStxZqL60AnR+zE4bp+P61COh27VOtINsqx01CjvlqVbZWO4YPriYIY1iPRrDdrDW0arab3yvKgUa/9ub5zxJw8dANTKEzVKGaURXwuajlvln3pNlDt3ugncpW1HXtHWAqB7hTUcvef3/nPUdDsUQyGr1XEmSUfCg9M7LKaVs//sTj+NKXvoSlxWUpdXI4XDh65LjBFvfh5ptullrtxcV5OHUabcqjjUZJWvOrki0v5VqHMDs7i0uXpoThLkae24HRQ2MIRIJCCqsUKkhuJJFNZqBXdXjYoCSdVaAej0sInDXpIipTLsMXCKKqeZAvEOBzNbCmN05xFYbbCbL00Ck+ozxOj2iW0/P0eYNIJvLi1dKVZCRhbGQUByYnhRNAMtLyyiJcHieCkQAKpRzml+ckBH/sxFFMTA6jWInD5QWcOkVdeB0FMSKWllYEtB0VJyZG92FsaAL9oX70hQbkb5fOX8LLr57G5NGjcLpdkntnMxiKgSQSMVRRwrETR3D8+BF4vS4BeIa4yWzXXU5k0inpnR4O9EsYfWV5VUiLQ4OjorqXzRRx+NAxRCIDmJ1ZwFNPPo1AIIL9+w5gampGCIFj46Pw+V0Y3zcq/AjqBIgQS6UKn9cjHIZjx45KdIMs96lLl6RGn2Vr9PZWVpbwgQ/8hJQYPnPqFH75n/2KeOhMgZDwmi2w5ScXseGDSs65sWzN/Eu7ebqbZWvWShxZ+1yaTkfHduhb3R9a7a1bWf+MOrHUkJwGn9cv4i/kmwwPhrC2nhdlwief/CFeO/2qtLzdv39ClRHqap6Q6c7GQPOXlyUKc/DAMfj9lD6OSY69WEojk01IvTdBnhr95LD883/+GypyJg2RLEaXUT9u9kFXnfTM/H7TUzIAtdmzVp9WnnlDa5YmLRQxY6w671tSijPmknHNdh56x/1PzlGPEDTPD3V9nQvda76QOcfLFqF0axvSGsg2aaGbfxdvl4Om6YY0a10wxnphrQDdOvnsAN0MkYtXbgjEEIFND108bZMMYQC+lbDACGktVG/8Is18+MPQqQHoHDYaq5ViWQDdqysJ2GYhsx6gb8Et2PJHKKnKfsoe5HLsulSG5iBxjRrODlyev4y//Mu/xDe/+U1hjpNcRd1wrzcgoDw4OCTgePbs67K5M3RH9TaHDhG98AU8uPvuu8TL48Kl18pa7L7+AZk/FUcFrpALhUoR5UIFWlmDCy7o/KnqcFQcLIASeVJ6+tzQyPBmrbeIzbi8GBndL6Q4gjdB3JRwVcpYJIKpZkBUe+N3ckOjWAq990K+hFSyoPLNrIeuVDDCRiT79ol4TalcxNT0JYyOD+PwsQOoOio4f+ms5NDH941hbN8g8sU1RPr9IobDc1LghoppshFWNGSTeePenPC7A3A7vPLvdJwbbR533v8WbCTimJqeEiW80bFhydVnckn4/R4ZR4I5c9q5bFox/MMhOB0O5LNFrC6nEPCFJbXAxhtksa+uUBEvjYnxSdxzz/1waC488YOncPHitOTUyWFgKRsbtew/MC4GAvXkU8mksN11h1MiFJwDJ0+ekDw6AZ2kOBIXSWDk5xkxuOOOm3Dg4H688NLL+J9+4X/GTbfeDt3lQZFF6LJfWMDiGgF005C/FgCdqSFyPjhf2GGPREYKOelO4KmnXsK3vvUt4a4Q+DmHqZnPckKWrdGA5t+5FoUjkS8jHO6X6gYKDbHSgm2JKZdMxyoQ9GFgQOku/Pqvf0qMXQ+1JCwvwQtJpSpynh2gN7PMzYhtDdAtdehm/qWZX9Vs+HQOvfcAXUaglfXBv5VrOZy6mIxVWIYWuwyw4aGLF+5UPc4ZQmHeUAF6faCtoRA66GZ2Vv5vgjlJmYaHTtA3a84r7G1dBdwMrzo360D1AH3LaL2FDyoWKsc/X6CiH41E9X+u5wsXzuNXf/VXhR07uf+AaKTPTF/G+npcZElHRsdw5vXTArTM53l9brjcmjQSGRzqlzD12gZLqNhXOypa4ItLS4hEVW24P+zHcmJFarYZlq4UqsjGsiiki3BpHvhcfuSzBQEZKrHNLy3A43Mj2hcVMZZUOovJyUPI54riFbNGnvPV7Phl5szpAZmqcHyPnyNpzaV7UKk6kYjzdxeq5Qr6+6IYHRkWD11kN3IpCbmHIgG4vE6k80kJvUcHovAHWHK3JjW+TpcuxgQ9U5KS6PFm0zmsLq9jYW4R6UQO0WA/fC4fSvkKwoGwsMJzbBiTzSGTowwn64Ud8n1lspSdmqiDEVzTyaSExCn4QhJiKBiCU3PjmadfRjQ8oPq7a06R/mRIPZuhKMwY/P4Q9k1M4uLFKcxMz0ntMb1BrsNKtSIlZxTOYQ59Y31dDDQuzGwmLYYPjQemAsZGR7C6siLNXJhr5ziyVedDD90vjWvOX7yIn/vYJ3D85C21kDtLraziMkqE5cp66M1OkhVMpNFUlx563VmpR/paAVa7xchyTM5PAqgSRCogHPJifj6GP/xDVhKsyFwlgNNZpOQvG/CYGg2MTElPdJ1qmz4xzPn8Gexm+oSAny+wu58TPr8b/f0RWeOf+tSviadPY9mkNdfC2pY2S5xXdh666bI15NCNCoDmOvTmSIaZjjXHpx5a3xzZbGS2qyPedB66dSK1CgttBdDFguKuz5yIBdAZTmFIrRWgm99bV3JWAM6Ag2wmhoZ8SWM/ZafkysnNIKCT5e6R2nR7QLdDLbuQmd37due3C6nbHX9131ccBT4Thvm8PpdoP+dyabH+yXL+nd/5HWkUQn10RoNeefkMLl6glKlqtUkgIpgzj0ryltenY3h0UDYOEsqmZ6cEmEgWiyfiItTSPzAgeW0qq00vTsHn98OtuZGJZ7Eyv4rUegY6PPB7g3BUHYj29SNXyGEttgaX1w1vwCvfS494/8Sk5OMJoPzhNRFs+FzoXfDfbJvKv/GHYUYaFvTeqbNOR1rq0V0eqbP2e70imkP9a3qoHq+OpZUF5AppuP063H4Xwn0hAfgq8qhUCfwsEXKKl85SMN4PyX+s9S4Xq5ifXUAqkUHYH4WuuZCMpaUunWQmp+6VdSHsdZSxtrGCTC4toF4sF6Uz3drqCpLxhJS2hYJBuHW3RK6qZQfWVpR2Pb07et309lQTDqcAOhvDkPdAEGdHN2oCnD59RiIautuFBx54QCJvrGJgyF2Mn1JZygNphDHSwQjL/n0TEhWYvzyPE8ePi1zuqVPP4G1vewDjE2MoV6v4+Cc+ib6BYeQo7uPgeDu6BvTO68Nsf9r+U9aMWquQe9XB+v5Ox3dOydWcFcsXbRXQVcRfdRIkoZGAzpA7ywdffvl1/Pt//39ieGhEiKgUdSIHpL8/Kjl0rimWExLYGULv7x8QI5lgzh966aaXreSTHZJa6+sPQXOU8Zuf/XXVea9sBMit4W6Lh24H6GYI1QrE1pC7/G4MoXWYzTFq5Y232lObwbwVuG97L70eQ+7mTbbL8WwF0Js9dHrrAuysF9f1ml5v3cqyhNmMp6hAXIU/TXIcsw11QHcKkFdLZsidLVUV073BKBHrYuv9VOwA2+59u0lyvQM6Da5Sic+FimwulCs58djjyQ18+9t/h+9///vS3ISew+LCCmZnFsWjZb6WTG7WQjOnrDacgmwWg8P94q2vx1Zx8qYTws5liJxzjQz0ffvZBlQTtrg35BEBmLlLl7GxFEO1oMHt8MFZdQMlh/QTZ758LbaORCYJl98Nh1uH5tKEiR70eAVoJNrE/K+UyjgFuFVvdebCWQdfkIYnrEknmDP0z88yXMkSLpaqEdBdTl0IdCyTo7RmKp1AoZyDP+iGN+hGvphFGSXoHjYdKiLo0xEK+RWjW2PEi6VEHvgDzNN7Jc+dSqTFK/d7gvC6fFJnnoglkc0U0B8dlDCr0+2Ey0Pd7TxKlSJS2RTWxRNj/npDqgC8bi/CwQjcugfVElvHAgVpXUvlPWWwEJAZNWPzFUY2uE6ZAuD98t98XbhwQcaD0YT77/9HSKUz0gCGxENyHWhhMMROsKDBLop562vy/vDQMIYGB2WsWdkwOBiWUO4tt92OX/jF/wVON8eMLPwgCmVTmtOI3u3AQ+8W0Ov7n/rNCupSftsFoNfqQoRctTMP3a07EduIIRgIw+VyoFAQCQScOvUivvrXX5M5REOVczKRVJUe8/OXJXLCCAorHsgL4fOmZUJDkm6QakyUFN0BHu9wVuHUqyAJ0qlX8Pl/8RuSvtGqjKEqt6uVh644SO1y6NbYa/14q357O0A3v8sctmbPvBX1qBWI23GoOs6f6xXQW002829mf3Pe+HZJcSJFTGDvMGpWdrsJ5M2ALnlPzSGATlqsy8F8oxseFzOonQG9W0Du9vjrHdDZqctMo5UrZQF0Sr0ury7iC19gi0X22nZLWdTc3CJ0pw+DAyPSZY1yo6lUXJSrdLcT6XRCSF0HDu2H1+/G/OIc+gciQYHFnQAAIABJREFUSKaS0tyEGwiNQa/PJ15HOpvG0NgAEvEkNpZjSK6nQYEreuceZwC6w4OAL4hypYpENi0GgO53I18poFgtIRT0wVWtimQwvRQ+C9FyL1eFwMfzMvpA0KYyHRne9FIJZvTKzdA8Nzw2iyGgcy7SSyeho68/YnjMKfhCbvQNhOFws11sCblCBsn/j733gLLzvq579+1t7vQ+A2Bm0AsJgAA7RZESRYmSrLhIlpTYL1rPcfKy/PyyXhz7PStZthLnOdWWvSIXWcoSZUe0mtUbJZISOwkQRO9lBtN7v709/853v5mL4QBDApJlJrhc4LRbvvrf5+yzzz7zs2qpb7RqVIY6t21j0TL1uIkBIzbRrEgWVPRaCaEmXqtwMKKF+UVNT8xqYnTKRqfCPNCWhqMSw+CwwuXGwhzHcZZLmwEO9rA18TrrbUdzQr3cZ/oGB9ABX+hZ+uLj1XFdvtxrx52xrSx+GOUgCOR5g0Mj6u7aLK8vYOcDvwAb3pJIGoAjZnT0Bkll0ik7PrAh3O/OZ3lVUxNRS2uT3vrg2/SBX/yQ/KGI9aHTj7+QTNvrlwL9nyKgO2C+AtRfh5f7tdYHg7NycnE9gM5xRCs0OzdvwOvMzZBmZxJ6+unndOTwUXP+49xwvKHXaVdET8L5NoYs6egq6PpwZtWHHOYpJy3MJ1Vf31SeiV6wgS2RGEN7cvr9//C7dn4Z8WvStRUZusnacBtcA9Bdlf7KDJ0jbchgnQ1O3dXVWi0nfq4XfDngW9qG1wLKjx3My4nhm04Udy0wNxCvaKZcDdCXIqnKKWeuwtC8oguvazjBFZGx6/tuZKXj92z1NRYL6HZ/QPFIRJGQ7zVTelbW0G8UkG/09WupINd6/592QOBqF8oTRTXQf1H5QlpDw/369Kf/wrK6yclpcxzr6x1ULFar5qY2q6WTBZPJk6EBRnNz04pXR7V3362qa6jRwNBlDQ4PGJ28Zetmu6PHxsetPxzHOSr2ZKSYqcQjNcok8poenVNqPquwL6Z4zKHE49U1xuTgKucL+5TMpTQ5N6VMOqEm/NIZHRoMWTZDX3yp5DF7U6wu6btuampZEhyxQDktXnnLpGl1Q0xXUxU3QLMJY+GQ/D4EdE0G3KPjw8oro/rGGsVqovIFvUok542ibqppNkMaBEuLqYRZ2TpmNAELkHGeIwPPpPPC3DgSjBgww3ikFtJKL2bV1tqmdC5jrX4FFawVGVOW1rZ2EzflswUtzCWUmE/KVwpYKQI/DoCeoMHKCuGQlQhYYKOxiOLxKru7aYHbsGGdMTAY1FDX7uraYBneiZPYuXoVq6qxIIfFF8o+sbBoAE6bFKInvAQw2mmor9foyKjSqZT56tOeyHCW+996nzZu3qLWtg6t6+oxXwBo/GQm5wRx5cf11NDXuj9MM/wGGlUqQf31DGf5SQO6D3FoAUEccxIyCgVDGh2d0te//k1d7sPEKaLh4RGj29mWzs4OLZRn3sO8uIHc9DTOgE7bJAEebYoBf0TRaLUy6azVM4sldC4gbcYAHVFjMc8KcGWGXimKu2YfOra1S213lRn+cltzJaAvZe4VafVrM/Qrwfy1JjIu+K/Fnb6Ov//9zNB9jsykPCjFzX5demll3aiSdnIBvVLY4daTHHD32I3pUtz23uXIxt63RB0nd1VAr9yWysO7xA4wXtGdj877FYrm5x4OBhSPRo3ONCOhMunzGjCvDLtfx/lb7SlrAe5ab/vTB/Q3sJq9ZmfIaGUe5xiWoK59+ukndOToIXk8RV28eN7o2t7ey2ZOMjo6qaqqOtXVNenC+UtqaWOOOE5tfi0mF6yHOlYV1u137lN9Y636+/usjj49O20tM8lUyqZ+EfmTFUO7Az7Ur/3eoJmuJOczyqULBlx8JsNJ6hublMikNDI+qqKvJG/Aq5l5PKwnFfF7bOwumQy1YuaQG6MwN2+KcwRzZOXUAgFzhELUm8l6AGGYhHQ6abVpBEoIhQChgN+r9vY2c2ejXS0aCykcDdl+Qn0mkgtamE8oHIyptrpO4WjEPNHZVwR7sBCAI9sF4AM8sA0MaEEpTh2ceel+D8FDQKfOnFRvf59q62vMQY9jZcNoCFJCERUQDLJI+0KqidVabZ59xHOdwIptJhhB8Of6YycSC9biR6sTgD43P2tfEbmtX79efZcHbFIXo2Upe0DV93R1OzT9woKZ3AAYZOgYzXAOu7u61NfbZyNacYiL/G0POn7vjEHuGxjUPfe9VVu3bZfH51MoSBbppMYMsll+XIvTW7mgX/25vGOlV/xq96qJtis++orEgnVzjfLdDQF62a9jebuuvFcJcBC84U5IeXFqelH1dVWanEzpscc+r+GhERviA9tEwIqbICUrVO51NikvbAwSbAs+DJRbGJrDDIDxsWnLzvM52jGdQUceL9clAuesfv8/fMwA3QvlXl70r6S9nePunD/3HKw8FzZYe9nRooy+ldPWOH5uhm4CuRWtaW5b8WpiuJV0+o+lbl55kSwBuvPL1bByrfXdsKnitP4YvNyd8YNXo3ycuuJVajweWc3PtXJ1ALt80JE5L13szomEfVmaaly+S1gor6X0XEm5X3HTeb3KcbPzNZtRNBRUPp0yoVZnS4MJO0wstwpmLQUeBfzCfnKPtTKEn9wnv553Ltk877VSFCJ3KDt8uPM2dtQxB5hfmFcsHrWbkv7xvt6Lev65Z3Tu7GkBBohpUI8DkNTk5uYTGqclagFFtjMkpb6u2kxPEMYh4jI7Snq8o2TMzijPhE0bK9mixALMfHIWKuhxatzxWNwRSuaLioZjBoKhQNgU21y/vB6qeGZ2xgaZNLc022zwuZkZRcOAI9mNI/qiFsn2soidO3fO9tXmruPJjviOXkhz28opm09pPjGlWBxauGQAFq+JW9Y+NztjtqtMcqNmXFNdYy5pAB0K82KhaI5osdp6pRCBMSM+mTBLTsR6TCuDnm5ubLT6fGNDg13H9IuzsLUxDra2QcMjE3YsycCo1xMs0C5HQMDiDWizL7So4fJVXVWreFWt6R4SCwnbv5rqatt+wAFwp87KscdJDnEf+w4Lwb+qeJWjEchmlc3k7Hz4vLQgoi1IWS80LMfo6Jg5Arp0PXQvPfldG9abGAuQ5zObGuv1G//qNxWIxPTdHzyhqto6/fwv/IJaGvEx4FATnKGLcdTSJflE2G53retpdI0Ue62A21karn8FuNboVlvzjHJe/VFJub/mGeVFa3n7V38fhgtxXYKLlLHqaiKancvrb770FR07dkLZNGNTCyZu5H7hOnQ0IgUFwz4tpGdUW88EvVmNjozZvYNTHGsn2T3rM9c/97LT5pY1dukvPvVnqonHVMpll4Kt1QRqNnfhmo9rJxQ2C6JyLvpres2vfe7WqpE7c2GuP6lZ6/pyd/2KY3ON6+3HAOjlRpCriDJcQF8tAlkaiVqef+7SK6aOtOlO5SitfNM4vePLwQPfF8pq9asFDdcEdA+A7ijo84iQwgB60maid7Zg58kEIccW1m5btwZWcQ+zsF7/7bw2aP79B/Rr7z3nn4vW2rJUsoybTIwxmwA5FG+mkLJBG0cOH9LTTz2l/su95qXuiqtYIACd8Ylp9fUPGbCjckcFPTMzoVRy0Qxp6uvrzIyEGi6DS6DVcYXjDLLQGEATGMwxHCThTAObmVN1vMYCDsCf493Q0GDgCjDyewbBsOixPQiAqPO6FDHBIPVv2rIQv6HIn59jxKvsPbhiMeEg08SEA7UvQQcAmi+mpUBG6dyiZTy7bt1ltX56wvsHLhtY2g1flNWws+msidFgGf0ejFMKSpe4hj2W4fMZqNHpYffalLmsaUNow6yOV5ngDl96PNMx3PH5A6quqTeFPNk1oAlQmtlIyNlXsjQCIAR0DFeRiZj8VnMlgGG2eTiECUyHHT+moGHFCjVLKxosA+8HmFugAfsVj1vNlZYo1kKOP+eH+76pscUoWObU8/7MSUfl3tTUqKGhAWuBIlPnPJtj2bpO/cL7f1GlQFBf+9Z3FK2u0X1vuU+37tqhUEAKKidfKS+vpdIkH34VPX4cD2wZdrqdrwGalen1itt19VkEa9/Ty8+4itir4i3Wmqd+RQJ7xUc7++QAxlLKc+XGWTuw34Iq6+jxSDOzafX19uvx7z5uzBm+D1xvztt4jV0i6AJo86WMin4C6YwT+JV9CHguAYBTimFUsM+MlSjLENCmM0l94hP/TWFa0PO5crC1+nAUN/h/I0e18rnucKfXit5e36p97fXXaa+9kcebDtBdVbm701dQTi6Qvw5Ad8G+MmC1NjSXhr8KC3CjgL5c4VkJ6OVgA2/4Gzmja7z2zQ7onG+uAfpNAXSobiJ2svVUNqVULqWJyTH19l7SgZde1AvPPWM2pA1YgFrmR195jXz+oCanZtQ/OGKmIR0dnUbvnTp13AAd0CAjpO4MvYdwh/YwMmEyBcCBPlmGh7D4kA0iVMvnCjZiFMDGHAVhT3d399JEN0ANtyzoZ3fsKftDQEB7D5lHT3ePTp44Zdn+zp27rG2rv3/AaHXOnzEGEUfgRXsdwM7i5g8hthuTL1RST0+3ejb1qIgWYMExVWGbmLjGLPFTJ06paFlxUlPjk2pqaFKh6Fciy3EsWoDEjHa8sQHxWCSqgM+nibFxZZjBHkLgF7Ne8kgoZKwUvfUNzY02bQ2gNarfAo+gLcScJ9qYhgZHTLFMCQLCDWe7XI5aP/PPgxakcWw4RhjhQL8SXOGQxz4QKLA/BAu0DmI4wnNpq2Phx2OAcwJItLV2WGDk8fisHss54RravHmjzp8/p9NnTlqQcOedd+jUyRN6z7sf0e69+1TyB/X5v/mKfOGoNm3ZpIff/qAaayLylvIG6D4ydJsC9r8WoDvLy2oBi/WGWWliYT5tI4ohj5559pBOnjytw4cOGxU/MT5lx42WNNN/pKiTO+d6Yoprt2hGR+lUxmrnHvkcjUgub8GwZf+wR6mkXf+4N8Km/eHH/7NK1O69+H448zUsT6pIiR2R6Y0h5k1AXwGM7gFZLQN26KJrZ+ju61ej5IlwLcO+BqAv1c3dOn0ZPl16/iag/wSjiTXfeu0I1QsLkmeB9pRNJJw3nZqe0vkL5zU1N2XtURPjYzbz+vixI8qmUmauAr3HIo+wLJvPa2RsQgODI+ZwVlvXYKIpGH9MK9y+WOxJASqAlqyTRQVAx8QFUxOAnMUHGpFrk2w1b5k1IquCgdPGjRttxCluZGSSZJo4vJG5GwWfSDi9ucGggRWz0ZkBjof1po2brebIVDgyez6f92b6GyYtzjZ5TRRWVRuSggnV1EfU3Nps/d+j46Oqqq6y4ITPYEGrilbp/Lnzpk6fmpjW+bPn1dbcqrm5jKbnSkqmCgoHQ7afLqDX1dQqFoloYmxCuUzWZsDXkAmHw/Y9ivGJqXGFol5jDXBtYztdsHUYCUodJV240KvxsUnF43Wqq2009XJf34AFTNTD0QXAhsBEkPkfOXLY9v2uu+40JoPMnHPF+FVc/ThuO3fuNMB49dBh7dp5q9XQOdf0tKM9qK2tU2trm4E5wQEZ+rlzZzU9M2ke73v27Narh17RQ29/mzo61ylW16jPffFLyhSlxuYmffhDH1BrPT4CBfnJ0AENA3TfUobuEm3/M2foV7+FHX6CdCSVyisagb0p6NFHP2ttheOj41q/br2dfybcGauSxjEwqY09Gy3YutR3UVN4tUPckJUv0p1Aa1tJNQhN405HB/c+2gqCRVoxcR78+Mf/UKViVpEgDJJjuL8a5X4T0J0z+PeGcr9mQPAGAN3N0FdS7jcBfU3U/Qk+4fUBuls3Z3EGIAFEFo3DRw5rYHjQAJj2l4nRUQ30Mxe8YPOwoaydSB+6HqFWRnPzi5pbSBggA44NjXXmrgYNCzU7MjJkAySo0wJOzmxyatRepco+1VCMvG86lVapmDenORzKqBnDILS2tqqrq8u+x/YSEG9vb7evZIzcXOyHaS9yGQ0ODNo2bt263WqJQ4PDlsXYdpdKBmYANIK32dlp65+urqlWbWNUOc+0Ct6korGovH5GmnqMdk9n0jp+4rjR3ps2blIykTQTG2/Jo8u9/fJ5fDp54qKOHxtULuszAKyrqTOGARFcOBCyYAVdAIYw9fWNqq6qtt+FAkHb/4nJYc0ujNqsarJy6ttk1bSxcczcYGpocNQGakQica1f162amnrL3C739yuTy+jW3bfY+NOBgX7LntkGgJtkiyABsMf8BeU77n8cx23btqm5ucWYh409mzUxMWUsSmNDswE6n4/mAVDYtGmj+eBDse/ec4udVyxIL5w/Z5R7dU2dWtd36+vffVwTs/Oqrq3RR/7xL6mpLq6Qt2SATh19CdAN1B0Yd1OSq90k1xSllam566+g/iQp99cCwWr7iJOe3y8TAx8+ckGf+cyjdn/SsEvPfy6bM70J1yG/Zyrg9u077B65cOm8ZhenzaiJrHxwcFjpVNbOo1NC8ViAzGu5vykzOfMWCvqzP/tTYbPvwxmyIkNfCV43Af3vGaCvVO5V3iDI2V5Phu4q3m0+r1vHLgvorqgQrVLHv1HK3WMK2fJBvaKG7t7Na8labgxP/75T7qsqBit22bVCdTN1Fn5AEsHY4SNH1Ddw2aJ3FN4Yh8xOTVktz6xFvV4TR4UjUatNR6D9PF4zIpmembPFwp5bFlrRxgSYI5qC4qZnFrFVMIAYDrrfoQX5GRHb1OQkbtEmJHMzabYXEIFCpn7HIkZGyfuQdZK183czNPI5XtZu/y1q8ZGRMbW1dWjz5i02NY3XNzY1GqhDfcIgEIjUN9SpvrlK43NkOcPWR9/S1qJ4bdxAHVYjmcKNLmk1ZmrV7a3tamlqVclKBXmdOHZBx17t08QYOgGHFmVhLVBGYEZ7MGR0aX1tgzo71tm8c6eu7oiapqZHdHnglHzBogU+BDQ8xwFz2r28qq9rtBa32ZlFpVP4czealSu9xuzH0889bep100WUp8jBZLCvlFEI5gBi3pvedBZ1jqfDiBStjECA5UzSq1Fn53oLKFxBIudj61am6501FuEf/aMPixapyakJzTAhrmuDFhaT6ujapJMXLql3cEThWFT/8MMfVFtTtYKMQC5T7gbhpbIorpLafTPX0NdQya+1fuADUxUjwJU+97mvmJET1w3lLsozlHus/79EVwN+/VljsLg/xifGzSS4uaXF7tOB/iG1trZbcIl/AQwT1xXBsiuKpMuBGeSf/vSfKxqWcpm86JNyH9db677aKnuTcv8xU+6rUu1uHzhtY4imrkG5uxatRu2vIoq7Ceg3FjDc2KuX55avdUMhisM4BuEUoP7SSy/pyaeeMn90bvYgLmMYsOTztqCQRZIFs+gDFIFgyFTdcwuLmpmd03wCWj1rQMbCw4APwNWGs/ioWzsAQ88z1xA0OO1RgB50IPTg0GC/aFPO52jrYigMzmTO6wAdt8zE7wApqHdoZsCIv3v9Xmu3QyRH/Xx0dNwEePv336Gamjp985vftG1kQSPocPq0i5YNA+jV9WH5omnNLIyasp1efF/Qr0QmYftAps6COD1FSWLS2s1oUYOChw4v5XxKz/t09NVTGugfKM+Y8trxq4rGLTOnFt3e2qGero2mIWDULMc0l8lpemZUqdykIlHMYBwQNVahiG1t0ehWrxcnRsDdb4LCYtGjSJh51y0WpPQP9+vb3/6WBS6wGtCq0LH0/VOTp8WJYwCoU1tnfyhfcG5x+qN1jsUfe1wMefjcpsZmawEkaMLiFcEdmT2ufx/+8Af1wgvPaXBowK6Vndu26cUDB1XT2KpYfaMuDAzJ6w/oH7zvvdq2uUO25ZxblO6oOEr838nQl0DkTQ3o5Vbeir1ZvhfpGFrlzqygFBaTEvb5czNF/af/9J9MswG7VVdbYwN5zOgoAk2eM7e/Qi5nwS1iRaLpxWRCTTAtJ09bMLuL4Tj+gM6dPb/EbHG/4CgHgwY7BeX+55/8b5ahw8atpNxXo96vd526Ceh/B4DuLpQA+esF9KtR7jcB/Xov9R/H69YGdMRvZJo8EJ/xyGQz+spXvqLPPPqoZq03uaCGunqbNFYViZl4i+wcpzUyNKvlloqapjVmfFLJdMqsThHL9V5EEe+M4KGezfxulLTUXaG5AXQyeSatTU1OG9BSm8WicmDgskrFtGqqmSiWt1qvZanmR54zyh3gAVioqQNMBCQAtM1GD/q1bn2nZdMog2EAAEDUvlVVTgbK+7GosCCyfWSomKVgKuMPlxSI5pQrJTU4PGh+8eu61ileF1cqQ2ue7DMIgGwYZElm8oKYLxaNaVPXFrU3btCLz76sc2fPyedFb4DBC1Q7A06YVV1vVH1P9yZjJsiEoVHZ1smpEYWjBcViQQN0XosJDf3tBCjQp7Sn+bwM1Wgyhz5Al/PCc2Ee9t1xmw4ceFlPPfWULfgbujbYhLQdO3Zoy5bNpnanHHL06BE9/v3H7ZgiZiQAYNGnDY7PvG3vPqPaX3jhJds2xIoEUrfcAsVeq5nZaT344AN617setvncU9OTCgUCBuif++vPyx+t1r577tOloVEVvV69650P6459tyoWlALMQLE6uuNdAaDTQePi2pu6ho65yhW38pU922sJdrM4NQZoZ8zoYx+jNxwFu9fuCcSpUOVNjQ12jyI0JUNH0Mk5IROX12dZ+auvHjbKHT0EOpWLFy/ZPUMmD6MFmM/Pz5nCHd+FP/7jPzTr4jBdH1TyV4jhVmbs17ta3QT0HzOgu5T3EoiXZ9KaqM21LSxn6G4W7lDr/N1pUTPQtqv2SgHeyrlJV+uFdz/bvSiWygBGuKL0vHrb2k+bcr/eC/nH9bq12jbWotw51ijcmaxlntCRqDm1ffGLX9RXv/Y1Tc1QO42ZyUDXhi411NZbrbezvdMEXQAxbVWZbFaj4+MaGRtTyiwoq4yG7714WZs3b7Zadm/fJaVSCRN5MaYR5XhbW6sBDfQfrVCORavXssJoJKQqVnyVVetR2qGc9itsZQ20AwEDdDISggvei4yDn+nZZlSrY4uZU7yqWgMDQ9a2tn37LlNux2JVRsm7NURn3XLC0KI3r87uJk1MjyiF/0HQJ28Ip7ewSt6SBTvUjgFFBHdQnoiVAGQy2mgwLG9eamtqteya/XIMQNKamphRKpUx/3hYCU/Jq8RiymrnHAOzn12YVXd3q5nWTE0ydpVWvzl7HlPSMMWJRKrMdhdgJ3Net26DfRagS6kkXlttQcf999+vP/mTP7FF+21ve5ve9rYHjY1AMGcCRZV08uQJ/fCHT9lxJMujZXBuZtGc9B566B0a6B/UM888Z8C+ZctW9fVdNiYEBueWW3ZZcHbXXXfo8JFXbWgM92bn37bF/c7H/p3e/XPvV11Lh8bnFq0VFRHdz77vPdrQVKV8Nq+qoN8kYFDI9L2HomElkjkz8LFm2BUqa/fnG62hX7styR3ushbsrn432/q5KqAvF/cB64XF8khUv7SwkHPYq5CUzkhUZZJJ6etfe1xPPvlkua0Qk6OMKd9pDUWwSkDK+bZwyOcYMwHqHZ0bdO9999tktmQibSWT9vYOnTt33lgtNBmnTp2yYPbnfu5n9eSTPzDK/U/+5D8rlcwrFCBUXV3lbiv+Wo3gb2Chu57Mf82PX82k5A1s05uube2nAeirHaRVqf+bgL7mpXejgM4HAIxEytZCxrCHTFp/+qd/qqd++JRCeIiXqKUWtalnk9pa2s3ohYydHuiBgUGjXWcX5vXCiy+qf3BAdQ31qorHLRNgWlNbW7sZ0eAe5mXucox6cMQEcyxIbqYNUEPlItgZHBgyF7NcNmV2pIAMVDtAzfPdljergTc2qqenx/YDShKRD1k6RiwtbU0GYlNTM0ZpA+hQ1Xv37rffXbrYa8+FfkblzfEkw2GfmTmOR/v8IoY1eRVVVDqfkj/kVyAcUCaX1mJy0RZO3sNEhSj0s5i8YFOMgrugLRt7bOgLdXGAFktW2sugxglioOkJflDJQ3kD/FNT0xodHVZVNGgLKip9+vLJlsnsYzEsO+ntb7RSBYu1MybTX66HN6q2rk7DoyO2aJNJHzp0yGj1zZs36QMfeL+Nqe3t7bXjw+vQA9B6NjIybMHJ2NiEUoms9Z6vW7fetr+hvkk9PRvNZwAgeOGFF+waJUBDHHfHnftNeAdAJBOLamls1P/43Of1Mx/4kI6cuaDx2YTkD1jXQPe6Dr3r7W9VSAVVhXyicRLtAcY1BPHocZx52292QF/mGpYGmZTjxmzWGRgUjXodz39cWD1OVo52oeiRDrx8Xt/+1rdM80BrGSwSPhCdHW1qbGS+ed50KYge0bmYgLIqpm3btisUjmrr1h2mjs9lC1q/vssEoc8+85yJIcnQYb7QWRCUEXDjJPhv/s2/VmNjxBinqwH6jxPMVwYHr/e9bwL6igz/7wrQV4rv3Kx8tUj7Zoa+Jo4vPeFGAZ3XQ2e7alVjXEolffSjH9Xp06cUrwaoCmY/urF7o5obWoxyr6+tNz/0o0ePGRjMzs3pwqWL6h8aMLc2Fh7a2UKBKhPQ4UgGwNbWVqu2Lm4Wo8USNHrSABGgBkRcH3UWG+ra2UzKMgloQfP0LyvYAW6ycYIQFO7Qh4A+r4NG5/2YSvbqkYPWikOWuWF9t86fv2QZ7ebN23Tu7AVdutRrAQnbQJYD3V4Vj9nxxRM7lV5Qlrq/36d0Lq2puUmTHFfXx22KHLV1TF74TGrjuL/hsAYoh4M+NdVG5fNgCuPMteazyN7n5xctQx8fmzCWAEC3f/EaA2aYj/7Ll81ECe90AJ0ygTvTmmCAejaud/jOoy+AmeA4USc3eXjJY+cA9oxgiMWPY8bfH3n3IyaCYxGno4FzPTAwYOBOkIQwksExC3NJ3XvPW6wMQmkFEV5Hxzo7bidPnjIB1ksvvagTJ46rp6fLAP3LccsNAAAgAElEQVQjH/nHuny5z8aCeQoFfffxJ/Te939YP3j2RRX8ERV9fsWqYkol5vWr/9s/1Ia2RkV9CLAyJnA1/UHREdgWzQv8zQzoldMwyqp51xnDhlc5AI5VPn9l7k8+j+WrrCQ0Mz+vb3/7Ozp08KBj/BIKGrXOFLaNPd3GDgUY4DI7YwwLbZHcN7Rd7t17m9o71ikYjOixx/7aAkFKWi0trTbYxe0Q4dpnjjo6CmroDNP5gz/4L4rFKCHROHdl29rrBdvXv4o5z7yZoZv1oHOwV6OtX08f+k8a0F9P29pNyv2NXvrLz79RQKeGTs3cZs77/Ev19F/91V/V3NyMPBhLeFFi11t2zuAPJoK1tbSZu9z3vve4+YoDAvOJBaOh5xfnTWAHmOTSTGsjq8hZdt7a2qTmFrLVjGbnHHCBNgeA3SlngDJZA4YwQ4ODVrunDcdxLxs3EKfufvnyZfu9a5oCdc7rHAvXoLXbeQJFc0bbsKHbWq6ee+5FDQ+Natu2nbp0sc8yZEAQQOYYsK8EKIAIZQL83Ak+/KGAGe1MzEzYRLX6JvzZQ8oVskarmnUuCv/FhNHGZJnY3maS04oxRz5HFgVFThbuuOLV1zWYmt91XoSO5/dsB+11k+OTyqYyWpidN9c2esD9furscwown71QKr8HbYI5872H8WBBp4uA415f16xLF5wsnIWb9YIpaxs2rDfR3O7dtxpVizkPx5NaLCWX06dP6+yZ8zYF7j3vfp/uvPMubdy4SYsLTOhqUF9fv1HuCOyeffYZYxNgNS739+ree++xLPEfvO9n1NrQqM99/ovacdudOt8/Kn9VrQo+v10fpUJWD957p+7et0f1Ub/14+P8yH/ZjKO259i+eQGdsiTFjOUGvJUZujubZmHBGSULiM7MFHX48BFjoRZTSR07dszYDq51MnG6PpiT3ljfYP3+ZOj8jhG3OA6iTyFIJ8jt7tlswSMZOSZEdERQ4sGhkev+8OHDdu1/6EMf1IGDL+vZZ5+2YT3f/NZjmplmhkH4J1pDr2RmbwL6mwjQr1Y/v5mhXz+Yr13Den2iuCx+zV7vEqDjz/4rv/IrZrASCJI9ZGzOdnWsWvFYjTrb16mpwenjZqEg28JH/fzF8+bXXtdYp1Qmpd5Ll5XPIqpBFFe02jlOcd096xUrzxJvaWm27I6AwDKFhgYDRWrqUPw4XwFygDZAD9AQAADa/f39tnChygYoCQj4G4BIBj8w1K8NPe1q62hTR/s6tbS06fixkxofn1LXBpzNLlpZgOyZ1/MZvJ5sh5o6jnYofHP5rM0jzxVzmk/OKRgNqq6x1qj36tq40e4cIx5Q7jAXlpEzvzo9b18JNAg4HJV+xEARNz0eJsorz2qnXMA/HoVcUaUc4rm02XzGYnFlM8y7HjVxH5k8wOnoCOi5zyqZWrSMr7m50dTz4UCVjh05bs+BwYB+RxDHvm3c2GM9/mw7TANfuR+npqYsa6duz3CZhvpm3XffW/TII++2csUttzhKaQD9wIEDeuqpJ8V5hM5/4snv2+cTWLzlvnv1Sx/8kL713cdV1dimZMGn8fmUYnX1FgS2NDco5C3qPQ89qJ2bu8xm1K6UQkGFfNHaGnOkq5WzuFfU0m+0hl6ZEL32TnT70K+3hr42oCeTWVVX4yAoZTJO6yZg/tRTP9Tg4IDyJUpNIfN94LpwWKy0+RVA0Tc1Nhmgwy5Riupob7dAzRGHYs3bYKZDMD60OTJhkM/g+qRMdfLkSTvnv/mb/8oy9Oeef0ZjYyP69Kf/SIlkXmEmWq7I0Nded17/mnYT0N9kojgydHfsamUm7p7ISqp3JdMAw3BTFHftm+NGM3T39aZW9wcEuJ84cUK/9Vu/pXg8qta2Bk1PTdgUL9jP1qY23bprjzm7MfyDdjNU8gODA7o80KdsIWsDXQD0sbEpqchihclMwWpzNTVV2nXLdnV1rVMun7H6OCps6D8yBscbPGGLzi07b1Vtdb2BJEDPcwAQvofqJYOhjgugs/0saGSMvAcL2sT0uE6cOaLO9Z1GZXd1bbTML5FAOV+v06fPln92aH/EeyyaBAosbsGAT7FwSOkMY0+9KnoLyuTTCsVCqq6Lq+QrmVBuembaRo8SZCAYpO4Lk4AKua42bpk+CzHb6DIBZOUOPU7rGlImR4TK9wQkxph4/FKeRjufBR4MliErRxgH5e4EAwVzgAPQOcaolKFNw5GgqmM18pXCGugbMjEh9XJqq+wnwqlbb73FgPfkqZNWf3WmsSUM0Nmu5qZWjY9OG7DfccedeuSR95hH/K237jZhFe939OhRPfrooyaII9N/9fAr1vaEKI79375pi/JFadMttylU3ahzA6NqWbdBM7OzamyolTef1kNvvVf37NuteMhnWg168TkYdBrQJ/8/JaCXy+qZTEHxKuxYpfPnB3To0Kv2DwEisxSm5ya1ecsmGwCE1wHnB4DH1hhApzOkkM/Z+cUFkP507g+bYRCvNj0H7WqITN3OCMAcZghAR1zKWvzzP/9z2r59mwnivvjFz+uf//P/Qw0NGByxCv/kKPebgP4mA/TVhrNUnsSbgP76o9nVnnmjgE6GS+0X2t0FF/qz//iP/9jAt7Gp2rzYGe05MzWn+poG3Xn73fJ6GDSyaAvHwNCgZRPzi3NKZpJKpBaVzdOD7lc2hWsbbnJURwsKhf0G6Bs3dimbw0PcY4YwgDG0MQ++Z3LU7lv3KpPKa3pyxuhDMtznnnvOABtrUkxkWJCooQPgADxZNqM/rb0n4NXloYsmwEK8h785wqDEYloNDS2anZm3bJdMl0DA6dMOaHR0RDMz02ZbGw36lEonHKsub1kUF/YrWh2x0a+TM5PWzsa281oCA6xbCXSmp3Cdy2nTRqw4Gy1LHxwc1MDgoMKRsLp7uh3zHa/XeuYdcWLB3ssyx6K0ML2gSAi/9VzZIQ7RnM8yLwKE1tYW29aZmUnl8mn5A9TNGRcbUixcpfRCScmFtB0X5pZz7PgMgHz9+nV2XBk2AxgjtiLL5rMJbBDdnTx+1kZs3nbbPu3du087tu/S1q3b1Nm5zo7/q6++qscee0z79+8ztuAvPvXnmpmZ0gc/+IvylIp68nvfV0NTq+568GFF6ps1lcypprFF84i3/F7Fgh7t2bFFb7njNrU31hqg53M5a/EzB0O/M/nvJ6VyrxxOtVqGbuWQpfGgb+xeNbp9iXK3vVgaN+P2slHdAZjTaen48fP6/vd/oNOnzjjsSzigqblxdXa22wQ+rn/Oi/kx+HyWndOVMjQ4ZBa/XMMEQ7U1tcbEEDweP37C2BQCwlO8b4ESWMg6FdBzEJRxDdJxsnfvHlPY//BHT+p3f/d31NRUbYOKvBVK8ZXn4Y0dkdc+u5IhuUm5vwkodxfQr0a5rwXoSGJeMz6VaWutdXZxOiMYK93g3JnsZevIa96Ma7vIOYH01Si3laaS5Z+XWp/WsIla8264smd1tSEOLAarP9xtcaLrCq+npRG37BfgGYsyuSxtdWDGen720c/qr/7qr1RTW6VCIWk2ntDsl3sHTLV+1x33WLaIkhtARXBFlnr+4jkDcxOz5bMaG53Q3EzSqGN+FwyReUobN3ero7PNavQYzkD3AmIAHsIuFOPUnFua2xUJxowm3L59uy1kP/rRj4weR6nd19dnWfuWLVvstdQQqbsi9jJntXhUA8O9uv3O262/e2EhaQNkLl7oUzAYNaCiNk1Nm6yGFi74YoIDaE0WMvqjM2ToXo9NnktmFuUNeKx1DQp+bGJMQaYA5vOWhVudPBy2Y4Koi2NKXzcsAttP9nvhwkVNzzBjvsqOOw93jCvXOu/FPwC9lMsrEooYaxEMhJ3RseGIbS9BGO2GiPiqq6vk8ZU0OzulqekJZ267P6y2hvUqZp2pWuzXzl07TLDGAs5nAvIspLS2IbaiBY2FncDk4IFDutw7KI/Hb+r25uZWffhD/8gydFT76A8oc3z84x+31+AN/7F/+ztmMvPrv/5raqiv1zNP/kij41PasHWnUiWfQjUNyvtw8cPDnxn38+psadQDd9+hnVs3mYiOOno4BAilTWNhFejraFtbHu989RttTUC3SO56KfeVbWuv9aLNZZ1tY0bK2FhaT//oGRMbAriTePlHnEFBtEdybRPAYSjDcd+yebNuv/12PfvMs3btMoIX7QXMD+ePT6PV7Y7b7zRl+wsvvmyWzPgdMJyIoJf7hoA6XhUzy96TJ7Ez9uuJJ76q+fmcYjGsf5wR26sFVmsuYWscu//lAD3PQPKrzSuvuNBXs3B1fNWdkabcEJURkPt8d9oaP/P9FSK7imlrLrDZtMiiQ6PbwEMvzk7Lfegrp615yn9feUFU/ux+tvt1+SLxyMOMbrIfBEsIldIpRUMh1ddgbuIkTi7kXjEu0SJjB1Arm0ZWg+dVb9fyi/BSvtajfHbKG8GTOSqVL3KVrWtf+iufwfZj4HKt7QcgCWzIrng4SnCnLosQDW9mMkjsQv2+oJIZQAA3MfzTnUcymVOIaV5+aWx0Uh/73d/V6PCwWlsbtZCY0Y4d2422O370hBrqmrSuc4NCoYjV1QFUJ6sdtUwxTO8441GTCZ09fcbGOc5Oz1iNtaGp3qxfd92y04xISH6YXMY/AJvgj+0PRSI2W3xTz2ZNj82qjhGiXq/Vfl986QV7b57f33/ZQH337t0m+iLbAMxpY7OMOeTXsROH7fM2bdqsvr5BawU6fea81q/r0csvv1K+lh3gbWxqssyGAIM6OoDT2tSomWlnH8mi5+dnFSrvo1s7p/49MTlefg1T1ZwaOCAZqwnbOWCRNcOZWNxagc6du2DGMIjnUHR7vQHrJCAbpHXLRgN7PSrlM+aHzoIOlR+vqZY/EGBCvcYnx800p7W9VbF4lWbnZkyQSKYcrYrK7wloqHdEAW9AGzZssGzcNdChCwER3eBgvw4fftXq6eb/ffG8nT/oWERxi/NJU9IzmhMv/Hvuvk/vf/8HVCp5TJXPkJvf+Je/off+zHvNU+DYsSM26GZkdFh799ymyfEZPfvCSzp7qU9NHeu0ffde5b0+9Q8PWdmkAJNTymn3jm1610MPKhYKyFPIKx5xgiQ+53of1+/hvrQ62X5f78PWRaxtA6jWS4pGYaukUFA6eRIBYtECq3jcydCnphI6e+acnnvueWNy8EmAiWFd5PxTsoJ9oYTT2tZsAVR7W5up22Glzp+/sOT1T8kKkH/10CELwPyBoNHsY+OTpn2Ym18wnUqpULThRZjTpBIJnT93RpFwSN/4+l/ZtrLt8iwD+hs5Fi7uXCsgWrPt7I184CrPdVDqJ/+4gl241jz0GwV01+zFAXRnx1xL9ZVAuhJQXctXOCEXtC1AKDlT2CoB/WrWrysBfeWhdVX2bmBxpUjFIy++1rmsIwJhhjTmJ6GQ6mpZsBy6qvKWd81wMFRxA5rKz6x8rptIX7FkWLtPueuH2PR1Abr7CbzQBXTXIcqZ6Hx9Dxb6K1+7cvvJZO0YWO3VaetyohgCtLxlwNS1AXNc71PZrIpUZf0Bc0yjnoZ1JGDu80hjI5P61x/9bY2NjGrvnls0M+9YTV6+PKD+y4MKBcIGPjic3XrLbiUTKcs0EawBrtDV1PTYhvm5Wd2yY6dGhoesjYYrhvpuLB5TfUO9wtGwZufnrH7MSE2rMccZHBHR+fPn1VDbpLqqenNVg0nYtWunjh8/pnyBVrU2m+3NZ+7du9cCGmh/gIp9NhvMQl6J1LwJwPBvHxkdV2trh9UF6xta9MQTT1ld0YachEKqqa21ISyYyBgtXVujEu+xuGjbRLZIrZyMCXc1KFDEd4A9TlsEGrSwcQqsFdAvReL0q6fk99LnnVYkXGVta5MTMwr4glbGwO40GIgoGsa1TtaGBpVaV1ut5OKMIuGAFunpbm1Ra3u7gTniw5m5Gc3MzVqPPGpoHPoAc4af+Px+5dJZdTR16tzpc3b5AdpsN5k9xwngZT9Pnjph+8YxJUOHgiUDpG2te0OPATrXT3f3Ru3fd4fe+c53WctdJBLT4sKifv3X/y/98i//sgH69x7/jr335OSE9chXVdUpEI5qen5BZy9ekjccUbSmVgvplAVQHKtIOKjdu7bpkYfuEaEQE8OqIiFlkhxr3Auv9/65vrvuilfdIKD7/NJiAmFpTg0NdDtIFy4MW+mIoO2XfumDunDhss6ePWssDvT48889r9NnTpsBkkeOAJRgraGh1nQn7e0tqq2r1u7dt9i9aZ4Li4t65ZVXrKUQESllNK6hsdERG+IyiT3x5LTGJyY1PDJmiZKt90wnZLxuY6MZOZ09dUq5bFrf+PoXTQAZDLO4XB+g23G0geRXP383AX2VPnIHpB3kqfzqREhkeA6Y828ZzJ3nsoi6vccrFZ+VTnFXy9AdQc/VM3Svr9Laf/lWWUnBVwYTfO8AEw0s3iVAh1o3QA+ToTuAvjL/dbbZUXc7GfrqF9NKMntpy8pg7v68Mt+ufJ69/RLgu984bTauQ5vbOnh9SwsBzbW3n8EMgL7bo42wqcTIW76Ssfs9ZsuKiI2fU9mceWlT0k5npUjQOYaJRN7cpwYvX9YfffwPlU4l9eCD92tkdMCyOPqOWdhraxo0N0MWGNG+2/ZrcsIZ7EFLGa1P0K2AAot6LBrVXbffoeHBIWWyaROa+QN+JVIJ3XnXHQaeFy5dMAOUmrpa64MGWKELGSbR2tymuqo6ZdNObZ0WHYxPAGzAg8+D8idbZ38xrrFrXEWh1Od3sTh92EXt3HmLjh0/pVSKfvCo6uqbdOTIMQNZ7hECHECQYAFhIItoQ32dATq9vY563muAzlcAkH0G0KGz6adnvzHiWQZ0prMxP50xqwzSSNqcecoViPMQmLFvgLjP4y/Pqs7ZOEwGoJA1JRZmlE4nrASwactmG7SBEx/9yDRtDwwN2ES1RDplynGAHio9xGz3QEhVgSpFQ1FjCDgOKNnZN4CfPnv2BSMZGAl6mvEdoAXKzkUgZIEQ7W/xqhpt3rzVetLvv/+tZmbD9YBO4Pd+79/rN37jN4yy/eRf/JllkzAmXFnveOgRbdt5CzO79LVvf0fDk1MKxqpU8HoUr6ZGK6PXO9tb9M63P6CuFqbelRT0ovKnln79lPf13XMrXnWDgA6eAer0lS8upvTyyy/r1KnTdt3AcHR3d5sIE9qbCXdk1QgNLVD0hyz4bG5qse4FTGQuXjpnbWV4K2zfvtUCZTQkCFm5Z/bs2Wtz7Cklzc3MqLGu1gLP02fOKpsrqKauTrGqanV191jNHWMgBjFxrXW0terk8WPGSH3zG1+2c+PzuazjdR7Nm4B+xYHz3GiGzkLi1KAqwdQBIoDTobUcM5GVisOlbLciQzfb1wrK3YKI1wnoV6ujVzIFV142TkCC0MMydKPcnQx9NUA3SC0DutO/6gD61eLD1X+/XFdf3q/X8ArLuF4xQc755TKwO5TbjWQXDqBfa/vNJr18/KFkrSZYcqhrgimK1rT+eP30/paUSmcUCIYVDjqADi6kUkUFvB5FQh6dO3NBf/ann9DoyLBlBIGgx/rF8Qdn2hYgNDExbXad2IzSz+qWc1BKAwZOP23UMoNbd9xiA0fIQACNaBUDRny68+47jeUZGh5UV3e3beuhVw8pVbas5Brr6erR7MSM1eDJQnbu3KEjRw/b+1NLZNHjsx23q6SGh4fMiASwciaGxS1DB8weeOBBPff8Szp54ozCkSrFq+s0NDRimZOJ8Txeax2jd52bBeod5oI6etHcyhxFeTZHexp9506GA23Jg31jGwBEMngeCLpS2UXNzc/Z9gPUZN8McYFup5ec6WyAFj9zLGEjqJOHcUsjNC3iMZ8yF7v2jg4FgkFl8zkLaKjdHzl+VIVSwbkHzWksY39n/xkSk08VtKl7k80oJ4ujTm7DdAJ+C7CSqYTj4Z3GFrTDQJ/2N1T63D8408FgtDS3WVD07kfeq3vvvc/q20QUJ0+c1De+8U399m//tr32U5/+pI4dO2rtcKisf+s3P6r6phZlCiV95wdPaBKqN5FUupC3sZ6UJRDPZVIJ7dm1XW+5+w61NzeqCkQXnWwYm/y0HldPCF7PFnFOcnmJEQnj4xkbBoQGhONPyyKKdRgm2B+SKcoiaEig200Y6mGgkdeAl/uJEtDJU8eslFZTGzdVOmI43gdBKGt9XV2DLpy/aAE4tbj3PPwOTU1O6NTpM4rEqtTS1qFAKKTmllYLpAkE+FdbU62W5iYdfvUVzc5M6bvf+artomPmfQO09U1A/8kCukuZuwDuKotXgrllyGUgX41yd2voBsYGak6uvHJ8qku5r8YguHt6tYDCfU8WmABCmlUAfWW52mn/KWfJJpi7dob72hvzSo79NXj9mhdcNddfWmSvt5bHO9PFvZoYzv3UQMDRSZDVQDFzLJ2pZD47fNyKOcdd0hb8VNoxsKA2hu6KDH16Jqn6uqiwU/nSF7+kr331b0xoSLtWLo+RSJ25d+E0xUJOdgYA8aZkGVwriN5YnJzZ5Yi04trYs1E7t+ww9zSGg+D3bhPWurvVSFvTNO1eDAPplC/gt95nrseqeLXtQ2NDo4rZgmamZyyrpDXqlVcO2n5CNQLo1A5R/jItiho+1wqADiCTMQ4M9ll9fOfOXTp67KTm5xLa0NVjA0AuXuy1nnGEQWTn2I3yeqh384bP57S4MG+GMQS+NrjFh/GMz6xiWYjRDrDNUMxk0ThucSyM7UJgl5g3ary1ucV0DMx4J0SDGSgWimpparF+YUoXE+MTCoei6tqwwa6ykeFhm3JH3ZteeBZgAJ06OpqEyelJjU2OmwYhm8tZHR31eiAUdIYq5YsKecPmuQ/Acx7J1hDvARA8l5/HxkftZ8agUraAeufYvvTSy6aIxrGMPn4A/f2/8Ivav/92MyjBqe6Vg6/oxImT+shHPmJK+QMHX9J3vvNtG/aCXewf/Nc/lhftRjav7zzxhJKFooYnJpXK5a00EIlFjOodGx6yjoI9u3Zo/+5d2rKx27xPnev/p/m4gc/nvixI4Yj03HMn9OUvf9kmAu7atcs0CtDuHH/uWdgemCZAnWuKrJ2Mu72t0+49gi0Ps+P9HvVdvuT4OXR32X1Cho1inaz85ZcPKpPOWiK0c+sWPXDvXQoHAppn7nkkqkwur97L/fJbianOyjR9fb0W4FG6O3L4kDFN3/7W15XP5hQJwRzdBPS1rsC/sxq660K1DJ6OYMoFUVPTrni49G25OOuw1jaIxc3sl2voawE6r3P70FcC9zK17rAFrw0qHD9nFtkgQzvweq7I0BHFrZysuAzmS0WCFfNJrrxBXwO2V2TUZEgrlfCrCd5c4r/83uWnmAbBfnV9kO4A+rWU+M6xdc8nEbrbNWCiuCL6VK9m5xMGiPG4Ux5hgpO7TnIMKXkD7LOz8/ro//ObOnzooG7ZtUPV1TFNz4wZgNH2Qr0ZURf9yaiue3svW2YNsJExU99GqNba1mKAs2/vPnW2rlM2ldUPfvADpTOAbVibtmyxPmQU3wQELGYAEuwC4Nzc0qxagMkfUGNtvc6cPmP7xXQwFNr023KaRsec2efOdeMENCxGZNIEDoA+fbVsP+reo0dPyOcLavOW7Tbq9cKFSyYUQv0dImsN4VtfUMe6TsuKoCyZyR4OhixjsjGyoYAFRCyAlAbIZJ2hMFMGvAA6AY2VsiTNLy7YAo3SveZvM1aOI+AK65RJZ6zOSe2Udi2yLFre1q9bbzXs3ku9xg4QcNDXT5ABqHeup04a0YFXDqgKa95yDzufR086oM8/mIDFmYRSiZRR6zw45mwb58dpYStaGQPAeOCBB0wUt2fPHhMYMszF8aiXNm/aqm3bduiDv/hh7dix08Rq/Dt+7Li1Rj300EMW0CSSC/rrv35MTz/9IwP0//pf/kgNjWToRf3Fo581QJ9LpkxtVfJ6rDWttbVZ6cSCMokF1cQi2rf7Fr39gbeotipsnQg3AKlrrcNr/P3GPpnjBkk2M1vQ888/byOJAXCC0P379+vgwYOmFYHl4fq6++67tGnTJgNox2N/wcyBLLhtbLCgdf/+vertu6i6uhq757j+Tp8+Y3Q9YrfHv/cDdXV1G6Aj6Lxlc482dm+w8cbZfEG9/QM6f+mSOtav19YdO3TOPn9mianp671o988Xv/DXZsUbDQZs3b3ux80M/cebodvKbQd1GTQrKe6VbRsumBsweFGZe5emrrnCt0rK3V24riaKc41lKsG8MlvnYl0dzJczfsvQV4jioNxZo0okQuVD5tbOnSq6M+vNazXxsr5g6ZnOKxyKfvmmXQ4BnDd0sLhQERC4BXb3Andq/M4zy18rrn2rPtmhv74bwtl+KEeHAVl+F3f7nfIHx8/A3OexoR+zc/MGDlPTs8rkpfmFhNra27VjxxbbzOERTCYWDLwG+vt0/1vuUXN9VOMTU/r9f/9vdeDFF8wQpbWFAR8xU3Az4xzBDhnDxo3M0g6bWcXl/n4DW7Lh559/VkMjQzaes6m5UbfuulX18XoNXB7SieMnbeAIlGA0VmWztlFrO1O7+ux4Wx9tLmfZNeANuAe8Pr166FVb1HhfgJNMnYwSoRj76Zi20OvuK7udyahLntPe0Wrq7cOHj+rZZ1+wXvT6hiYLdhgnyXGj3h6NxRQI4aaW18bNG50sdXxcQwODNowGWhNKHRW/01FQKrvaLdq2u+5yUO7WohcMGnWOCKnvcr+6u7psUQacQ9DmmaxR4Cji13V2mt89bACAT72ezg5qoZjIzM3O2YKLVgGgbu/ssOP98sGX5UNP0N5mx2xuYd6YAq6Hquq4Ue7pxYzWdayzoAvNAXQuxwOBnW2LGelctmzvfe97n86dO2uDXGBLPvvZz2pyesqCI8RwmzZt0c/+g5/Xhg1djk9/KGJjYcnk3/nOd1pAMz4xqv/+3z+tU/Zt/GoAACAASURBVKdOGqD/+9/7jwboZOR/+IlPqOAPKl0oKhiLKY2Fb2LRShv0pIcCXhUyKW3b1KOf+5n3qKU+bsHmDQHKdSPR0gpw3e8AoLO8jI0lzQDpUu8lzc2hp/Dq7W9/u5Whvve97y4NR4IhoUMDloRz4/U4zm6ANSB74eI57dq1w9o9MQ5yfRPQkSCEo0vi7NnzNhuA7gMCpLfdc6c2d28wERwdLgPDIxoYGVHnhg3q2bxZB195xTQtY+NjFjCUmLFQLOiTf/5n1j7ohSVZm6a8+jG6Ceg/fkB3Y9xK8dvVhHBWey0PwagE9Ktl6Nbqdg3K3dTwFYI9N5t0Awzo0GsBOipz6Eaj3FcRxQHoS48y1b4E7DZn2dn7SjBcivldQV8F0K/Mv6lDXbGgmIp9GaQd44kKUF+B3QD69cG5FTDkI6Aohydu6LIstCsrHamOlLtrFhJ5i9SxdOztG5C8Qc0tJNXd06P9t++3TBirVerdOaw+vUX97x/5ZQWh8i6d15e+8JiOHDqoVHJBG3tYCFCKL9qCwUKBsIZa+s4du8zb+2LvJU1NTxmL8oMnvm/taLft22u0NyNWO5o7dPTVY5b9o5LHUx3nscmpaZv8RDaBIIgMln5yx+hiwRTtiOrisSodOXLEaHNA9tKli+ZDTsAAaAJS0JPUgZ2OgJJl8FCXmLmQyfAZ3/j6N/XiSwcUCIQVjsSUSKbM+pX6MGBdXVNjNWk6A7bv3G7tRJMTEzr48kHzsSdjNgvcsjKcejG1e4IB6DaA1NzlQgGjslmY6f3tuzyg3kt91qIFLYonN/cX9PTM9LQBatf69daaxoMAZXZmxt4zEo5qZIR2uDlT0HPvjE9MGHuBKU3/oOPuhrWteeHn0ANkTXjIPZdOps3ZD0c/skBodNgQAicCHoI6tpN94Jg+8sgjdqxpbwP4Dx46qBMnT6iuvk733Xu/aSYeevvD1kqF+pzr4NLFS3r22edM5c7xef6FZ/WJT/w3YzNoFfzd3/k9Y0NmEwl96tG/VFVDo+ZTGfkiEeWKRQtQxtFdqKi2ZkosKXV1tut973mXmhvqFfT51poAfN2A+3fxQixdJybm7bqmEwSNB8cJYyTAnAwbVz3OBUEr5xE2hfNKqWloYEQf+tCHrF3y6Wd+ZMYv3OtcZ7ffvt8COco1XDe0FaILIXjG64AWwB3d67Sxe70i0ZhqYGQ8Xo1MTCiHIFrSywcOmHXx4PCg3bOtLQTVWf3BH/xXVYXCVocnKbrux01AvxLQCxW+qZXtZisP8MoaNX+HrgZw+LoyQ3afT4btipoqs/PKGvqSOM6EQVe2rRlAryKKs8+Tx4RPzt/LWfIKan217V7umfcoD+UNWQCs2cVVUtjvt7aWaNgSaGfMoO1sSV5at7zsu7OhdjFCPRNp+hhR6Cv/nd8hIspZ5klN2fq3aVUrvyfxQTTExCFn+6lXg/1OmYKf6Qnle8dNivYjg/oy5tt+U8ou427lOXPLFxw/d38rn1eWMCjANCZU6KmU1TLxAUfcxutDIZ8WEiiifeq9PGmmEq1t7aaiRXzj9QW0kGSMk19B7CKjCGvCdsOSKcwvzBqQP/zQg3r3w/fqk5/87/rKl76gTGrRxFjdXZ3K5BM2+tQ6Drw+1dbWW/sbAP+W++/XsA3lKJnS+syZUzp77ozqG+rUua7dqN71revU2bZOJ0+e1oXzl9Tevt6c2sZGxrVuXZcJp9pa2y373Ld/n6nkUatT77UsOxrRuTNnjSYmsGPbEQNRLyeT5PfMbuf3CNaobQPotLKRicLsJBNJXbx4yc73j370jLZs3a7BoWGdOXPOMnQyZUaJ+oN+mxaGSQ5TyMiSXzlwyMadcp5Q7kNpk6Gz+EH383Dd5RCcoXKHet63b5+1/dC/j4+2C+jZDGNOC7YA0+K3vrNTG9avM6UyYE/gAGOxaWOPGckcOHjYsnaEdgQEd951l1548QXLgLmeEcRBvfJ6ApP+gct2wRHscD1s6dlqr+fz+DuZujOExmt0OuANmGzfvsO2mfIAmR8mPY8++hkNjQyqoalBb7nvrbrvvvu1aeMW1ZgTWZ1d9+fPndfIyKjuu+8+A/H+gT79x//4Hywo4z3/zUd/R1XVdTpx5qy+9p3vKlAVVyKbFz6CAAosjfnglwoWvJZyGTXUxHXv3XforffeYfdvJpmxwAcBZzbnrD9BWuNpn12jo2qt5BJKvLKU6N6jLnHneDo46wsBoytCZQkwu+SAU87hXoQxTKWdmx9nxGzW6db5y89+2Y49pRWEmxgBIWrkPB85ctgYHUCcc8PawjVM2Wl+dk4buzdp/bp1Np724MEDdn+1t7faNQ7oY8FL6yn3NezXyROnrd2Q6YKnjx/Vjp5OtTTUKRqPWwCF5D4YjSlH6WNxUecvXrAMHe+Fi5dwEqy18/GXn3nU2tfC/sCNBVQ3AX1tQHez2ysBYhkw3d+7mdwVQrUVivZKQOfic0F9NUBfBqHSUh/6WoBueLpKS93SNl5FYe+2reWthQ3236MSwUexaCIPF9CLeQdAbTsAdMoEPmrLtG+V5AfADYycTNm5OR0w57gwfIRFgboy2SegiaDIRE2lkuqph+ZR+jIn22ctKIiBCkXag1ya3SkPGKCXdQZlltzF+qsGuCwUyy5YztPcxYR3Ty7OGXi4gEqLD9ueSuclD9vj0dxcWi8feMX6S+vq6jUyOqbe3j5V19Qpncvb8wEuq6uGAgYo1jedWDBqnXrlHfv36I/+4D/rye9/Tyrm5PWgs8CcBcEOorGAibfWrSdr92t+Yd7EbRcvXTKDkqaWRuvfHh0bNme5uoY6Lc7NKyCfQv6QLTQzM/PasH6j5mcTGh4a14Z1Xdq9e6+q47UWbGBFevrMKQNr6tCtLS22uEH/UnskSyWIwpUMWpLsBOA6e+6sHSNAjpYpss277rrL6vN1NbW6eOGCuW/5AyEz36Bth/ICOgBocbJX1NbEZfv277V9w+cc0drhQ0cs03XuE4ctYsED3GkxcoeecDxR+LNYc3wBcAxjRkfHTQDHYl5bXWPXJ3XsocEBKwng0MX2kqG7M+kH+vtNGIcg7QdPPO0EnH5Hq7Bv/37zzafVzObUC6bAyfDIAtl/uhpoa2tsaDIfeMxrXH94PgMxIsczHApbUML7M1KTDJ3rBHCA+fjK1/5Gl/oumHHN3XfdqzvvvFvr13WpubnFwAML2meefsYMUN71rnfZNp49d1of+9jv2jF661sf0K//2r+wEsurx0/pS1//hnzRmJK5ogrWgeGXj6ExxbzoxfGQvSYWFAn6dcuObdq/Z7e29Kwzu16AE5tUbN4dwHSAuGLY5HUlkZYIlA26XuvT4XSLLGtUvLYOVII8P7MeBIOOoVMq5YwiDgS8yqRLGh6a0qOf+StrA6TkAkPCeQ8EfUa5cz1zrZt/QHXcjII4V1wTLFCtTa2qr6uze4rugcv9ferqWm/sE0EOgbBTdmOGetgMi5hjX1Ndq5GBy4oFiqqvrlJtQ4Oq6+pUXVevQCSqOUbyTk5qdGLcujH6LlOznzUlPZ/xlS9+yWEmSThuZuhrXluvWxRXLKewlf3jlWB4LVBfOT61ktpeLUOvzNTtfd12tbJj3FLLWnEZ0FerobsBh/W/c0NUhMmVwjdjESoEeu7flg4O6uIKQAd5AfQQGXo0rEjIcUlzAN1ZcAFzU3eXCva3gM8x+nBvVhOKgdXlNh/GFyZS1JmzRsMC6LSa2bYUS6oOR6yOHQxx4zGP2AkECozNFAuNWSmVs3LfUnZuwG7ObU7WX1lqWA6cKvvYl8/kUnYgblKXXSlnEsZ6yEaREk/w3seO91tLFi5QKGLZD25yWlNSmYxy5XY2FhrU3NaPnEnZP0w9tm7uUV08pice/47R7unkvJmapJJzutjrzESHCgxHomrvXGf7ix85anBETcwdj1VX2VCO4dEhW9jr6muUSaUU4fPyJQ0OjqhU8Kq9bb0W51PGeuzauVu377/TMhzqvSx0586fNf9oygFQ2gDOhYsXrd+cOjXPuevuO9Xbe8myWahhlzImsyd77uhs16233mpz2xGioR6njWd6ZlZzcwuanpkzXYEz9azelPmIzgCWXbfssGEzWKRycF995bC1kjn3TtHqjNSKWXyhq7n+CQgIPADZ2jqCDGc+OmwQXvFcU9igtrW2Gd0NYJ85c1rrOjvM+ANBGhk2gjiMPthX/gZN+uxzL9lX1/Bl2/ZtFgAS3MBKII6jhk7Z4cLFC3bs3TIA87AJmrgWsBIl+yYDBLBRQjvbHVRjIwYvXgP0trZ2+/2LL76olw+8pP6hXtU31mvXzlt19933auuW7ebljjgSc5kXnn/BAqN3vOMdVt4YGOzX7/3ev7PyA62Cv/or/8wEhwcOH9djX/4bKRRWKl+SJxSSl5vJUt6SwgG/eSOkFuZUzKbV0dqiTT0b9L53PWzaXO4jJyN30MU1XHIB+WorbuVCe/XnLJesnDWp7IZZLFrQ7t677n3rfjbbw3axTbB3JAY4tAG0BBypRFHf+ub39eILB63cwXVBqYX9JQjmHBLEck0D6ggqucY5/gRplBlnp2a0Y/t23XbbXmOuTp0+Yc83HURLs7EllGQuXYTSn9PE+LSdDwK0aNCvsYGLFqBz77Z1dqpj/QYFI1FNz81pYmrK1mdYHkSMrKGsB5S1vvvtbzrTCyl5rAln13jCzQz9ygzdBXQHJJ2/rUYjraSuXcrb7SRcAtkV2bJrJrNM+y7bxLpOcUsGM67taxnQcaWtBPTKz7LPKwP61QK8SnHeyjq6EzYvA7pdVBWADhULHe6AOcekaFm4YyxSsou0WPQo6AtYexbtI2aUgCMa/VlGy0O5SwuL0tz8orVVOVkv/tEeQ35/gQankvmQV1VFFI0Bio55SbEIXe80gjsWlV7LypYCLsuMHTCvtNV1dQquTeu1WtVDAWkhgZc44kFpYGBYg8Oj8vmDZo5CP/XBVw7r7NkLtqDk8kXrNQ+Gw6bCdqhoWozy5kdO9M8D8C0ACGGmqGVtIc0yerOYU9+lC9rU06VQyKOvfPUxbd7ao/XrN2gxkbR+dgIEwNGEVemUpmenbZQo/Oj0zKQJx9raW6y3fWp0WDXxGlMr5zJFFQs+pZN5Nda1au+e23XnHXdpbnbB1N5Q4+fOn1Ej2f3igoEc5iPnzp03NTDZJwvhvn23GWBwzaIOBnxM0V4qKhING+UNPU0Nn3/0wzMs5eDBQ7btFy72amHRcYgjy4YqZ7AMmcq27VtUVMEEeF559dILB6ys4wI6GToLHwswDAHbQCsSJQIWXGavQ4+TiRFcAZzDQ45GYM/uPTY1i7njJ084I01xQaQ9j/ciE7MWuIkJdXS0W1sR55buAKhaRtSykMNmAPDsJ4BDQMD1RdbNtgHcbC+UN7af1LrJyo8fO2HHC/aAe5XSDIAObcu1RSvVpo2bjaL/whe+oLGJEQP0quqYurs26m1ve0h7dt+mu+6628a3Tk3N6NTJU9YpcNttt1kGipPZJz/559a21t3do//7X/xL6/s/cPiIHvvyV1QKhpTIF+WBNQiFxBrCNUnrGqCeZRRtKqlaJv01NeqXP/gB1cRxJ3TGi7qOly4Fvhagr3RaXAk9lT4OlQyk2znh+g2stk5WJla0k9E6anPpozBq0uTEov70E5/W7MyiXQ+cG7QeBIT1DYwKrjeAJztHd7FufadpMRAmcl5hBgPyGqDff/9bLFilpEJWz/VCwMv5Y/DQyy8dtMw84A8bcwLQr+9oUyE9r+lJBG9ZNba0aF1Xt/WjL6ZS1srW1Nxsgei3v/0tm45XHY9ZZv75z/+PsvdE1TVFvSsTtNdA+01Avzqgv2FQX9EbXnkBut+7lLvhZ9nvfSmqJfqEznE93cuATsbhWr+uBHRXUX8tQK+Mmiud6l4D6pjKkKED1EQFADrZss+nqkjEjFCcVNsB8bK5nP0CO8xCwWOtT4uL2C+mbJGL4JKFjbnX6c9OJKVkOm+LGPvqxebSREWSh7mPGGuw6PhllHtVNTSXx36GebCxoEtBlgvoZVA3BT7RBr7qZRq/7LfOIsZxYMGoBPSV4M6xB8jImHnX518+oh/+6BklkhlV1zaovWO9Tp0+Zw5ogHs6m9fiYtK8m6Hn5UG16niDW4ZeXsFYLHDiamtp0uLcjCbGhhUJeBUNBXXh3Glt27JJfl9Rzz7/uLZu32RZXP/AoGX8BDsEDbR3nbt4XjNz00YJMgxlPjFvZYDa2moLFHzFrFqbmApVrbnZhMZHZ5ROFhWP1au+tkm37d2v2uo6dW3oMtHQwQMvWR2Pc8iYTwIZBD7Q7kZ1lgoGYIAZAQvZJv29gDK/q6uvta+A1p2336nmxhYDTGaKH3qVemWNXj18RGMTTkBA1sQim0wnVV1TrU2be2wkKjap2LW++soR8153+9BxkmNhddzinOlqADqLMzVx9AP8DeCkRa+5scnalWgFu+fuu03ohE89NW1AtqOt3QCakhK0fCqZtDGZ1MVbW9vU2z+oS729Onv2jApFBInOyNXF+XmnHz8WsRosIkCCEzI8VP9VsZjZ8x47fsJMTHgvQIUMEmYBE6IzZ87aceHv6BUAZr5H9PapT31K/iDT6i5p3YZObdu6Qw899LAZzJD5Y4pDZgrljp6CdivHdterb33rm/rhD5+yIO3//a3fVry6VodPnNIXv/Z1FYNhLWTyKgWClqFT1+W6JDOMcN/lMiriZhcOGmv08+99t7o3rBP2+Mmk04JopY+cQ8OvRbmv5evkdolUZuFcF879uZy5O2DvtIi6a6WbJDn3MR4GjutmLIIbYl6XLvbrLz/zBWXSzmhfgkFMYSzwjITNvpVrhjWkprbaOjvopEBHAugnEwnt3rlL6WTKKHbKQtTOGUzkaiEAczQa585eMBOgttZO2w4C2PbWFq1vZ/zxuNKZjBqbWixDh/GZTyQ1v7BoQQEC2dOnTuj4saPy+zzq6d6g3//9/88CEOYXXEvWexPQHSR9w5R7JcyvzNArf75CfFYG9JUZcuXzV16glfVcwKQS0K1djey8DOhE1w4TYLu0ZDPr7qDTOLZ8OSy/93IWW0m5V9LSboaeAz5Q3RsPZlNIKgAdAHXA3PgA195WRatF5QvwdEwqymtufl75AqpaaPOI3amob3PFkrK5vNXPjVEA8BASGq9eVNQTsM8ulrLy+0uqrg2rphbvb6f2XiiWi3rlQTgo3i1bLzvUedjm4rIbX2Xg5NTaoOzdYGpZQOcwDRIEQCpXUDjgMxHRdx5/Wi8fOGQZOgA+v5jWxOSMmXfU1DKBK2/BC9lhOEy9PGWCI86T26eOtgBqF1APU5sNBjQ1MaKZiTHLkuZnprW+s10TE4PKF+dV31hj2wigMyWL7J82tuq6WstsGRKCbznjSueo+YcRpsWVyyTU1dFkzn7MH8+ki5oYm1M+41Eu69HU+JzR2e9593v1nkfeY8fiRz980ha4aDRs7VGcIxYsAN3xaJ+yc02QA60N6J8+fdoWwKnpSaMqocMx77ht7z6NDY9pdHjUJoNxXHjP5194Sb2XLxuQ8l7WP51KqKGxQc0tjZA0amtrMUAfGhg1pzroRz6DyNKYHgSW5QAJihQa1Gr/8ZjVj6FdCTaomz/99NMG5mSxZ06dNhEe9XHa0WhXCwYCJmzq6eq2Wjh/Z3JWe0enFpJJHTl6VKdPnzLhHseIIHVuFiW8LJCALerp7rG6OwEPYreOdixbQ/rqV79mbXMAFDQsnQoAP3+bGJ+0UgTHhOlpTODCyQ5A/8Y3vmGTvtKFRd1z3926/y0P6P77H9DgwLAFd1VVTifBY5/7vDEBnAfYoEw2ZfQtgM5s7n/6T/6Z6uobdfr8RX35m99WKRTRXCqrAoNo/IHyHK+S/D6vQn6fCeO4X/gelfY9+/fojn23qbaWgT85U3mzfnG8IjbA5UYKvA57VgnMDnvmiN9gBdLpwpK1Ms9zExD3nuX1rsjQ/Pu9XoVDXg0OjeuVg0f03NMHFQnH7TnzC3PlwDNlbYdQ7AhOFxbm7LqiNs45JUs374dEQhs6Om24EWJLAgHzd9gHG9Jo2oejR49Z++jiApbEAdXXoadIaHRkXBvWd8hTSiuVWrA1ram5Ves3dClaFbey09i4M4cglUwYkJ87c9quq66/ZQr+z1/7NYViDtPgeHus/nCP31WfcDNDv+LQeCop9zcM6kvT1lY/3Fw8bk2qMspYEoeUAR2dupON8nyyTSdDLw+Cc/Rf7okr97wD3pUq90ogc7fGnlMOClarpdvrTXfmADq+2nwlQ4+FqaH7VMjb1l0B6AiFWFzyBZ8WFhC7kVEyszpvCm17P1Jsr190eVOWM5FcuTPAdbzzlTyq8gfltSAmI68vr3hNSHX1jiqeoMFDGxu+8bYuOGYbS0o42AW2eUWZozKaox2rUrvg1OnKNX8YEisL8NkBU2U//v0ntbCYVFv7OhVKXk1MztpXAN0fCCtng0xoXcItLapshuEfOZv05QR7jgE9oE56k1xYsKwcqrPv4jkFfR6z141HmcR1SfEaryKxgIkMaTXDxQ3afWBwSMFIyCaPUTfP5DNGuTMzvGdTtzZv3iifJ6/UwoQWZmdUU92gUKBKYyMzUjGgkJ/56gsaH53Uz77v53TbntsMiF5+6QXbf1TA8eq42dTSTw9oA74AOtcnlDt0P5klCymZC9Qh1DcUJrVxatYbOjaov6/fXLQI5GglO3L0uC6VLTfdmiYZenNLk2JVEaPcoY/RX8xMzZs7kNu25lrLQvED2NSrHS+HkmVXLLwAO2Bnf5+b0csvvmR15107d1r2zLngHCwuJCyLNTe2XF67d++xzGpxfsFe20ov/PS0tY5BwxJwmJNerEoLDLXBqz4WtcWfiVnQ+lu3brFyAxk6wSu18xdfetlq7GTgWN3iHw4dnkykjXbftm27BYDZTE5Hjhx1RHtDQ0qmF1XbVKWH3/UOveud7zZAf+bp5wxM6UPfs+c2PfGDJ8w/nPeEMZibnzEwf+qpJ62//hff/0E1NDbr3KU+feXb37UMfTaZUZ4I0MxlvLaWwGQFceCzCYqOFXHY57HRqo88/A5TdlOzp5xBsE3GG49HlM1e28VsrQxy+d5zkgwnaSnaNUWGyvmG4rZpe3hyrMjS+dll23iNC+7Hjx/XDx5/SmNDc6qrbbLAiyD04iVKY3mbcQ6bMzQ0oOnpSc3Nz5aZqaJdR9wLAHoshE1zyMyauFYJJJlpwPUFO3T8+EkTXTY1thjVvjCf1MDAkCbGp8zrPZmY0tzslHlT0K7ZvRGPhU4lUxkNj4yakp7FC4akKhrR4vycnYt/+k/+iYJVzqCHm4B+1XBl6Q83lKE7EeVrP2RlW9vy+FTnuavRTyspq8rnOBk6QFcel1q+2B0lOL91cmNXke4MgnHA3QF0qDHLsa+YZ7wsenNB0BHZueC+xDJwgzkSdydLpg5slLtfsXBEkbBXmUzFvG+nv822mc+lo2xsjP5OMnJqXHnLYGEdADxUz1m87B0LGqPZAS6+ks36PV6FaZgrFiwT9/oKildDlfmNcofGclrZKjsMXIGcR96SR8UcCt4rx9dW7qe7GDhZH+1EHjOIsb5yD37rOUeZXsI+8mU9/v0n7MZsam5T/8CQfP6QorEaa00zxsEAPWOq9PqGGhULSQtGoFjzOZf299gmc7YiwaBSiwvWm4cq1lcqampiTIVsRnOzk/L4sqqtj1uNegETkGhEmVxWl/p6zbaTbHZ8cswmuvF9OBrUrlt32WKCalm5tAYv96sqVqNQMKZLF/qVz3nUvX6zouG4zVlHuIURxtzsrCnVOzraLAsB6KriNVpMJHTs+DHL3CkftLQ2mSIXVTkASUbrTnwDzABYzl99Xb29N4NPOCYwMQSwBCMY2/A86MZAEKV1zqjleDUASzbbbAr4vt5BC9AAED6LxRaavq621qhurjPHSQ5BZcEyTWrYUOzQqoMD/Xrl4EEbtrJ92zaj1blP6UKYmpy2ujmUNffMPXffa4Km+TkGm8gGsUzNzupi70WbW87n0W5I0MJMbOrvBD7MRqe1Dvr04YcfVm1tnW0DIM1+x6ridv/hVvajp5+2jJwWNf5GOQPmgJITDnXf++73bIAI7zk8PKj6pho98OBbjW5/6B3vtAl1/z977x0k13lled6s9KayvHcACt47kiAIOlGOEltqiS21kevRjnr/mdiIjd3/NyYmYrd3ureNeibaT0tt1OpWi6RaEp3oRIAA4b0poIDy3ldlVvqqnd/5MoEiBAIiORPtmGRFFcpkvnzvfd+999xzz6F3nkpnbdu27ZqoWNu5tjiRACFzwV566UXJv3auWWO/8sVfEdTbdaPHnv3xC1bwB2w2lbE80yf+oNY35kEkvUG/TwgRQd3v9SiwB8vMnv7Fz6q/T+ACuUHXB+GVioqwLD5XyEQVN8Vbm2Op6Li1W94uU+McDYWILTtXNEiljJnRoigliFiK+gU/l0ZwncR0iSjH99lf/GU+WZK+ffiIPffMD83vjQhYJPEk8cIrgOoco5VsLu3EZuZnFNSjsYggeZAgCKdJpjACIfNpXLTC2RMHA7JNRQiIex7RpfJY3Pbvf0gufpcuXhZXBLRl08YNtm7dakm7okuBZSqiUFu2blM7COtj2kVU6CSIB/bvt4DfK6LmN77x711rKeR73wH9HYXeu8TEe7VE7h1K7/4b/+zsU+9EilsZ0N8RgG+S5ooBpuiyJkD6DoS6lUnBTWb1CkY4AZ02surf4oiI6wXfMnMhEN+6yX820XAmqy5wl37PJRpuTp2NV6nBOzThSwmIR0YTInORJPAXBGPcpPxBNxqSITI5ZjujZxhz4RvBuBYLyZlI3C73Wvo3wbOkVPdO8Rn10TzLRg2/rGNYlhexP+BGUiLRgIHYagyd6WXDqgAAIABJREFU97jCNtUR4AoiU3mXvIJuIWBxDl0v1s2euz4sc6w8Ce0AqnWqBKd6Fo54pb3u83sskcjaq6+9rvEroDUSE4hJfCboZTMFVc+MSdEj4znLK8otEguLwc0GhTqZz+uTFzqbBGOAVsja4sK8pRfmbH560hYguBV95xH8oCJa07laanHYKNbWV9v0zITNJ2bN4102f9CrSo6qlgodWJwZ2mgsapnFrFXH6izsj9rw8Ihl0jklFdVVtTY+PqWvn/r0U6pe2WCGBofs6NFjqjDZwCDiMT9OX3hqesJaWhustrbSqmvidvzEEUsk5kUKcipuaUGNQI/0dzk3s7MJCdlEIlQ7aUHJLa1tCuZUoqAjnP/JqXHLZlMWKw9bTR3kJF4/buls1kYnZpQ0sbmz6XH/hyFhLC9bKrkoWJlz6SvzSKr1gfvvl1BOfV2dNTU0qk89MjQidvv+/ftFQAMivdJ1VVUz7GeOCcb9mjWdCu4kKAQAepyoezHeBAScz2eUyHAfZtKLSi727N6tfjy97Y72VeIkTE1MS2+fGX/IewSI+x6430LhsD33jz+wZ5971jZu3qRrSzCDbc2IIGp2UxMT1tfbawN9/Xb07bfVMiDgf+Wrv26d6zfYpctd0sKnfXH1+g2RC9Eg37N7h2WzcFyW7Y/++A81M43wyaMPP2odq1bbyfPn7ODRozaVSFqebNgftHlU8UjMpXJWZln07dHiJ7AHAuYrWxYE39rSbJ/8xJNWEY+pbVNeXmYLCyoTXFPxZqvNTbu4za644YEEMK1T1M8o/US5vyB11iJyuc5xEH0CkirWMPcULaYm+AyMifm9Dj0IeDl86UlhcjSbyuseAE7z5Jbs+pVue/OV121hdl73JtU9I4WNGOoE/LaQXLAtWzepHKJiHx4ZkuJfYdnpG4AOkcTizhcORiwxT6+7TskfVsSPPvKwWjJLICKzM7Zh3Xqdo1wmq2QQWWESHqryxsZmvYeDBw+KWEoriPusvaNdo3TVVfBVGAOEmBhSuwgHtt/5/d+V9HG8uuLdDCv1d/eC3EnLbt9/V4bgu8UvriFaC+9fmosu7Qcz9/l5piTullKUpLhLv/MOyP2dvfJ3Vt137KMXA3ppDn1lIlD6/ZWBfGUVr4z1DgHdjXQ41vZK+Ol2lr17LUbAbonKOEi62PEWkc2JlQjOFwpwK/C7Y3Faz7eEZRylnaAU8AUcS9jx1uQcxkcqV5wppxVHkpBDwuLdHyUYbWVSUrqIOG15lxl0dwFWhJwysvJlC4Z8Fg678RTXZRC3XlUk71siN/xX8GoWGIlYlxQ5HkIJ6qOFTh/QJQxFh6kCUD6jMP4iMx00wOzYseOqqKgiGIdiBAv4jDlYNvDaunpVXYFgSKIicA+CsYiQBCpJXlMSupAfZd1esKV81sJ+ryVnZ63nWpcl56etrqpSSUzPjRuaAabaFELhMyUy45PDls2n9LXX77FkasFi5RGrqaOfi03kgk1MTdr4yIxVhhosFq5U4KI65R4goaGnDYyNfjiB+/77HtCxv/766yJw0d/m99EJp2q51o1gTbmtXtNm69atsus3umQlSdVCX5jpAkbjGNupr2+yzjXr1eeFJQ4/gnNeU12nsayTJ0+KGUziIPZ0FklXv8WpzoNlFo0hwhOyTD5v0wmY/QHxDTBWQbaVUTiSyixVP5s+bZJls76eXtuxY4eNE2Dr6q2Z1zpxWn+LMhguZaAOff0DksFF7wClrjIfFViVbd6yVbPzzHU77f1yu3TlajGgLyvpSCTmdK4L+YwsbtetXScSXXNzm3WuWWe7duyx4aExzfwz9kQrgiRr1549sqjtutYlDXgWxYmTx3UPM3Mvhz6PWUdbm42PjNqLL7xgp46fsPr/7ht/4KED9pWv/TtrX7Xazl+6bOs3bjavP6Sxp2eefU69+UcffUQMfuRCv/OdvxHLnb76F7/wBatrbLRDb79trx06ZJMLC7aEVW0oYovZnKGDyFgb51OudqAcZR6hcfls2iLhgLy6f+EXPmtNTTWWmM9bOOSTJCzXTp9LVgquZCjqVrj9hRb7SjDz5tfFTYHngBgLkYwKdnR8TMkwCTgTCghbcVyI3XSuarfG+oD2E8lJ+c3mU1kbmxgTcS3FvZJdtunhces6e0kiWGrhLOft1OnTDqX00Gkos33790krgLn93v5eta64ThytL+AXIgTCMjeTELqDTkFQXJdJfYbQWl9XYxvWr7MNazutualRrZrhwQFB8yAKwVDEsnmP0Dx8FmgDlKZDaAEwFQHCgyAT9xtJNHyQV199xb773e9aJBaTzsHdNtB7BnRgu3cxyFoZb94Zm0pXiYD+gYbmhJZ8kMc/SUC/GymuBH3fuUJ3Qiy3n9iVPXQCpljuxQzXfb7F9lypBf+zQZ3xsVsntHQMJalYjYZJye7dA7oU34g+oALKJqjQfeaHjU4ju7gg5xYytrCYs9wSHSCfTEl4XqeF/v4DOlA0hBEyawI6416M5jCmAvkrFotIbAJmtyBhBfSCqm8q80KWzMLtOK4V4fyjSgI3pV4df0+1qLlWkejcDCxynvRTSTzOnTuvipXgTf+LnuiqVWvkgpbJ5KyuvkHBnsAI4YX3H4lHFdB5XRYtsD4ZPMYLPhKmbNqa6mpsZnzcTrx92LKpBVu7qsPymbRdvHBBcN7mLZuEIPgCHgW+qZlxKyxnNcqXzhLwzBqb6tXzZkMExuNeCPqiVlfRYnXVTbJoJEGh/8q5oPeMwhjkNarSh/YfUAADgUC9jMDG8VIxRKNhO3joDfOUFRTQV69us9GxQXvl1ZeLFWhBcrLYukYjFbZh/WZrbGSUyyxeUSmJ18kJzFOW1Kc+deqUhFM4Bqpdiqu6OoxPkLZlhj8rrWwG/RPZgi17EAnJSDkO7fWKeMXNgE5/hyAfC0e02aLHPTw0pCoewtv17h5dbwL9Aw/sU7C40YN2vcdq6+qslxG2y5dkxAHCgkwtAZIH7//CpSt25coV83hg2oMvF6ytrdli0bCCMMfFR0NDk61Zvc52bt9tgwMjNjuLFeuSoF3Y+0j/lqkKXLJsPqtE8dnnnlF1/vDDB+QsNzw4KNU6AtjzP/yRHTl8WO/r4x/7hH3pK1+1iqoaO332nG3dvlOWqLSu/vCP/lgJB/DvurWdtmvnDgn59PX2WEtLi332c58XUvT6ocP2xluHbSaZtBxrgPG1TE6tIZJ6rZClZfNDNCSg53LSSYhEgpIAfuqpX7CNG1fbzHRG6Av9dlchrkQfXbItJE9VuyO+klrfzs1y6pnO2nRsLKMxTO6H2bk5oXaI8ahFs4y4U8JC3jJb3d5qnatbLBI2m5pL2MT0hM0m521yakoBOLWQtLDHb5Yu2PTohFXFyqXGCEqGbgJ+9YnkgvaSRx57RJwNkirU35AdJqiDusD3IcgiOTwzvWDx8rimHlAZDPj8gsQ5po0b1kmYaMvGDQrsXDfOO3apEEMbm1osjVpdmV+jnUxKcN05N25P8Yhr4pLiiPryJAPPP/+8ff+Zf7AqpGLvIVx9z4B+0+viznvwvSv0f9qAfnuF/V6Tg9sTgntW6Ctf4Gdm0Vew3G/vr99+YHfKRNRDJ5YWIffS6MbP9LpXZBTvPAbGx25pM948htLz/RwBnT6VKv2iGgyxnWze7wtq4bEw5xbyNjOXtMUMm29AqTOaxWoNUOHf5SrcyRymhA7ICzubkYUls9XO/CNtqXRSGwe9VvpeBAVpLHsd5EdAJ7P0AomnkLV0mwtZv1fEGnp1bmaVvqwj1rikAQEbRmBcbx1ugYPhuD4nT5yS/zSEFiBgKlBgZGAttLUJgjPTs6oAmVn2YbVZWSGLRP4eCJaguphIWiad0nx9LpOyxtoaGx3ot5NHjxhc+jXtrTY3M23nz55VFUs/OZ1etEgsZDW1FQriS8s5S2WSgt3p8aNxzrVGm5r8mnnpyniNWdZvZct+jW7JVWxpWZAyVTqb4MMPP6IkRNahobAzpSjzCqLm57DlSRaOvH1I53vjprXW0FBruXzaXnzxeVUVVLvDw2MW8Idt44atkpSlBQFKsXOX68Vz7t9667CqeZjBPDc9eJSxqKBqa6skhpNMYoSyoOTKG/DbYr5g2TyBM+2mAhSoY7oHgTi5L33IqEaisptkfAstdiBY2Ojgsji2kaTs3r1H9wHJGMfU2NSkXumlK5eVqB09dlzH9+CD+xXMYfGjOXD+wjkr5LO2vIwCXJkIh3W11arUkGhdLizrXmBWfOf2PTYyPK7kBYW7krxrY0uzTc1MSZ8B3frW9lZ7661Dqsa4vjDkqfiV6Hm9duLoUfvJSy9LdvSpp56yz33+l6QQePLMWdu+c7fVNTQKuSB5fPXVV+3gwTct4PcJDgaqRZxkz569dv+D+y0YjdnBw4c1i76Yy1kqv2R5K7OFVFqCJ0KtaOXlCwrooQCkSV9R9ZF1ApLzuO297z5bXMwqUQFByaaXLRRygi6lQsPxWYp7Bgk9AbZkb1SE5h1XxmlTgJD1D4zpHuK9oEVBK4brgyw0EqnRcFhQQNlS3lqbG62lpdFGxobs1LlT5vF7JXvMei1k8xb1Bq0su2Tz49NWHY9bNp9WlT49M6NgifAOnx868JC4Jle6LtnlK5c1ZktrBDie3jWJLNfUs4w0cVKBd3py0mprqtXzDgeD8i9fKuRs04YNtnf3Lv1sYmxMKookRZjizCUzNj45LatWWjxU5hwrr6UpjKoKMe/5mrE5WlgQGr/1rW+JA6KC6i6Pe5IOP2BAL3Ks3/UI7llBr4Sn32s0vm0c7X38+TvG2RRX7tVDL73IzwTzYo+6JPay8sTf6es7XRgU0woQu4ov8o6RuGJ0XnlC71ShlwL6TYb1TSlYx4Ln490rdMewVF9MyI/rpdNDJqsne5qfz1hiMWuJVFbQu6csaB4vmzQ68PSxAfXuXqE7uOeWfWsJDufoCtmsqoFQOFTUbs8oi3YqcV4nCRsOKMMNBJzErOMYlATd3XSAO3o30ibiTSKlHh1VtksgnDY8cCp9T/U3vWbBAD1OZ/F58uQpu9Z1TX8PyQ3xiM41a9UzrqmpU0DEoavrKlD0rLDIyhpG2xb0+wSJAERA5pF5D/hsp1NWEQtbf891u3G1SzKRNZVxG+zvtatdl9UHpjrgWCqr47JUzYnxD1Q578wm8lmNfi2m01I7oxpE7nN8dMKa6lqt90a/4L7777v/pqAJM+cwzr/xjW8IYn/uuR+I8U2Pmd4ezGt65EPD/VIgO3HymJWVLVvHqlY31hYN2unTp5QcAE0iml9ZWWNNjW3a4OnXM3NOFaw553DETpw4IWib4EllgcsY42kLiTklDpDtcrm0zcxOSu6WGenFHEp4S6rOuYKwxwnoBGv6xQRxeulutsGjKgcIngDP72QzeRsbHVWCAjoAV2BqekbXClGPqelpecFzf7zw4ktCKDgfJESbN2+2xGLKTp46odFDUCHxGGqrpDFA35nEJBQIWTgcVYW+Z9d9Njo6Yd4yv83OzMmxC5MUHNrwTidgIA3b1tEu29Sf/ORlbe5ox9chcEPvfmbGfvTDf7Szp0+r6v7c5z5nn3zy02pdXLzSZbv23mfxyuqinHBQfeKfvvG6ZqrXr1trVy5dsksXL9iXv/o1a+9cZ8ten71x8JD03JfKvJZb9ljBA/ci47watK4lMmDL+byQo0gIE52QFTx5HfPGTZtlEAMfAmIjsHsyiU2um0Uv2s+La+AQMDdeS2JVquLFr3WFveMGLWFtOi9+B+uQPQVOEAJD8qxPZ2wxlbaaqmrxSlKJeYvHIlZfV20z8zPW1d1lgWhQ6wwUIZfKWHDZa4XFjE0OjkgrY8fOLTYyNqIgS4uJEU90D7bv2CrvAsyMrnRdttn5WU1wMKsO0sXvSrWyAH9m0Xbs2C4ECDIk9111VYX650DxJHfrOjvVR6evDqwO8heOICBTsInJadnioqoIokpLDA0EArZsWbEFDgTU44d4CZr27W/9hZA9ioy77Z//2gP6B63Qf6ZwvldAv1twvsVyv0VIKwWv0gutnMP8meSgGNAJ7Lf/rPTv0ujZnROLe0Pu9wzogD7SZWfdAMdBHKMydxKo4+PTlmFOOM9+4DWPNyjGt5NnLY6z3SOg356I3OqhM3jqtIw1uhIoyqZmUX3KC2bnMxV0JMqmGpRphETm1A7Mq9fuvqbSoA+bFVGPRUqPjmrUJRNsJBhmREXIYrEBs05Pj9nY6LDkHWGCL8zPqwdCn5VARjWHbSKQKwGEryHgwGCdmpm2iuoqzeCz6VKlUvVRgQHZYde5nM9KF3+g57qNjwxZS0OdmMbXr12xwYE+9WDJ3OvqaixeEVPwQw2O9+vQikUJngBXjo6Nq8Lcu/c+Baux0XFrqmtWcoHHMy0SriHBlR425/kb3/gN6a6TrDALzTw1PIH7779fr3Xp4lnLFzJ28uQJGX9ASCRwUPXwGQi/rrbefL6gKvRoNG4z0/OWTudECOpY1aE5bgIfr8fMNCNZbGiwfxGxgfDHOd+8eaMSqtnZaZuZmbLEYtIW6eUys19MDIE83Sy4r2gYtGSZVFr/DvpJ7KLCculfcyMkFxaVQDHWBSuca0CvlnMApHns+HGrqqkW1A4J7sKFiyLtkXxhPjM4PGLHjh+1cMivawCXAeh9EQGfMo/Ic/W19RaJlNvGDVvsvj0PyBAGxbBBrF9jFc5drapS9qpUXLwv0AHIWKjbsQfMzkwroD72yKM22N9nv/v//Y6SCM7LF7/4RXviiY9aKpuz/sFh27d/v4UiMQVN2PqgOPTMIWxVlJfblcuX7OyZ0/a1r/8vtmXXXptfTNvzL71kl692S0d8yeMzX5Dqz2OJxUW1z6iCOWeFTEaSwSRF9JiXfEuWUZCr1L2+qgOVuzKhE6kUaJhLxtmixHMhqZaBkku2ypad4hrvURoKgYBTemR/WDa73t0ryJz9AtEpfs8ZSsFZyOkY+WGgzGNBXNDyOUtnFi2bz9gyxImiexIJeHYxbSHzWlmuYLOjE1YeDVtFVbldunRBUwcw5vE4kKtZU4N1rGrXNbh46aJNTI7ZOLrq3jKdz0w2LeLh3MyCzItwXKPlePLEcUsm5nV+hocGLBaNyLQKpb26mhqrrIiL+IbwTCRabr5QzM6cu6hpDipx1gA/m52bEQpAMqdz4qU4KdPfglz98B9/oKQARPH929fepC3epcK+9aOfRZGd4dbdHvcKuB9Ih/5/QIX+vgP6HUlpVL9kvSsY5rcH9DtV9jcr1mJAv+nNeYcze2cy3C1SQ6kHU6rQS6S40qz3PQM6wVwfbpSMYO7G0rAhXNIcNuKsBPMlgcheW/a4zdQt9g/SQ/eYn3EwRu+Wl4qzqEB8LHS044s9O8Zs/F6NdEVj9PbdhgF53Yf5C65uaRfI6X+nU5DU2Iyckp0jirn+O4G85L6Uy6fs5PG3bG5uuohGzCuAERRLM8xUstVVNQoI+Vxem6OzE523kbFRsc3ZwKnceQ3MWyri5WJsj44Mi2NQV1Npg703bLCvRxaWeFNf67qiRIJKsHPtarFsgaeZOSfYAU+zGbgRsTLBgvSDOT7kRjdt3qL3Nj05pWqDhAT2Ny2CJz7yhCxeSbgefvhhVeUEsFJbguqdXnRvD6Ys85ZKJ6yvr8dOnjyuVgasdzZFgjTIQ2tLuyWTaUsspKy2tl4ys/TTSSBolWDvSqBlI+NYCOhKwpi7TSxYXx9GNuW2d+8ezTtTsVA5wTSeW0xYfpkKPS/ugRS/sg5qZ7ODDMU9HQmHNb7G8yMUgzQnWvLzs/OCk6nc8X4vQbkcGxLDQ8PDFi1HK79Goh+cP5IdzgfiIW8cfFNCLeWxiK1du1oV+uwsxjKzCoKc/9aWVgXwTRu32v1796lCj0Xjsm2trMC1Dic5v80nExbDdavA6F+jjY2PanafETWqv8uXLtq2LVttdmravvn7v68xLeDlL33p1+yRxx6T/v3I2ITtP3DAfIGQ9hbaRnAfSI56e25Y7/Vujerx9aNPfMw+/fQXbXRq1n74ox9bV/d1C0aiRd0ERjHRTwBa91okGLJoOGTL+YKlkbClVYb6mqcgYidjdZu3bLPt23apsqblVkK73JgpEyOYvVCRo8yWUpvEt+xVYCdQM55I0CaZ4nV50P+fmZtVL597hPcD7E6V7vYm3N7S8gVHyQ5uCZMGsCAjiAgt54Ui8trp5KLFAyGL+YO2OD1nFeVRu3DpnI2ODut4UINbtapDI2fo4yP3erW7S8kqYjLcixDjSKJpPVEAzM9Tne+yz37mM0reThw/ZhMTY5JpBR0cHx2V7wHQOyx1CdZUV2tGPRiOWiRebS++9BNpC8CXYG8hUeSepZIneEM8Fuq4vKQWDW3A53/0QyWyoCUfJCg6fZJ3f9yrh36vF/83FdBLxI+7BfQ7VdY3g/RtFXqpcl0JszsrUfe4E+ReIjjeKaCXFszdIPeSypmbZWdyGqIYeuU5y2SQOU2befwK5AisFJbcTLlTRWMk7N4s95sJzIo2gmD3ZY/GRtJaXPTWHNO9JDhBHwBIigDPjUcwBpKm5caDHh1KdPTHIK5RlUtiNr9sPrH08d92yQ/nkddgY3DiGYzNzNvht16TQh2bLsQpes2Mn1GlOzUwzFU2CM6dnpqWlCcVOuebwOcPYueZkawqGwTVGjKSzHzf6L5m8ATWrGpXQL984ZxVV5YroN+4ds3Gx4atrb1F1o0EPz6YM5ZtY1ODYHY2CsRQQAwQniHAtrW1i03OMWzYsE4kNHp0BC2CFAH87SNvq1oGDiYBgTBGW4HAzzw1kPOJ40ctFg0aiQ19RwKb4zFkxS0gMcIqcvfuvZZOOeZ/fV2Teo+TEzMKvoviOzgSEIQgWLw8B/8Wo9jn1ew7FcrOXTukoc7zy40uk7KJ6SlmFxQ4CRAwiYH5CdJe0JWlJQV4NVSK2vKMfz3wwAO2cf0Ge+2V13SuCXrMfwP5Ezyo/hYSCRsZHbWmlmZn4FJbpwqe+xxWPAHm0JHDklINBny2YcNaEQOnpsdFGKuvq7WB/gHdB/nckq1du8Ee2LvfpqZmJTTS29Or0U3kXMOxqFovBHQ4FfTRqdp6entsy+YtEr05dfKkEjBEbr7/99+z7mtdtmvPdvvq175iD+5/SNd3aGTUHnhwv5QKuXe5r6g8mY+GkPW3f/PXNjs9qQC754F99vHPPG1j03P2o+eft+s9feYPMkaZE3xPO4IZdc4Fmg8EpCDqcYyJ0v8OeG02tWC1TY0iULa3r7Fdu/ZYLkcy5ZdwDokx5DyNgUKU85h62ly/FHPcvqC0IFhPWAhzHZjLpxLlPDMHPjs/p2SdYE97CyEnmPesz8kpx4fw5POWXUwZXQ/69yQO2aWcpXJpK1BKeMsstbBgcRITX8AWZ+asPBKx/oEbltZ0QkLJE3sEUwVr13XKC4FxTLgMBGhXuLgPjh9RJfwoNm7cLEtbgjWJE6S3Gze6bfOmjXLtEwFQc3lLxXubkV4Iw15raO6w4ydOSR2QfYDn3bJ1iwI3+wNBnuMisHNOIDIS0P/6L79lycVF6X18ED/0e/W4PwzoN4PnnYPoO/rcK7TcV/aIV8LlK1mKt8P3QO1L9H1L7mO3BW7+Wbpgd670nQ586bVXkuK08sRCLdbwDtkqVtYuyDm2KpspY2MBiVkwioEGe//A8M1Ajm3p0hLyasyQFTPrYg+N52GjXfm4dTy3rEtXvpdbN6HHPEU9eDcf7hTBZJvqWVaFygf/5oNk1MFWVH9BC0XMUpi/JJMKxgQgGLr0vNmQeIcEHR5StoOoEgYuCymAocHc03NZY3PyA8+5itjrYWY0YkFkbDEASaWl1lVZUSlSGtUk/TKQhbr6OimqAecS/KkUBwfcJpBcmLfR4SHbs3O7DfTdsEM/fd3CQZ+NDPZbOVKm05OCpBF6Icmgkq2rr1HfDk/yCxfOKwjDBUCZChlRVOqYK2fWleuGUMsQxiIzVNVBe/zxjyipoFdcVVmlIEdgYMNRz7NISOL3SeZy2aTlsimhF/TMCfacB94nKmgjw2z0q9RbJagBuUcj5Upe+L35xLz8zdlQXZvWnUfXVw8pSQHNYENjnhoBE51jBGLGxyydyygAEvBJXhhV42sMVKQpkMO/OqCKynl2c+0j9uAD++yh/fvtR//4Q0smEoLc6d3L2ARoubAk1vPE5KSFIuixx7UW+D7JEBsrr3P1erc999wztmnjegkFjY0NSV6VhIqNHYb7hvUbNLZHW6euptHWdm6wqsoa6+3pU4uKNkikPCYkYHxyQqTFpuZmeWDfuI5HfYs9/thjNjczq9nzZ773D9Zz/YYtLiZs1eoW+/JXv2xPP/1LdqmrSwFunwK6X8kI14sWDkgOE0bnz56x5559RlXj4x/7hO3a/6gFonH73j983/oHh2xyek7CSFTZGAkxnYHVJxr2TAZQmQOn0w8eGR+1jC3Z1NysBYNhW79+o61avdaCgYigcLg02jPKyoTGENDRrSBokWwSiLxoQRRBY43bav16dc2wE56cnnI2tJJ3dtM2VKYkddxDrHgRcZfMqOmpWIvWTJZfLlgqn5HDo1C7XM4CjKqBDDF/XcjL3wCiKyx31A45LtZSfWO9NNmnpkjQ0+qxUyWDFPE7fE0CXOYNinvDCOD0zJR4HwRu/a581D1KzGC7c+5UwBSlibdt32Vjk3M2OgbrHf/0ZbUN167t1L3K2mUdgxDApeCeg3yH+M1ff/tbTsgnGPqAAf2uBfo7xM7uBLnfixR392d3vJb/mY97JSy3v/Y9SXF3hcz/VQR0Z2xCRZDOoJpWDOiDIywvaixBd5JcRX2qOPfIxrjSiWll4nF7QF95Ud6JQngsm87dtGBVH67Mc3NetCT56fIFZyJDIKBqpwKkn4cwCAEBkQg2iFJl7gI6mtSZ4myiDAIdAAAgAElEQVS+04ymQqe3haXn+PiwLcxjIlJMPIrudrCBkW5lo5EiXjZn69euU1BwGu0FjU4RUKsqK6Q4RjUyv7AgPfDxsXFVQ8DuwNpbN22woYE+O33imMUiARvo65ET2+TEmD184IBLVjyw0xfUu4bNzEaAbGSJpY962NWuazY/n7BNGzeJ1EZFPD45IrMTUAMgb3rmVKHPPPOMSHGda9hcQgpinF8gZ87J6OiYLS/lbVV7k42NDkkhjb43M/EIs8DuJlDBTA6HInpdUILyWKV823keAiZjWlQhfCgBK+S06blr6frx0jvI52W5ykw8r8/36K1CKoTUBAdhml4r9r0BtxkSyAjyoCc8F0GdewvJ061btmou+603D4q8BsENTXqQFBzfQDIYT2JMigqRgFQerxBZDrIjkCn3VU9/n5TXOtd0WDQWsunpCZtDKwClsUxaI3Qw75mx37Vrr4UCEevvo6UQsXgsrudT8AoGLV5ZofYLrx+Ll6sFwrlcvWqNPfboo4KmL1+6ZH/1rW/buTNnFdBb2hvty1/+Nfvkpz4lMZyJqRnbsm2b7jWCuSNvFf3MbclGBgftzOmT4mc0trbbE099zlJ5s7/97t9ZT++AXA3p7ZJ8UKVjw8rYIsRC7n2qcxKt9vZ2m5qdtqmFOZuZn1dA71y73trbV5vfHxYihxyy1jlBFw12Jg/yOSWwXGspPZb5raBRTsxRUIV0JkX8vlQlsf8tciTggsAxYF1zP5BgIXMsVcWlZfNKP4o+HjJK7iNLmywa0pSLhuIzGfMWlhTYmUOvqHIKbxiuEHi5t3hCgjpETHreuVzGJieYTMipCnfSszm1x7y+kLgpQOXA9gvA8t4y/ZyRRMi417uv6t9wNZx1b0T/bmhsNo83ZCOjE0J7CObcq5s3b9L7ozLn3qBSJ1GQCE6AZLNg3/2bv9I0TRSb27u3se8aL++lBHdzRHrFa9wqLN2e+kEeHwb0FVX4P48K3S0wZFpTaEgHY6rQe/uHi71yn6pzMvabc94w81dU6Curb4XeO7gmvVuFnsvkncALaEUxoLPx8G82Ax58dj31IjEHkwnGzsqc0h2KYwQYNLwlKSv9dqcLTUCm8kd9ClIdJLvxiTH1jOmVYcVYYswrEaGKA/4rzkWrl+v1WnNjkxjm1ZXIgiYEY7M5VlVU2N69e1WdXUcoBnvOyUmrrHAbDdV/R1uLWO5Xr1wU4x2G+9TEuM1MT9n+ffuLMrr0/Wk7lJnf51VAR3p0ZHjYamucnzZktvHRcWtr61DlDSxOacOcOrPpIBIQ4JyV6QlpjwO5gza0trYp4XFSrkmpnzH/X1EeFpxIACV4Qozi/SJlKRGdAOOEfgV7Ro+ikZgCorvGy5Ytbs6loE51S8JExY62NoI3wI9A4VsIwnX1Sr4IuDCPg+GANmOqeOBYEjVgW+5Jqp4Sc5hkhc2aAEc13tHebvls1iZGIah5ZQULbwDkgpjAMQLrUqFDVuP8oZhGv5s5dF6DSu3YyRPiDrS3N1sw6LNUKmkDg70y7eF5gdsJ6vF4lW3butOaG1ssmYCrkZZCHa0L+vnBSFhz7gT0VCZtwVBYKAf35fp1G2znjh2CyPp6++y/fvMP7NjbR1V1EtC/9JUv2UMHHlZgQUoV0xjuY84bQYb7FyIl5KyJ0RGbm4E3kbFMYcm23bffZpMZe+ONN6XJT7vJHwiLVU5PniqdhI7zybrigWMeZMZ0Nm03+vtsem5eiXBHR6e1tnVYOBxTIk9AZ85cJLaiXBwJGz1wrj/wfXkwbBmkXBeTshF2qTeEOIiOTjCKNaqKHPKcSLhOZ8NVtFTIHitjnh1qfIFk2vlYENDT+YzFUGQMBzTiWsDoZGnJIhDwvF4r/++kwkuXL6n9oaSykBOZ0dmjZtVHJ0EgeSKhJ8CXiMa0BtKZgsx1eHsgfwRskpLFZEIJASRaZGNZa1TtoBw8J2x59kyfL2Jj41P6u2AoKFSAdhDvnYDOa5XaWN///j+oJYUfwfM//IGT8XYCkO/zUXTAvMtf857fTUelVCTd7cXvVSF/GND/mQX0Mg+68XnzBQjoBQsEo2K09/QN2bJ65zDPIa+4sTCngobU4y2v9tuJGT8/5I7xE31WV02zcXED3QroLoiXLDVVvQNBFkUv6O0B8REcCFZsEqVjKantycHLljT6hjsazG6C+cjIkCRbEYhwxiBUQgWnSgaESGWiAdxlBWdkIakkWptbbHRkRMQvYM+aqirbu2e3NvPuG9dVqbCRs+jZFIDs6Jv3dF+1vp5ui0fD8k8e6O+1VDJlu3bs1oaLI1QiSeBZtrraGuvoaBPsPDs9LUIe1XL31Ws2Mjyieeh165yv+MTMqJ29cEZVM4GOfinBlODOeSXAU7HX1dYpuBDMXQ87IRgRxy0SE4IHAZNAyDmm4sdwBccygjEBhKBL35PfJcAy48wcMRUpwZsqH/1sRtLYzBiP43c5dhj2VOfx8kqZgMB1YINECa+7G3taAhfzz4wVxnQMBEv07U+fPq1/831+h+/TQlDFe/68pEMh+fHeQSImJqf0XmUYhP530IkkMffMuSYZInHgGLGnHRzqt1UdbZrDh8vV3d0l0xf66iQKa1aBcoStqrLWOlevs7bWVZpDP3P6jNouLa3NFopE5ZIHIsAx47WuqYt0RolMW0uruABDA0P2u7/9O3bx/AUx/nft3WlPf+Hzkm/luKtra62+vsESSUeiwkCEe6iuusqWUBfsviZZWux+l71+O37usqXzJm5EMBS1cAgp2mVB9zj2JYvyqj4/hkegbUu6N4GkIe9NTk+LJwEfpaW13VavWafkBd6MkDkPvJmi46PHIyEmeuDA5wT0AIkz6y9PS6tYjReDORU5FSBJLiNarGNV8EKkHLdb47FSfHSkGIK6gj2Jgddji9m0BUJ+85ah6bBoHqxfvV6LB1z7JRgO2fETJ9XSgUSpVkCZR6x01ietBsiHkD0Juii8CdJX8eCz2fmk0AwIfQRvqm/uy9GxkSJD3adZcnktLMxrrfA1exx2qqFQXIqS7FO8T1pKDz64T/cXyVhDIxMiXkHwv/mbv2nDw0NKmF966ccSbSUnf/9F8r0D+r3Gnu9VoX8Y0FekO6Wqs/Stf4499DKPMxTxUqFnC+YPRi2TM7vROyRFODei5sRaCHb0l0uqcprjVJ//nbfkewvoLCw3WsaCcESqkuY61UVQ2bG8g0tMWwRvyOKLJjYK7JpNd2faVQC8Lwg9RZnXADBaxkZGB62/v8cWU0kLBIOqPKRYhVPcstOxF0mnqJyHRCbBnPloeumrO1YpoOv16cn7fRqD4ZjZQGE7068D0oUZS8XHbO1A7w0bHe63SgxHMot24fxZuW/t2LZbyRFVABUCVRvEP8aZpqcmdK4JKsD8p06cVJC9f+/9qqRDkaC9deygHTt1TEzsL37xlwX5sUFLa3p2ToGUjRZ4kecg6PE+Cd4YoLQ3N8vogo0I0ZZLly4JKuZv2JSo5PkMXLiQmFcgB54E0qRXGwhEFTxxs6JlsASRKZ1UQoDhCcGX+4OkgL5zRUW1+A1UkCRbrR1N0tsmwXCiN2WqngneHBNV+xtv/lSbIMGeDwhMHN/M1LRduXBBnAOEZYCpCeiQy+hP0gKhLUCFCNLA7D6/AwubpAuyHqY3HG/nmlVK/OIVERsa6r8Z0Lm2NVW1VllZLblbDG8Yjayvb5TC2OXLFyUmkqJq1fz1ku4nBG1IqjgOjRnW1In82Xuj137/d37PRoaG5df94IF99otPf06J1NjEhFXX1EpimOSSxAuuRza9aLXV1Rbweazn+jVbmJu1luYmq66ttz/9y+9YIp2zygqY19UWjpCg5m0xjXlSwQaGhiydyZo/FBL0TVWO6Q/9cAJ6ZRzZYJz1MKJptc7ODVZT2yjIHSMiVenFCl1rJetaLSoCsEhOZyxIsuDz6ZrgqkdQFR9GLTJeB5IebRgnCFWC5HW+SKKtzHwIt+fwdSj6obMGGVnzlSlxlcIgwd3ooXvNz/rDCMpICLuVSBPIIb9RqUMiZO3CmCeIM3niArHzgWDtwkdhJBftfJIMkfWCASFljI6SoPKcJGwkVYhJgZpFME2iZTQxbXU1TVbmwUvCtYd4DRJrEoOq6iprb0e3gfVXad/+9rdVoRPov/e97wlxwQjr/XehS0qk717i34uDdS/p1w8D+r+ogI6+tLvBfYGwArovEJEBy/WeIVXnqMLBbHdqbB71zW4F9KLH+QcI6Gx6iNmUSGkKqgT0Yv/tlp+5G53RZlAkERLIGVNDyU2s+aILnTtYAjywHyMyzled/mhf/3VB7Wi7w0ieS6TEDeB5CeTAdbw/YHcqD0wsMFuhGkguJGTUgPiEyF25nC0WhSiY92VTIWhc676qgKdRPGbfoyEbHuizmalxa6ittsp4zA4e/KktzCWsrWW1jY9N6Dl37d6hgJ5OoS8dtmgkpNnWhvp6vfbhw0cEud+39z7bvm2HZfJpO3TsTfOH/ZLS/NjHPma7du2WyAyjWQRzenskPpDdSJwwbGHjJXiSqNRUVNmFc+dF5iP4osNOQHUknyVV5VQmsH+ZrSV4IZYheDIYtmAgpl4ggQe4neNHjhOCHz1NAhWvT9sgFmPkp94qKqp03Wiz1jVUW2/fdW10bIhcRxIYAilVN1rsbNgwqDkWWPy0OGgxXOu6avl0WjwG3hMoBXA6vVm+ZptjbG1gaFBBfPuOnc7WdDElEZyjR9+2/DICIUHbvGmDLSwAh+Icl2TQUZA7BEMkhsvLKwW5+8oCkn4leGK4QguH6uzajetyyausqlY/nfuAJBN05MF9+4WQYAJC75yAjskH1XJFTdx++Vd/WcIuJBtU9ngFUE1LkMTnEzkPu1MSw/nZaUHuQMcNTS32xlvHrGdgSOOErANsfumdx8orraK6RoZDWMT6ggG1Apg5j8Qi+owiXGtTi83PkYiZNMnb2ldbZVXdzYDORAvnE9c2jZjlsmJnq4dOYp3NWqTIIyAQQpJMJBNqkcndEOh7CQdGV61LClvVuXNdJPnBQY2A7inB7sseJcYoCfrCfiVdEDfLrGBhULpC3hJTUzYDEpOD/IgrIyqRHo2KMfNPwOZNgRbBZ2lsQEsgrHMKBE9CDicEzfwtW7bZ+MSEDY8MCzZ3csUkY6AjZRqHgzCHJgSIHmuJQqP3Rp95LWjVlTVWWVWpFhvJDH3zkjIcWu6lIH7w0JvaI/h49tnvO438u0u53wOKL1Xo9w7opUJn5eefB3K/19jah5D7PyvI/Q4BnTGyLAF92AqAQsi8Sj/GQe0YO0j6Xa5wVOglHfUVbm9FVTiC8+2jeHciyHHT8FyygqWvVvRGdjKvLgst2aCu7L8RwJmNLisGZBfUS9r5ckeRtSluasxaj4wM2PAIbNeEc3ULhi0JXlkGpFem3h3Kd3JJE+nGJOQBrEpAp0LftGGj2K4P7tsnqchZiFyFvM3Mzoptz0K/dPmyYDYRkCIBucpdvXJJAX3dmlW2dfNGe/XVl21yfMpqq5tteoreZ9YeffRhVYvJxJzFy6NiWkOAam7Eqzptx48ds6mJKdu8eYsCZP9Qn4XiQdu6c6s2idraOgUOHMiogFFEK/nBM1oF7MzYHdU557qxodEi/pC4ATzor1MRP/74Y6rICcoOap9TkoLdJxtnPB6zcqEItRYMlls6nRfUDvmI1gHz18wG05d3SZhPxDAY8sDWVVW1NjM9J+GgQNCjihjWPf12NsK169Zac0uLKvGXXnrJRsfGdF6HRoYlb4s7WW8vPIRJjTKxWVM5ksAQuNEN595wmt1I6KYF+7e1M6O8RiQxYPwXX3zBkumktXe02oGH9tngYL/NzkHMwxM9pGoMVnIsEhMJrqN9jZVHK0QQ9JhPaoDovhOozl+4YLML84LMaUVQafM6TAdgjFNTXaOZ+bcPv21/8od/pIRxBM3w7KLte+hBVfEf+cgT1trWrooa0RcSqRh6+5m07HbDEMMKOU1H0D9ubmuzy919durMeYn8ENi4dZOLaauqqZN87Omz5+1azw0F5HlGIpEsra9V1YyIj3epzHxMdUTLrbqm3ioqa9R2W0Z3gukWg6dScL305WVL55xqISFEeu+Fgp6HdYc+Or10Wllqfyl4F6ViMVPi31J6BKJHijUvUhyon5/iIbdkSznXNlOLgPfrL5PITD6XJrWwCHB9NmMzoyM2MTah9iAqfuwLXC+qYZLj1GJC6ngkGbD6mxrrBbmj/sY9qeA/PWuBUFS8C+bl4VvU1EKUK9M0DMkp6zheicvisBITSHUEdBCYvp5+yyRyQnBI/IDqpTmfQhnObw/su1+VOeuKJPvixQsiyPH4yU9+7GD6bEk49/200d9/hV7EMu9JivswoP8LqtBln0fQo5IMhCydxSCEz2bXbwxaYdll/JJ5X2IOmAqWwOd6UFTVIr+XgqjSv6Ljm9bxrR4Pc6/6tSKjvKSOBIN8ZUBXDz2INriD1enVEeAJTNKH1kbg9OtZ+LkMffZbVbtLApzdqtNqd0Yv6IcDt8/MTIqJAvmM5/P4Qjf93VHQgsnKsVKZo0wGrJhcWLBohLGVgm3eAFktZ/v3P2jXurqk+wy8h8czEDckHxjiVPVUB1Tai4k5O3bkLRsbGbDdO7bZRz/yiL3x+is2NjZhkUiVBZiHLeRty+aNYt8zux6PRRXUGV1jrj1RlKYlUBPQCN7dN65ZTX2lNbc26XxRWdO3BQIHGodERwDk3EGKgwUBYY7gx/dQjQv6woKOqcCBvSHS7dq1U/ackAebm5t03VA8YyyIvjP9Uo4J45qqqkYRr2DME/zhJvT0XleVpB7wYkoseTyiUVuLhMvFvB4ecaS8hoYaGxsb1qYHDA6kzggR0wIEUywpmWWGYe0c5erF0IYsx8YKbEmFzr95TwgM0Ytm5plbkAC/dt06BVesO0Estm7dpv7+d//+uzYwPChk5KmnPmXXu7vs6tUrUirjus3Pzrp+fUWVVVfXyW2NniejfJFIXCpiC4lZbdrXursFmROIqLB5TfrirIddjDxWVmrGnqTsH/7+e2rh0JKIVpRrDRGQf+VXftW2btuuXj/VOi2MXDpjtTVVWCFJdKWQS9nM1KT8zDvWrLMbA2N27OQZW9O5TtedwEugCoYjVlldY+lszs6eP2/J9KJm/ikLm5nLR943FLaxoVGNtaGEGK+sMW8gXNSacOgcO36Ge0oSvUDfOUkRg16A0pDkcg2czoObcHBKcKw/JxMrSdiyopUy70Nwd1oQdyQWdR4My15bziMFDRHWo5E3uA8g8Sgmglp5CjkLQxpdKlhyZsZmpqfF8yGB4muCJQx+jiG5wGQDTmSQWj3SFGA/gO3OsVBFMzkSCsVkskKriWNGmIa2hJKOHMWAV+cL2VgQKFdw+IQUjY1MWHV5rYUDUfXfeU+0tIDq2bPwuS+ZTh09elRrhw/WxUsv/0i6+RQKH8S+FJTr5yG13T6t5Sp11P3cmOC7PT4M6O8xoANplfzL79Rrv1sPRMYq72EOvVRN33wdM/OHA1LsonrzIBnp9drCAnrFc5ZcJONnBAVjlICydTZvjQUVZV8hrDgIC4Y4MLer5PXBrVLIC/IiY15eotdXrip0fnZGfSaq4pbmZslowlansmFDo1/HLC4BUlrfcnVysLqTnQVOp6p3VoylOfZbetIEc/p2zJ7j6b2g3vnM7JRGYHhtj7es6JUOqWhWkDt9TuaF0dz2A1FnsyLFLS4k9PONGzY4hnQKU4iIzc5PS5EMshlz2rCFJ8YmJZLS3gIjes6SczPWe/2KTYwMWDa9YA/vv9/GRgbtctcVS2bykvm8/769gr5JFla1d8gYgioZKJtZXt4rPf+XX3nF/t3Xvy4jjZ4b3TYy3GPr13UKjibgEdgRxoHNzWKEnc731q1fL4U1nz+gkTt6zlTwKKBNTU7bkSOHraOj3Q4ceMh6eq7b0PCgtbW16gN2+6FDb0kylRl8rjWJAnKhvQNDIujB9keMA3U8oQ2PPKwgi2kMyQeubMDJlVX09AvS8KYajxSrJvqeBHW+RxJBAKQaevW1V1SdE1jRwAbCZPyNiidaHrUlz5LNzTsDHq4BrRCqfchozBlzbwDfE8zpFXPt+PjMZz4jRvof/NEf2sTUhH3iEx9TJXf61Am1argOzqTIb+1tHVZbU2+11XW2mEzJ+522ARs42uY8OF64C0oSPWVCAjj/JCgPPbTfCZn4fXb+/Bn7sz/7U22iJE/7H3pIoi4nTp4WgvFLX/hl27Zth9YYynigAIsklOGACJXJhRnLpBLSMYjGq613dM7OXbpm5fG45u+nZ2dVPWLNSWAF3eDeAS3Brpf7ntcFISCogXrMLSSsvWO1Tc8uWCgSt1VrN8iMqbahSZ7frMvFTFp9cwUCxsmyBC9GxEjNnU+DNDekHe9GPoUo5wvqYSPdS/LO+nKSpwxzeyxdyFoQWVqf35h44d4KoiOBGYv664ASWVtcmLeQr0zWw7nUog329cmkx4MQFZyQdMrB6UICXBLBkc7Ncv+XSVYZtckSaY7nnp2dt6qKOqniUdmr3Rfw6XdIOjhXjJk5bkteaxE0Buiea5tZxEvaY9UVtVpvtKlwHixZRpNU054icDIPPzk1oX2Idtxf/tV/E7FSdMO7NNHvFVBLlfb7qe9V0HGCf06pujuiqx+AAfDzHPO9evi3P8c/+Rz6BwnoXAinpu4W1L2EZX4moJM5BwOa48b/XLC6oUOetpHhCSlGLS05uVdsUxlnY0aK7N/rD+jmzmSSRS14HJ1uQfNlCupyyFTvL0WPNZ20aDRgOTTKU0mLhoIWCQUtHotpkydJgHULM7euvlEQH4E8FI2JgEXPHP1lgoHCOwEYRy7J0KIRzaJ0zHgqdL42+m4RZ5sIpIrkKD0yMvnS5gQ0h4a77EchU83NWTxWLr4AREBmeBHPIMjXVtdo84axjDb0spdKxKMZ/lAwLEnQqYlpm5mascp4uaSoJ8dHbHyo1zyFjI2N9Fk6OWuZ1IKqnSW/X+IamI1MEnAiUWtradMolNTTMhnNUVP1YWbRO9Bvv/blL9ljH3nc+iUn223pZEJQORUtVRL9ZZGRYCRnIPoEtYkjbAEcyO+uX79esHxf75B03rds2Wz33bfXtm7bLOlZ3L1Q3OJv+/sH7MiRtwU1QwDiPgOmZLzqzPkLgr/Rrldft75W7HlIXEiU8npIrnq8Xh1/rLxC13lKwjbLVl9VbRPjY4KXQQ4I6FQ/VDxcI2B/jSAVChpPIqAjUEOygCXm8VPHraW9TUGbHjznjYDOMTJix5w4wZXn5n0wnUCi9KUvfcliFXH7k7/4cwmsYEvKxn3t6hWnBhYI2lJhydau6bTq6lrzLJdZS1OLWOT9fQPysedY8wWS0GqNB4LQcE5pj6zqYJ7bb+lMSvapNEtpS7zxxqv2V3/1bW2iJBb7H3zInnrqMyKgHT163ELhmG3YsEniPWL619XbwvwsahDm9SxZcn7algtZq4jHLBCusNHZnB07fVEoGy0G+QtUVsqQBvIa1w8lPZzrCOL1tXWS0Z0cn1D1mLMlGxodtVi80mbmExavqrN1m7aKWyKDGH9Az7OwmJT++U2yqWyO85YDESsWFUUAzq374rSIfBqK9q2lY6Dvyrnx+stsIZtUG4CRU9jm4tSgey69i2XzwEYnYCcT5veYAjp676PDw+pZd6zuUMKL3oEb8cvLQpWgSYI6NDQg4RnaROxXkOQkV+3x2GKCdl3IvJKydkx3qnfuRY2ohUNOvdKP8mFQ55LfI+BzPxntiuUAlD6ZMiEgNDlJAuFTAkUSAJLF/cvYHKRS9j0Kim//5X9zCOQ97FN/voD+84TGO/0OAf3eeu6lv/wwoBdnq+9UeSsAK7t9/xX6Bw7oHJh6VDlplBP/ypa9ctLq7u4xnzeoOU3mWmG7p3MSYbQyP/OpS+qVRcL+opwiZDL2LUegg7nKYs6kklYN43cpZ4V8Rgpv6OMlFuZsKZ+VWUlaveeQ5oSv3+iRqxjBAteseFW1bCVZjfTyZLmYhy2LrrTfDClL5F9RFSvOq7sFC0OXURJeE43xtIwagOVYpBLZAD2gUveYzU7PKHhT3VJd19fUysyCjYnxKDZBAjuQPMQ4su+jx49aKILCHkQX7BgrrCJepTEWqvxwkMW+bFMTIzY21Gd11eXm9xbs8oUzFg35xQgOl8fNGwjYje7ramdUllfIfYoKmCDM5tZ17aqNjI7JtrW6rtY+9/TnbfuOHXbu7GkbHuixaRTNigYlBFA2E4IFC5Cg42aQ/SK+ATXzIGgytz0yxCx+VHriaFyz4fn8ZSIXAX2zcSEtS4WOvC5VDQIukM/o9+7au1fVPprXOIhhbPFLT3/eUsmkvfTiCxKq2bBxk/gFVMkVBAmvT4kbawALzKGBAW2ibhQuJIY7Ad1VEG6mmDZGX1+fqveWVpeYANkeO3ncNm3ZpPOFuQ5VJ7C7I/XxPutUJfM1SAOsfdAMFPUWU4v26puvyyUN1jiJyNjYiF4TKBS+wpNPPmktTa0SQILgh1QxvVOCDxMF07NTgmTR15c9aCartgb6/xwjwYAWBhoIjEy+9NLzsqWlbcGxPHD/PvsP/+F/07jY+Pik9fYN6v5hImDbti3WdalLLZjKWMRCAa/l0gkL+iFahq1gARufK9iRE2flKjc+5WbuIeYR4DmnnAeOp6I8LvtPPs9MTttAf79Y2M3tbdbT328en98SqYw1NLfbuk1bbHZ+0Rm8EPhSaY3ipYH8ZZdcnCJBFVBiMUXlSVC1okQvRNebI6B5WOVydxLqQc+d4AjxbToxq+ofqBrVPcYi8VIQdwalxyRWpn5V5dirVsfL5SgBURBoG60BAjXoFFwPKk4qac478Dm9bzwSKirLlYyw/tkfsCQmKcMiFmdGgmvoA3QAACAASURBVCv3H3uD9CD8tLAgNhYU3NkjCPCQ+3h+1mVlvMpGhyctl11S4tjZuVbcEFAGkDHOFU6KzJ2TaEifITmvQuMv/uLPHSnOeU29b8j7/YbyUmX/YUAv3rwKyP8DlOL+qQP6UpnrUyNxSjBWUbvksePHTmkeFdidURivL2jpLBm5acSN2A0JpiTMQo9dyWbRhpXFSEBnLAPZSka4qNB5AYhTqC/13+i25toqS2De4PXZuvUbtBkBwQHRIrRRU1svwRt6gcDvYdzMfFQ+WUumM+aPxG6Km6jiLmo10xuiTy71tWhEi3RsfEybgJOSdQsXWJe/GR8buyk1ykbE3DAWk7wPRGboeQIbLszN66oDH46MDlsg5NN4FBsSrG9vGWSmhCp4EgkPFcwS88OXrTIetvv2bLf5mUlraqixCxfP28bNW2zt+vV2+uQpQeKowzGOBRqwZ88eQc2nTp8W1H7x0iWrrq2xjz/5SYtEo3bq5AnNuDfU1cptimye6pPKjjltgrYU2LS5FEQyI9izcbEBwozfd/+DqmRh8FKFgF5wIZm95cHfAptfOH9RfV2CDRKr9XUN1trebvse2i/EAs7B1a4rdvzY21ZTXWU9169r4+c1165bb7NFtziuJzsw0LD034GFR5y5hhjl0hnwqbKhEqouumcdOXJEFTg9dII2629ickKBBiMUkgDeG8Q4rgWBDIEfhGxKM/mLRStd/s1xnb94wcYmx2whOa9gh2Y6lRR8BvgE165es4cfOmCrV3daRXmlkt7pqRlNJzQ3tVo4Erap2Sn1+zGG4XlL6nqoGSA+1CR/72ZViAT0119/xc6dO6Nq7dixY/a1r/66feITT9qazvUaN5uZXbDLl7tsdmbe6Qqk0gre9dWV5ivDYnTWIiG/5tAJ6NcH5uz4mUs2NjEueJ3giLsc15vZb436hQk2nVZVUamefH9fn42NjCrB80dCNjQ2psANAtfQ0mbtqzsFueOTgBIjkLuU4ARL03hzam6SckW4pBSRVlTmIkMyKwAKRQJuHvFKOBYlyhKGKrPhiTFV/6BJBEU+xNEpakIgnxyPRm05n9HYWjkuiQRmWOeLSU2qkFAyannuHM6BWSEtHCf3M+ccqB12OqgdrR3uL9YmOvUzk/gbzLsAXYkGg/OS4B4DwSC5Y59zIlfMniNZ65Ak7IN7eiCKOh8FUKuB/iG1frgXeX0COskDBYYSirlpwe5/9md/IkU6UMC7BfT3Cjn/DAR9Vym5Dyv0dxik/EsP6ALrPfimApF5FcwReoGV/PyPXtCIEWMsVOf4KicW07aYygoipspCY3l5Oa/FLWnYokU5/XMnQGMWj6IBnhVpShKrhljGgrzAL58/a50tjRbw0uudkfDItu07lCjR30TpCq9hXisYiUi6k3Ek0nDY2gvYapbHLJN3gjRuARaze6os4Ma5uaJUY14bPHAzv8cCRuiCKo2FJ63rEKNiEfXMgVrZfBiNYvOjet6ze7dVV8bt4MHDduXyZcG/jMIB9QMl449MwBseGdUGKLjO6xHDdnig18qMufONlk0j37rOhkcGlQx85CMfsd6eHlUuJAzAiZy77du2WXVNjaxRv//cs6rCICY98bGPipHb1XXFHnv0Edu5Y7vGzdhEeN1SP52AQEXOBwEeqJpAxtdU3Z/42Cessb5ZleipUycVxBsa6uz8+XNCMB652Qc/qjE4iHXM7k5OTKkaaW1vs0A4JCIfAjt4e4+ODFnXlcv23DPPqOLduHGjtbS26ZoRyKnQ0b2HQEZiwYYPgY6eJeNqJVnYVas7lHxRkXO9XnvtteLYWo02f64tLm+oljEiRjJAS4E5dOB4fk7Pn/nzluZW/RzInesPWoFYD3D+ocNvWi6f0euAUECgopdO26L7Wrc9cuBh9TpXdawRibDneq8lFmhZbFTATOVSctxjMyegs7HzGQLp9evXBa2TnKDXz2b+4os/tmvXupRAwbQnoD/++BMyQ7p6tVvrDe386909IiE+9eSnJJISj4RErhwfGdA8Oq2NQLjSjp/tsbMXu3U/TM/OqE1VjtxpsUcOcgV5cG1npzggED9JGCGRIVmcLuSUXGHdms7lLVpRaTV1jZbKUX0TsBk7cxwZ50vhAhNEOL7PONxN2Fj2i0W9ClEwTckwyRcEPFzKSIwRbZJvwtKS9fQPiDkvc5eiKqEIt2hSYIbiLbNy5scLWStkUhKjzqaS2kNILD7+8Y8r0YdfgbkQ7aJwBKlYF5Cl1uhBsCisa0swFhIEaTWdsdmZhCx4SQBBXJxULcTbnO433ivJgKpzTfY4Qq5GP5lGCEWd6FBVtbgWfX0DCuhwctxECK0TYHvnVgcCxljnn/7pH4tMi3H83XhtHwb09zal/2+6h+7mEB0blbXIXGoht2R+b8D+7E//3OrrGlWdA3mzEdc2NKqXTXWclghMUbuQVQwTXu0Yt5BL7ljknyimoU/OxkT1A/zN+MjY0ICtbqq3pjrg335VVnUNDdqcxicnNaN6/XqPAnk4FtPz8z0WPn7gNfUNNjE/ZzlUq4I4scWVWZcsR/kesGfJ1lMCGsV/83ssWlp1BHQINlh1EhSRdmUDAl6n78f7oXJmY9y1c6clFhIiGKmvFnCWkh0dq62uvsHGxiet+/oN9fWA5tKppBzRlvJp83mXzVe2ZD03riqg8/0jh9+y/Q8+KDEaEgf4BPTvUeEiwIEKnD5zxl546UVrbm2VdvUnnvyknTt/XkG5U4IwnQoOHB/VB8HozJkzYoOzmcLgpfoAQqd3zgMI+1e++Kt29dI1uZoBL8IxYOO5ceO6gvrXv/51nc/Dhw+rKqdCp3IkqOM9jt94rBJZ1woFCq4zzHxIkM//6Ef21qGDqjIRSuHYG5uadf8gwDMxNaVNnQ2bqgk4EjSCjZBkCz1s5thLSltU6KAN2MyStPF+eKBJDwkNNIK5dXgMZ86cVQB3hECfkg+Ebc6ePav+No/GhiaJDl2+fF4kTTzp2cxjsYitXtWh6prr3NHWbqdOnRE34pFHHrXEPO5ZYyLJkXTmLW81dbz2RhEsqdClGx9j1GnULl66oAp969bNEiv57nf/xk6dOqFkkvf60Sc+Zvv3H7DRsUm7ePGyPXTgUXvyyU/b/FxCx4t5B/3yVsaufB6bGh+2pXxG5FJ/qMKOnOy20+euyuiG1g8BFpIm7YiaWicqBNrD2BywN+5eJKcTY+Pqs9c2NthcImHjU9M2PTtnS0jklsctEI5IJY5EWrKvxTKc2XkEW1g7fM2s+C0OT9F3ckWlToJGcs89zTVCOpWWFteS/IDXFR9HI2aunVYcgL3pQw4PJU//ng9GI+emZcwCqrJnz161jjBnoYWBQBNBm0CKEQtIFONnBHhQO46br0nqRG4sr7LZGYcWsU84jfeqmygW0x8keoLocxhFOYEj9hgS04bmFulYsCfhqz4x4QisHAvrv9Q2ikSp4lFcTNvc/Iz9yZ/8kdqV+bQj/v3Pety9B/9hhf6vrkI3jxPGIJgThGGq0yf8f/+f/6w+6YXzl1Sdr16z1h59/AnbtmO9gc7jMEqPujiy7eD24vSDxk+LvSG+XkwsWThUpnnlc2fPKGAQLBnDifrKrL6mxmZmZjXi5EwdGFtBSGTBFhJJi8XjYmeT+fI9NJjl3LV+nd0Y7FfbnmADvOqCN/PsJpMPyHZssARqer/A4erfwbrVTG3KyuMxA46VVScQYaFglfEKHeOJ4yesqbFRP5uZnpEhCEER+JAKEsKSBE/q6q2pucXm2RwnJmV4QR+aBdyG0pRv2aqr4mK9X7t6WUIZ+x98wHKZlO3ZtUuzsy++8IL65/ToUapjA6ayIKAy57xqzSrBqdt3brfhkRE7f/6CggaBn40L9jeQIBsnkDGbFFD0wYMHdYylETZIYzt27LDdO/doQyEJq62rEYGICh0lrFde+Yk2LqpeEgec3oCRGfVhtnrP7r0KCIEI7mch9dAxowGN4DMz+sNDgwqqJGSd69bpHDElAZkxm88LImb0i2COAxVBmGPjmOk7nz17RkI2wJ6gFLwHUATn5ObG7WZn5tQzd0Ie6xXcT506LXlXzgkkOWb2EdVhBI77hF46iQ7jYNNTYzY3O2W79+ySgUY0GhY5kN+FuczEQXf3DX2QBPABlwAnsiwwrNesuq5GpDgH9Vc4VbpwVMjIla7LYjrv3LndFlMJ+/73/97eeOM1ifSQLD39+V8SCW4hkRK6s3XbTuvsXCeCKcHj+NtHLRwK2Oq2FquvrbLM4ryUBoHhCehXbkzbm2+dtN6+PsXcuHTGIYYlrK29XecJPkAsGtP9BOmS/jZqhy6gN1oynbbB4RGbnJmR4h2cjghGROaxUDRaHEt1muCupeUCtzTbqc9L4+ZFd0inKOlGSUve9hwHyoR8n+tIYi2/BY/PqqprtR5x7UO0ht9Vuwo0AKGl5IKlkEXG+CezaLNTkxYvj9hGktNlj508fkJIHBUwam7sZwTPkk2q+t+RUHGM0kHunHs4D/TBuYckYCXHxyXdR9yLXD94GyV1OYcCUvm7lo9QkFBY3B96/1z7keExXX/aQ/TrxTmAGExS1tqCUbAY7//lv3xTSBDiVe+tBn1vof/DgF48X7dbzd0+x/evoYdOWc1oF0x0Arrf6zef12exSMj+4//1fyugU6339PZJ6x3P5l179looAhGNyrZkyep656XHzdlTNbWBp8yqK+nHmj337HP25ptvqnIIBwJWX119E4ID1oNR28q4VHuH3KcIsCWoXUpVyFgG/KrQa2FUV8UF/VOBNTWhBmWGYyobImuUhIPHxHhaQYnNvKQ2RyChIgVOYwGKaFWs4GprakSGo0qiosFtjUCDAAWwbXtbmyoflOKARnOFgioiIEoCFr1FglNLa5NYrfPzM9bUVKfNeWpq3H76xmsKKDDUP/PUp2zLpk32zPe/L1bz1s1bNPs+2N+vfj/BjI0B8iJz0yQ9ELHYUK5d67aO9lXaYKjIOb7PfvaztnXrVm1ysLoRZ7ly5YoCOu+T4/+t3/ot9c4nR6cU0EnO2ttbVb0ADfN6pXPCcwJX46+N9CwqaTt37FaFunrdKm1Ww4ODkt2kt3v61EmpdEFcgn1OctbUwmaGw9qMfMnhQnRdvWp19fS8M0qO2ERJRPi8d+8eO3TooNU3YExj6pGSvPA11R2/x3w4Km6M0nFtdu/eo5lqRtogw509e06vT4JDb5ZjJ7jzc4LK9m1b1P6YnBqTrsCZM2jGl9lDB/brure2tGmkEpb7D//xx7Kk3bp1uzU2IAXqF6krXB4xfyhQdLNbljc6r4UinxCB9KKu4caN63Wvvfnm6/byyy9K7pbA8NSnf8Huu+8Bi8aYali29o41Fo9XSvehtjZuU+NzkgCG5Y71bjo5Z57lvNzgyqsabXrBa8+//KZdudql2e36xga1AmbmZjXCRwuGBBZTIUbx6GejDw/LHREcgjeJycjYuJJR4G+WDJV5Jpeziqqqm1whAXKoRaLsVuQ6YJ4iNhGsdj4k2uL0KiQ2k84oqPP7tLOQH2aKhModc5NING7NLW0KqCBLeNjX1NYoCeK8zc/QHpi0+dlJK2OckIA+PWVNDbX2wP33WyQUscOHDmu+m4SAdgtID6gIuukiwAX8IomiXufkXF1CyDUaHhoWw557hGNgX6ItxbUhkeXvOIdU6EDyfJ91BbpSqthpRWlM1OMV/wFksNRrL43PIfOLDCyEuJHRIfvt3/7PzlkSVcz3FqPf02//mwvohRJF0+mg6LFSc7109t4toCvLLIFEK2xtbn8ON1Z228fPwXJ3fat3eSCcIpy7dMzu1nBvSdOgmost2qDf9EO/9R4RlClTlck4FqIO+Wxe41OvvPyKNvHa6lr1t2GSQ97at/8hW7u+QwF9enpBjkQrA7kWvTuL+p8FzE1Lpc6c7pnTZyW7OToyqux6546dqszJzNkAWEBsiJhTUN1B/mLGFgIXvzM9M6NxLyDXmtpK+8IXf7EoYqGBSqcrL2c4d1Qi1xb4jKCFs9V0M+zOex1YDHiOAFGazSVAd125YuWxcgVIen/IpJYEbjjOZCKptsHCrFNXg1WMmAkbJPPtzAHDIobUxUaSR4zDX6aAx5WBFHjp4jl7843X7IG9e2zrls0iQKFEt3PbdhsbHpZCGE5kkMZoQ6BgdeL0SZ0HPL6pntesXqtRKSpRKgqqUsh0EIXYdDh+NkqSFT6ounlAiPo//vf/04YHRzViRx951ap29XuBoDl//F2pwu/p6bWAP1Q0wilYXW2DNTY32ZYdm218fFRMdd4X748K/eqVKxpHY3PlPnz6C1+wVavX2Ms/edUOH3nbkMqF0ERlDtENhjLXgLYBlSkbMX3txqYG1xKZndX7ox+JTjybblNDk42PjNlbB98S4oB1KvcAAR9GOtA775N/V1YAd9ImctAuAX3D+rXm9RSst6dbr0W/lWRm67atet9Ap05XPi799rGxccHvGMwAk/f291kkHrWG5kZt6Cw7ZvtJTGPRcnv55Zf1/j760Sc0rsT41Nmzp8RyhxBJcPjGv/8N2717r7gpVVU11rGq0xYWktK75+dRDF9mpq08HLSzp0+oQu9c3W7ZTMrWrN9m8+mQvfHWCXvr8GErw4XQ59O9CPcCvgXIBXA3hEv1s5dI3BHggWuxoAqcgJ5kOgK9ftofhbyV+X1KWBBtQf+ANQn7nCDIc8hQBTVEddBvsdxdMl9UayzNoqsH7yp7HrThnPKj17X0PI6kCpImQRmqYFoH3jIbGx6y8bERa6irsprqCvFu+vt6bNvmTVJrBFEkWeX+AOamvcQ6Xb16le5h9hAIlzjMcd0J+IgLcX3RvoCAhz0u32OfItBzzxIISYZJPHQ/Ft0lS2qUBHn2jtqqKtn50kOnpXftKjLGc1pnQPUUCyR1jY314vKA0kxOjtvv/d7vWG19paVQqiyx3VcQ2Ern8K77/4pz/a4h4qZy5q204VZf/v1B7u8YX3vfTnE/X17yXjkEnn/bAZ0VV9CoERDzEv1pX0AiDwN9/ap8fPJEdmpsVFXxCshfIRHpcHVyJ/ydV9WpwLnvsYlWVYRscHDKnn/+BTt9+oyeE+iTIMv8rdOudoQ2FgLEJoIVVTeVhmBDRmjQZs5m9XssSGC3ioqgxnpKIL8WnLpS7gYGwUc4TsZp6F4Ue/1F/o6ghfJy2gHuBuPnr7zyij337LPaIAiMkNNQiiOg8NoECYLjxQsXNaazmEhaGgcq8QLFClJftaGp0X7jf/0Ni8WCTNdZJu0CO8kNgjUQe04cO2J/+F/+QMTB9Z1rhVpUxSs06ufY6yMK7BiJgERgcjGfWBBBjr7tpz71aXvppZcVDNmQeFDhsnnSZgAy1MyskVBN6nfY5KnaHnxgvz304MOaoXVjPu2qttGtJqCymXHODx06ZJcvX7FcFuEPk7JdTXWt/L9Xr1stZjyqalTo+VxGic5AX5/sYXmO9Rs22pe+8hXplV+9dt1ef+Ondr2nR6SsjRvWi1yIkE0JReD8ksigtU5VwwibWO0TE9ocqboPHDggfsPVy1ftwrkLum8IgFx3NLpxLIP0ROJHwsP95lS+GCEikUva2s7VEmwZGR5QT3vbtq2St6V63r1njxjz3Gfcp4iP8Jz4jcPrECTu91kmn7FoPCYyHKp03LvA+4xg/eAHP9C5/PKXvyQon6SJOfQXXvixnTl7Wuf2q1/5mj3xxMcU2KjMG5taLZPJ3fInALVKLlhtZdzSiws21H9DmuZ8r3dg3LY/8HE7feGa/fTNN4XgkABzL9L3RoaVewH7XBQPCehU0SggEpRJRJkeEZ8VzQf649zBqLr5fQrYfJ9zSDuLpAXyLEl/yd0QcRiF9JIlKsEb7fdiIQLcX/I/LyXSguyLAjxSGSxVHKoGHHmSpJh1AqdkMTkv/gBIYmJ2WvdYfW2N1dfVKRgTmGXWMzMjchxfkwjyOiA7QPGMgFIRw40gQLOn8DNQHn6fe8dB/S7Yc3+QOLrr74xyQAdLI6AkACRbHS3NVq57L6j7bHxsUp95Pu5b0CfeksYWmW9PJ7VevvnN37Myn8cyeEZ8GNDfvWa9K0v/Z//s33xABwZkzhIhDSpE5kQry+OC0MujHltcxIPcBUaMkNKZJY2vCForBpBbAd2JFKyEkKjQK8oD1j84ZX/7t39nR98+7nqMkahEYoLhciuvqLBoLHZTvpTqC73y1lZUlpzqU+m6lr5GoYsFnkoyF0u1XazOBVeUNN1vHQlB/SaSUHw+aSkX8EFmXh0FKPqWZm+8cda+853viMnOgqZfTyBkMwCa++hHP6q+9ejwiMXCUW2UmFZk8jlLQdyxZVVI9Q31tmUr88XTInjRJ6cCXtu5xuqqg64dkTP73t/9vT337DPWdemShQNBqwKR8PtsVVubxDFgwxIExifHVfXn8jkF68985rOae4UQxwbDsfEgYLNpsanwM4I918v1LV0fkEBL5fnYo0+Ioc3ms25dp0VjYcm8UtVAMmQDA3okoFN5AAWjkkaAhKUcr8bhrFFEKSpyrD1JQCbHxxXYeTCH/vgTT8gcpQHi0OSUjY6Pi6QXjYSL7N855zFP66KmRqY0yM++8OLzuvZu1CgiCc79+/fbY489Jti463KXDRTZ61Td3Fsw8oWGUX2FwkKAqP44J5DWeECOa2lutNXtzLQnpfqHSh5zy4ePvGXrN2xwzHXmsBfTcleDCMjY3bGjJ+zQocNKbnPLOQVOkk8CPuIifF3IL9mzzz4rdbBf//WvCcmamBwT5H7mzCk7d/6soNvONWvtc5972tat36TXwCCFbJkKnQfkSKxcY6GARhQHerstn01ZwO+1n7x+2DLeSvME43ajp0f3HaIyCEVxL9KSIRARVNEPIQECCo8S4BnbzObkdkYLh+QEYxKMfryMLnpBHp3VKdyH9tZ2a25qtnh5OQZoundB/yQ9UUyExQIvOEnoUkUutTiUHova7XwuIZWs2Ww6654HLYkim95JxzoJaSxQ4QuQkQO9T42NKJlpa2lRW2lqcvImX4T7m6SQ+90hLAWJHskHvbJS0DnkU7QnqMJLmhMcH/c6EzQcH4kgQZkEmL2Ie4V/l9jrciqsqrKm+jpb09ZiGRC6AiqRqGbi6uiMaajOne49P6NoSIkQB9v+P/2n/2j5pbxIjB8G9Hev1j+s0N8T5G7mDzqBFWAwqkZsRJkdh7wC8YuemzTbocgwW6r5UaB8N8bCBqrVXTRhWBncZY+YZ6YzqBnbwYFh6+0dEAmFMTfG0fyhsEQtWABAZSwsYNeqinKj4CJneEdVrcVfJOMtFczvBf5zCIJ7FOl4WiVuU7hF0XOa0vxEkodl9NsdZMgiZaHH42aDg/Pqf9JDJmvn2Pg5LGIWMoFIlWNYnChnXqMnNTnVYT/L2iZBmJ7N28WLF+38ubOWTadt86ZNtnP7DqmqAXsitBMLe+zI4ZP2zd/9XRvqx2K1XHKXQZ/Pdu/eJa3yN998w3r7eiTu4UZp4vblL39FCm68dyoxNiCqFFAFVONKY3u0EEgA+LdQjgxztY4s2NLSIb9uoOwtWzerkoTZS0+S5IMgCouY9gv8A6pV4Gs2P0xPYDnTssDQhkAO619mNXASFpOqpJlMaGxulrb5ho2b1UNHPIg2AQpzjECBCIAmAIly/PTOSSxg21+92iXWvquqkJpdp7lqerMIpYCUsBHz4Lg4D7xPIFBmxwnoTqbVp8SHIMcmzXHL/a4qbvv2PVAcezQJgYyNj0uGGCERVAA3btissUoUDGEyv/jiyzLkaWpplNY89zhwO5Us3JNkYtGef/55KcV9/vOf03llTPHMmZNiYh87flTcCHTuP/nJT9mD+x8WGa4U0EmcVOWFIwro9NCpUhGWYQ6dMdBL1/rsey8ctAMfeVKVOUE5Fi/XKCSSqLQLSm0iAjotJUbXYJozPQH5k/MjJMtXJuW9QDhgZf4yab0TcNx9w/x41AJ+h30pOS4RYIlhK/bjFV1Hfffm+v3/2XsTIMnuq8z35J5Z+9ZV1dV7qyVLlmxLsrwijDcWY2MDxphlDEwEMQzDxIMBP2DGw7w3Hsz6Bt7jYb8IgmGAYNgMDJjV2FiALRkhYy22tbRave9rrVlZlbU8ft+5J/NWdlZmq8tCMtPZ0VFVmTfv8r//+//O8p3vxHOS2lbmdhIxE6gn//V2slN4hz0VIlpm01cW7InPPWb3feKvJFwEkRGDREz+wUFdK88soXXmCs8+z0M0fcKAwlDk2SECyPaHnzkklUb4Jxh78DRIDTpxrqTUDfMH8CfaSJSI/9yb8W2j9oZ7X6MGTQA6ER3SMSpbzGaVKiLCduHieV0ovICz507r/r/vff/ehkfpVNg55N4u/ZuGv2sFvHYqb87Af/ZKcTdC7kle/oWXQ/dqFKxwFmFJNFJvugJQZvWTBZDP1LcYEkdS683fTGLAznE0nvJmuF0dmUpF5R/Jl5VlPJjNz6+KQNI3YLYAgS0BaXkkJUK6qkqxxUVIcJ7DUitGRCySBz1kZddWKSuLJSXJ3jdWmAi/N3zzpM1qkmPH8yvQk5nUAGz/rDgF8AOkN039e8msWl3ROVYqHtKGrc+2PWV6vCYLXM73xYpHqrYuYSxvfgCQo2GNsaR8HXlJFlTqbbHSybmX8/b4556wX/3lX5anvnvnlJVh9ZES6OtVvo5wPV3P8NBZwO6+6255DXiiLFq0GQW08WDxcl2soyzGNuHD6LIGmDOei4tL9pKX3ikC4uzcjIwHyrYA0qcOPqmFj3OkaQqCKlQi0PaU0CvCMjTRWah5D3M8dBp20C4Wzxygxvt+5StfKY/8Rbfdpnp0avVRmINEyH4nt22zgf4+hSbvv/9+necb3vAGSdGqMc34mLpU/dIv/VLCBagq5cG5sWDu3LHD/vIvPuopGEUU1rSeUQAAIABJREFUXLULhTo89lBvo3ae589JTbMKqXLeteq83XXXy+zWW19kZ8+dtf037RXDHnU+DBgiRzQ7efWrXyv1wrV1ZEtL9sjDjym8u2//Hjv0zCHNB4CcsDsgcOTwUVUnkJ76yq98s42MDNmx40eUQ+c+AugYWpD07rzzbnv9G96sNp6jY7RkNREQFe5F2nhtxXqKeTt14qgND/TYQF/FvvD5x6zUP2KPHj5nX/OOd9nQCFyNdYEyuXAM777+slWrrklPqJ1JjKFOz5IA5iJTeMVMqqtEvZhyVK8Qgue4lYL3TkC2POHYoFcB8Q3yZx255UbECyKca9lHRG2jHHWyVCTbqFNxnbWBN4gIeIVLOsRXwKBf9eP395ktzpn9z9//Q/uD3/89O3v+rA0M9WttAox5Jpj/6hHQ0yNQxkN3w8JTh3jxsQ7jMaNEp3m0c6eMQcogxd3p6VXpIXMAY5BrwrBhPmEkcM6UDt568z6pXpJm8bTEkEh2rtJYEn+GqBIOxP6b9ikChLDMf3jfj9rU5KjVFokwxrhcnee+AejPjjL4v3TIXWUnNCRA93lhwXpKJYH6OvWqPT1Wp/MYoExf4jx62msKLfMAYd3CNmfyBqA7OQapuKbNDsEFbxx5RHLuaIFjAxBqRnmO1qbFImDNguGdmJwp6x43ISsezOiL7g0g3JAIvfKA66Y33iQ2pomO6YcjyC3K3f9jCIxzwthAWpYX10x53vy8nw/5xOhspJr9pBlNIUuDF7wZD13S3IHtICZxLVjBtOIE+3ktVlGZW5anhIIVYUYWFuqN+yo5+9OP/IX95q//miIUr7rnHrtw/qzEKKjjpwb76WcOatEiL8giA9eBYfe+56vyNCCIsagBXr449XjXssOHtZgB9ngwJ06espfe+XIR+PAkEJLp7+9VVylKC/ke0QXIQdIpn1+UPCnHRZgFgD74zDNeypPPqwwHshYkPjrW7dm9S2QlqhS+7h3vUFkf4AgwkmYB0EdZhOlQViwoXApI3nTgJpWOMX4shnjvH/7wh6WsBlEK6VfuSXTX+tQn/9Zuv/12hbwPP3NYuU7SInhYShOsr6tk0dM3GXEjaLLCuGOEfN3b3moXyf8rj367jYyNyJA5+PQhGxoetpOnztgrX/VqiR4hdoQ0MuMAINdqVeVGSUHgwXNMFve/+/SDijjQjvNlL3upQu6PP/F5+/SnPyWeAp3siBQcO3rcDhy4xb76a95qtyp6MaFUCLKk3KP5mVkZSXjoD//D39uOyTHbNjqkJjK3veweW+0ft1teeqfKAeGXlCplzSnmIkapCKkIR5GaliRzwlflMV01q+Bhr3rqyUvQQOt1Nb3xKhhaLGMA50gEWD5bUMgdo4CgGBGphlJc2nVMfsew1SGlrCkpq+ZWalecGOQIQiBuJbFkGjC58U6+nvEkusA8oRfUk48/bb/9m79pH/3YRxVNEDN/FQJgRc8B8zHWDEA+InXwGmTE1Wp6LubnZm10ZEiRJAF4f7+8cMogmeNEFwnfM5/YB8Rc3vfoFgQ6ekRMS50OHgpzgOZMwS/gGcVQxTOf2jEpQ3F6+rKVygX7ru/6DlteXLTeUlnpEPlEbUhx3QC9m9Z7fP+Gh94yOf85stzJUxFMZxFAexxQoRHCCpNwZEgPE96lwA3tc4hSy4mqU8lZuOpvqNnoLRPToXfmKbkn6pbp2AaoYxj0lDwfPzNDyIemJv6gAXQs4vEw8p4Uo5JFQHm5hDHrDVhyls0T8nd1OGf7e7I87pez2aOla3Mxca/AUwe8AEne4uElpQA/gAWxt9frU1mY6DfNftmWPJhr33t1BNr2/JP2eCEnwRqdA01j6iu2Wqe7fNYKWU9nYLCw0KJyN9CXs5npJY39qRPH7Xd+83/YSm3R7n3Na6SsB6sXBvaQ+jKfUX9mxgLuw8EnnlJtPAIuAABgTS6dY5MewEsF7AB0QrwYRmzDZ/QNp2MXNeGEsmFjUydLXTlgCSsXL/Pgwafl1RJuR8GMHDXgiVTv04ePaBFlsSXSQN0wHjoeO8IfhL/vfvk99vav/3qRHxHeQd4XgiVAUaft7BWMjooWNKIMAB0EtZtvPiDpXkRv8LTuf+B+cRFUytjfL+IcRDMA+k1vepPqh7lOyiKJIOBxhWdFKN+78mVEhiJaMTc7Z3t277Zv/uZ3STOA8PievbvVhIR5TqUFYMV1j09O2cvuvEsLNtdApOLM6dP26MOfFf8A75wmMAA6c+ivPv4JzWkiDBImKeYF6A888EkbHR0WuY9r+NQn77eXvvROe9vXfb2NjY1b/8Cw7d9/QJ37pKYmjXOz6uy0HT38tI0N99uuHegirNium2+zy6tFGxjfYQuLVQdfDM887PGyTc94mqWhCZHIMfMMyVtHjjVHvwHkW9dsNbNqq+uQ5NYsk0N0KqP/Po9xpzNmqz7vMe4xaulZ3qyi8WcpvVYq9J1+HpM6dt8nzwR12KwbDujqwb6esVUAfQ25WMDcowisUZfOX1A55KGDB1UpkC3lFLFSt0P6q6OGhyBUoiYI+5zf0Z8IvXb+9u3r1tuD3sWslhgMguDiAMrq/leqeH5fqUe/ZuaQUhkFnvU1NZnxbpXMf08zKk25vqZ7j/zvTTfts6/92reIFMdz/8q70CWoWQ8OTgdAb2MjbXirW8j9BqB/iZWtSU8ZIFPSKULO0fjFy9b0kCVqcI56icUMgCE2gc707Lz18fDR4Wtx0bZPDMqLLpc83FVf9Q5FTGIsc1KW3gbRw9AB5N4OsBl25wHzByJy4R4GF57Sr7rsIWseIB4Az/llFN4jasBiHiQbz30DhM7KUZ/2rC8oLnoRC0oT1CMl0M475wTI8VUXo796xi19iEE5s/mFutfSJnW0lR4UrQi5O+kHj5R+7CUiDN4cSoaKri3JRMRwsCjj2eD4MJ5ENjhbmK4YCqQNRgfL9uCnP2sP/O3f2NTEuPVWSlYu5O3ihXN2/BjkHlM/Z/LdM3MzEgKqLS7ZzqkdIvlw7jDAATaMLQADDwMFNbxJZ/x6rS05996BQcvkijY9Ny9Rla943b2ScSXsXq+TYx4QwD722GM2N0c9dUG13Q98+kFXYDtws+RBAQ34F4C5moasLIvhjvIeufy3f/077Ku++ms0KF573K+yNcqp1peX7PwZBH/mPDqTyTQMDlf1gj28oCYcT6IV/5mHlMMkNz89O21/+ZcfVYQFCdBXvOIVNjM7a7/yK78io4OQNexmQqdEGQiZMh8YB8aKmuSJbdvsnd/4TqntQVTrp0NesWCf+Yd/UJ6VBkF79++3xdqyIhJEGa5cmVEOnrr2hx580KaSWndy6JR2AR5UHvA+wjgolVHHDIP+oYcelNGH4AzAwrPwZV92r33d279BuXoMX9IgMN2JYDAvSH/R3zuzXrdSPqMabBj69UzBztXM+sYmZYBiZM5VPaQ8PNJjs3PLrpxITglmeSLHrLIzQCmbt+WFRddWLyDyQpi9bqvrAKPn1YPEprwwPjotlrMOXrww8htedwsjGWNAFRap0qmGp54Yu7ksUTtntxMFkIe+ntFzxE8a0ly4MCMZZioSLl6YtrmZGZ0/fJKLM5flU3A/AHL2D1jjhWNowmXgWeU54EXUiXPiHqnaZIWII82p/JpC8IZt2YYXRhqnK52KmlfZqJQts2bZohktpElBkCYBzNF14JjcX54hjFKaw3zbt32Leq0Tcn/Tm19v9WrNBnIFyyWLdHsvujOkK5XSUmWU/kZ3QI+1u5vpkCpHTEcS0gSK7rt41lt0M1had/i8h9yhdKnr2iY17J3rEN09bFrAV9ehS7YxeYX2/AYSS4BvUiNPqBRPS2FUNBcTbE6XoiUmgqtFtdzQ5sPdOGjyS/gJjYyRJmK7/Xa66+mMigL8quV/dnmW9P5jYdpMSEjG0CYnJHqd+j83XxtCiqQjE45B46rDGk8pbcmwoLHK/JydPnHczpw4bsuLVYXdaURx7MgzduLoEdu5fdKOHT1iDz/8WeWnDx85arfe9hIxx1GJAzxZ1BCQgTjWVMSrK+8XbHfOls8GR0al1EXYHELb3j27bGgA9bVL4k0ARni85IWpHT91+qw9/Oij9vgTT0n2klz4+MSU8s2TSLJm1mx0eECKeJwn3yfa8qpXvdre8rVv9RrrhZqXKtKEY6Vu67WqPfLZhyTiA/iWSSfk89IA4N5wPXjzsLj/9v77bWhkyL7i9a9XDfvc/JwhCfvnf/5n9t73vtem6D//j61ROWeu97OPfFYLKzXmEC3RL5AgyEpdkYPDhw7Zgb377N3vepcWa1jeMMMp50KJD8BGe4FQO4s63e7wOAmtI38MUZD6fAwq8qeADrMFgwMwhoNCBQD9wOE+fOYzD9kD999vt9x8sz30mb93JvbKmr373d9ir3vDGy1fLNsS/eYJOdOtTGTMmrzxi+fP2syVS/aS228VOW7P7p1Wra/Z7ErBrOhhZuYavA0ZignoAMixKCp0rmoQ55DoiRSYxAx352CD7OOGue/PsGfUkrUmrSjV5jnZsK61+Xzjgp04JMEwxWAgpRcx/XBEVMFANMFsrrboHd+ScjmOF7rz4qjIU26W1QXbXoqQuNOZNc19NZ+pozDZdAqa33P9iujoGO8repOI6tSqSy7OlS8qGsd/5gPb5lT+R0ouY0ePH7Gevor96H/4YSvlzErL65ZPSvxiLNJj0i3k7v0xNn91FZbJdTYIugHqNbZSf9ZAHl/odvx/loDORYWYjB7HpBNcA8Abd7wV/AKtQ/BmzXsZNwAdgY+QqEkUatggec+Pdd33astf1NlfP5Yn4TV3pTsB+qYnmjSi6DSpO01IPCKY4sMDFVtYXFa7VQhxf/rHf2SDfb3WUyra5Yvn7eihg2obuZ/67EMHrbZYtd07d9rTdD3bvtt6+4cUcsejZAGT0E2ykCEOE54LAALYA24AE8S02sqavFAWSEB529gosoEitaEsBjiVKxX7nQ9/2B76h4ft1OkzWkgBtIHBYSuVe8RMn5gYEwt6187tdsvN+yVWRJ0wwHnPPa+w19775TYwOKImJKVynzpUzc1csaHeoq6PxRfZW24ESmTkIxURQrZ3fsE+9/jj9vhTT9r49u121913S1gnrovGLYjpsHihoAdXgA5ZgOkf/tEfqtSP3xGwwWujWmF6Ztpq1aqdPHzU3vqWt8iT4linzpwR6JP/ht1MuuCmAwdUZ35lZkYSwX39fdIcB/AvX6KBzJShLCgiViFvtSrNQ6oSc1mq0X9+QURDogR//+CDIks9+OCDCvdDinvdV7zebrntxeoZv4aXmsna9NyczczO2cT2CSkKnjtz2o4ffcYO7N9rBTX82SZAr2V6bDWLB9kMd7tIi3c0cw0Jf0iCN9L4KTDawEG7aqp3A5RuD3Gn7zcia20hKXEAIsKYpLacv+J17iusc4jkrNQblRtxnbENhlqAGoDsCm6AuUfx4KcUinB0PNKIHDTgjiFFhIiIFsDPd/Dk2Yea02A4rJstVGuWyxetXCxLX4PmVojdAOiUBTqpNyv9COSVabeLZ//DP/RvbHlp3Xox5q8T0LWa6/5tvghfG6Bvfhe7AeoNQE+rxZHD/SJ46NcP6E1rnPw3YXsmh9cwF1Tr2gB0zZmmJR84GiG0bg/2c/J50rH1+vftZJ+tAHqQ967vHNYlAjLUX7al5XWrFDPygsmhH3ziC7Sqt+NHDtv506fsK+79Mts2OmyPPvywQHcCgtyhw/bGr36rXbo8o3wfXncoXAHELEYsYAA8nwE4ABreO97wYm3JDh8/6UIouYzC5RNjY/pJyBygZgF78YtfbH/4Rx+xT37qAWl9U4uNmhkLGi1jKRUaHOyz9bVl27N7h91910uV90Vhj/D2nr17bXxiu+uVz6FqNypARwHs5v07bXW5pvpmGuLUqjXVMuMRB6kLfsJFSubW1237zh02PjmpEDzzFCW8Zw4dUqqB8rGdu3ZZX3+vGsaQvyRlwHVQ8keuG0IdjUuQR90xOWkTw6NqkxviJrRjhYNAyRvjQg322LZtKpPL5QvK14vFnctqG8K747Cbk/7zLPYo5REpoKUsNeC8R8SAGmh6GWBYEWVBhIY+6kgq796zz2bnF+zK7Jwtr1Aqt6xw9tNPH1Q0BnJkf0/Z3vD610n6lVB13fJWy/XZ8npeAOMGkAN5LOQB3psBOumtTjaxPOQOL9IHnV6dDH72jOfb3sd0QGcexT5CGMpz2Q7oGZqsLC1pjnsO3VNy4Z1HRQfjkAb0GC+If4Cil67WFKkB1NkeIIZb4fvyLmwB5oouEkGip/rSivLvnN/sLI2o4NjkxZiH+zE54dEbuhFemb4kZcWf/In3WX1x3XqpLOgA6J3G9loAvTMgozPQ+f7dAPTkDrRapo0wzQsV0FNNF5oeOvmsxENvPNf+S1iFkaO/PkDb4re+KIDuucCteOgdH7ouSkeUxZ05d8l2TIza/AJKXuv2uUceth9+7w+qCUVfuWT5jNlb3/JVtjA7a088/gW1KgU0rszM2Vvf8U575uhxe+ihh+QNA9rkowF4cujk1gF2vHcWNMCN/DmgTn34iVNnrYigSD5rhVyu0S2NPCVsdQDizV/5VfbpBx+0hz7zD8r30ywHwhXGEEQ3eaPFnBS9dmzfZi+/+2XW2+O9r1UHrGYhi3bm7AWbnq3KU69U4G1M29hwr+3cMSltfFQK52fpUOf5UFrk4g0jlsK55ksldd0j+cl7eNV/8pE/tr/567+WyAgVFXTYuvkW6tT3S9kPwwWBmj/9sz9VzhxJUGqsWaRvu+VFNtLXL7IV2u9ELyCU3XzzLQLuUrkiYh1a9Pv279fYAuIig2ZdY5/fSXWQhwYMyJeeO3dWxEBSBxAQ9+/dKw/tU5/8pFIRlAfC6Ic899p777U76Fw3PGoXL19RS86sdBm8sgMg+du/+Wu77xMft3tf82r719/z3fLQ68s1G9o2accuL1o94+F2zsUJm7mGkIuTPTf30AtwYjpM4E7K09fy9HYDdMB5U0AnApZwbt0z90qU4NSotC6TlZAOY889DUBX57a6V6h4GL4pPRveu7+H9+1eOUYYoI72AEPmVTQw6L27HMZxI+yOCcD5rJg4FUjkWi6v54J2vlQaULHBPJqa3G4jg4N2+223KpV26uRx+/9+8SdtuWpWpoQQlmFaMvca1dGuBdC7eegN+Y5NbuYNQP+SBXQPu2/00APQ4bltyLw3FoF0qP9aHvAv9jZbC7l7zexWAL1bzqFRp9/mwhlRSIfnLs7Y5NigXbw4bSPDgxKq+P7/7d/a393/KasUC7Zn55Tdc9eddujgU7a4MK8OZU898aRt37nL9t58q126MivhFUK6Hjp2cAliHB4npWwABFrXLEpsRwh5Zm5BaQvxJmi4gcWeaOXijVAGh0LaAw8+aE8fekbAXCyjT71k/f10pIPY5QsvKnHbJ0btZS+9XddRzOfEID524qSastSW6CG9aoUi2tnkyM3mZi6olSz15IQpMQ7iP4Q/xFJo00rjkKGRUdu5e7cNj41KyQ31L5TUfuD7v18hcs7VG+1QWmc2MzsjoKc8DU+XBXvb+DYt2izmtxw4YL2Fop06cVK5Z+YydcZf9mVfJt15flK6Rikj44UZC3ggIIJHiCSu9NZ7ezSmagO7tCRdeuX+yyXr7+3V2PM7qQGqFWiX+9STT9mp06fsla9+jfWqAciSC/Bsn9J/8sDcQ0SF/uSPP2L3ffxj9q3f/C77oR/8Ads2OmLzszNW6Bu0MwtrVjNn73PfA9DDQ6V8sROgd/PQu6XUun++uYcvDgzln5uF3BOVyHg+HdDXm4AO2TaTURMZwJtXeOcu1erSxRFm5zPuFz/DWye3DWCrK1oCpMwPjGLuJ939AHP25f89166S1LWM7ZrabWfOnrdipaK2s8voIPT1qdvi3z/0kJ04flylwJV8wSbHxqwnn7fq7Iz92n/7v22t7mWErnS5CemsA7hfC6B389BvAHoqV8VE3GpzlhdGyD3Ju6/TMDFC7pDivBZUussOew1Y2uihbymRfd0Yn+LmXPc+YsJfr4fuRtDmr26Ajv72QG/B5haWBYA9pZzNzszZ5x592H7vd3/XPvbRPxcZDjnYg08+bgN9vfL8nj74lL36tffatqndNjO/0Agts2ABPnFc/uYa8T7Jm+PFR3iS3PkyVQ30eUbju+hFybS1RW6WbnLkhwlvf/bhR0TUoqQIr3xRfa7R9V5VrliK3mt1tfg8cNNe2zY2LCOBRZD+8ITb0StfXllXmJK8I3X46+tLInihLz43S2ncqiRKkQRl1tHRra9/wBaXl+wNb3yTfc1b32q79uwW0U0LuJn9Pz//C/ZzP/dzUvl6yR23S6yHPDhASzpg7949+h0vDA+aMWBR37d7tw329trM5cvqX4/OOy/Y+4TFKcvj+JRe0pQE0McT2z41pfr2T3/6AXlwhJ0BALgNjIWrHuYV8mcMaL87Njpmh56me+CyOAyPPfqoGPm33Habro8qD64dFj3RFEK4pHPQyH/yicftC489am9+4+vtG9/xDrvn5Xdbb6Vii2sZu7hasOqaAxTgFYqLGG9co7p5dfDQSbVs5ekFkDu9uuXQg6Gz2T5CstmrWBzQw1jh0IsiEW48B8bCQddD8AA6/xmHAHS8fN7jPmHwqW97zsvReFESCqDzsxm+90qcIL7C+l+tranF9KkL5201m7MsLYuHh2xpbc2OnTiu7o2FTNZ2TUzaxdNnrD43Z/mVVfuD3/kd2z5RNE3zG4C+6RTqFiFo/eI/C5Y7F3V9pLgYjhQpLmFmew69FdCboB6LQKOb23VD6ha+uJWVyG3iqxWtUgbbNZ1ZF1Jgp5AXnrG8sMGKzc4v2XBfSWBHo5bB3or91cc/bv/1Z35GTHeYzpfOn1c+lbJCytfuedWrrdAzYCdOnVFoDw80vG+8V47NTz4DcALko06XpQnpXel5Y8iRr5QeN+VROYXMAQTY4SfPnLXJ7Tsk2YqHDSkMoENsBC+ZUrVCPmNDdB8bJ8c/qvI6mPWnT59RN7FsrmiLSyu2XEf4BF2DFdu1e7sN0yd+bt5mpqetVEDjfl2ATpkZx0GdMJPL2/d+3/fZO7/5XWI1Qz6jP/34yLCEXj70oQ/Zhz74QQE4vbAxPil7RL4WYFX548qKwuGMBws3fIG3f+1blFr4yB//iRZ1dNhRDSPcPjI2KuCmHh0jCMAnn44SHCkNcuKUo7HIE4kArAfVLbAsohUKfxCjOO7oyLBEchgTAOJzjz6msMa27dsliQurn2gHcsuE8OFJQBKcGB+3zz36qH36k38r3sT46Kh91Ve+2V7zqldbaXDEnrlStZVCpRFqDnZ7Ope+FUDv5oF3e0Y6Vek0k3ebP8jpHgwRdm+w2NfNZheq4jNwjRgPHhJPeiYnXi/vR2OYIIuGR4zwC/cWQ89D9B7p0JoKH2J+NumHTt6+6UljIwHomeWMfeYzn7WHHnvMZpGPHhmyPoSbBgeUArpw/rxlV9ft1XfdbU8+/IitLyzaYLFkH/r5n7fJiYJVlyH2Xr+H7lLWmy9C3Tz0tAhYu3vZDVBvkOJecDl0L1uQ5Zl4m80culvFTQ+9ecvjEUxXlXR7uJ+rz7eC61dJVD4LQOcx6jrhu+TDykWzC5fmbHS031hGzpy9aIP9fTSxsie+8Hn72Z/6KTt7+jSFTPL2ENohP4vlv/emm+zspWk7dIQadddz5x4CVgjH8B55X0AOZSzeD313wGtgcMhqySIGyx1DAg+dnD1/A1DIrOI9XpmeUZnb4SPHlFNG/Q3p2HVK0PKuEEed8OBAjw0P9dvU9gn1VocUhGQsoXpAvbpYt2K518oVuoIt2q49U2oIQx57gbA6tfG0QJ1fULmccqxEDyo99r4f+4/21re9xc5eQm0LAYN1W5ids11TkzYzuyBA/8kP/IQW5gM336TFFFCF4IdnBrhTgx2yrxgtX/WmNyoa8cd//Cf6Houw4lGZjErjiL9AfMMwoT0u4XY4AQA4nhqCMSyq0irIZVWq5x3GVuT9MTYYUxhiiALxE8CAzEcvg/7hEYXYUWaklpkue2LMI19aKauT3xc+95idPHbMXn7XXba6Urc7Xny73XXnnVYaHLVqecCKg6My3KIFaOSImQvdPPRuIfetkuI6efCdWe7JapHCqvDSo7cDzgSArv4SGdeQ4D5w/SFOBYeDec/nHqGZ1312rfaimOtyU5I8O3OesHqUsTGH9d6yE+aaDHjXy50YGlfL1CeOHJZu9eiuHVbo67NCb4+NjW+z82fP2fFDh+21L7/HTj19yF66/2bbN7ndvv5rX22z0+tW6M3Y2g1Af+F46OmQUbp0pPUMWz8TSY5JiCLSFurQpfrUCIY3oc2z4c4UdVEZwU9DaMYncRqQIocO5yjjpRz5rNKpG4vdvNRN1WtijkRTlOcKrjvvl9xtk3Hfuaf99Zxh95Bh571iHG32CpYv1QRcx9zsgppODA70K5995dJF+8D7/7P9+Z/9qcrU9u3ZrYjC3z3wgHK1Pf39tmI5q9LtbWlJhwlyFCFjFnh1j4JgtrioxY7raYjzoM6XtG9EpY6wuf4nXAru+/79+yX6Qbna4PCwnT13QaU61P+XCmVbRaIUZt86bN+qtL93bB+3sbERyaqS1z9/4aL3+C7QJpc2ourjZYVSwSr9JYGiNLZXSUA505GWnzC9WXhJCdCt7ad/9mdVk17jOvCkJFPsIX/C9B/72Mfs337fv1GYlLA20p40IqF0jEVaXdzOn5OyHov56NCgOmYBxJ/97MNqtiIQFIlwp1jK2TwMco+ARalS435m3YvTmEk9LC8PW7K7tB/NZpRDB2hIBwDGlM/xzFKFwIhnaW5EB7SeXnnxNGPhfGijC6iTCjl6+LA98fjjdveddwrsbz5wwLamoB38AAAgAElEQVSNbbMTFy7byE232Rvf+g6lWTgGREhSKxgRnBMGXdro3OCtG4CvEb/u11ZD7gLpDjl0X6Oa3RbTxLhVWssu0a2tWWee9sRDGS5qz+NZFkM+6f6GgcvcU6nnmveriNbBPDduj8NnQOJ3LhHKWZek69JCzUb6hq2/b9DW8jk7NztjF/D08ZrpooaGfDZrBctaf75o2dqyTfQN2NTQsL3tK19npR6zGm2dJbPb/tUpwtcuh56+v2GoxJ6bnzWPJXXPDq+uDstzXLbc7fitp77lkPsXC9DTg58GkWsRlukE6HpgNgH0RFoiGZME0JMFn8WJEKqz3Ftz6AHoKLV1Cvhc9zpxTV90MpYLXWyWA+82IVqFYK7pwI0R8186zeluWsvcX5XI4OVRqgRhrb/H1lfW7PSpk/affux99rG/+Avbv2+vwAkRDDw9OmVRRrWeK8jLTpfscMxoUsEilPbYOF/+lqzo6qpVknaiRACaYO5cCsYXohl16OfOX7BeFNfOnJFqGoYoHmWdkp0CeXq+s2rDg32qke7vw7teUUMVGlzMzVctXyhLqhfhMjqA0KZzLbsipS0AmWsqF0oq+yG8zTXhFcMY/s7v+i77/n/3/co24ukz7zg/ZHURR0Hd7vix4/beH/pB++v77hP40tEO8BxWx6wFecd460QyaBcMie/A/j3W19Njn//8F6QMhgZ6padi2yenpDYHGc9N2PQcC/2DiGyhvOb6DXiD6qtdKTsnYQ35z0F5hmi+Y+QAIFwb3dzWsnnV2WN08BlATutcjCR6K0CKO33ypB186qCa7rz41tukOUCN/OefPmxv+IZ32z33foWAG24AhhznQBQiSHKMdutCz3t+zs9vDn2rgF4jh554143celKnzjViXAWhjb/DW/f3SOt4eaQz2F1spsGCX3c1QX9eXC+eVCT3l+2WqjW7fPaiolVltAmyGavR8hXrvOBi9/XakvUUi/Y/f+t3bd/EpJ09fMRu27vf3v++91lfvxlm+OoWAF0d01IW2Q1ADzHvNqVL6cW9rYcdHnBKcrXVKop9bOahSxUqdaB2220OMk0ki3xU43jJkiwWaXLD4+FpGgxNqPbzdmEZQFLNV/JOQkn8/CaMJaVsMhQoC3k2KPhF3FaATk1wi1xv2iDqBqiATicXpWMOvAXYr+fSgnGr46AqhbdWytj8wrIdeeYZ+9/f+0P2D595yF7zylfa/NycHTl8WNvh7bFg5JI8syAyFXoMQlTUohMqDNWwqFOWTndy0g7g3H/RNBtVDZS9wZK/ePmy5YslO37ylBqB4B0xNyQDqpKiZVeKGxkUoFO2xgLZaOwiAY6S/rsSac6yaN4X1tWsAmNmsboo46BYKCr3rF4DeO3/2Ar0v/7cz9s7v/mbJDVLVAH2u/gClYLNV+taaMt5s4/+5X32B7//+/ZXf/VxhTvr1QXbvW+vVNvIQV++dEneOiC7tlK3nUQTRkZUggawkptngcbDP3ToGZuemZV7qGoIVk5kPdHn57mSFel1zEEaZdzx0ql5B9ThOzB+jD+a9cw3cvssvJNTO2w9V1RKghapgH9PuWi95ZL1YhAUCorWcJ30ij+w/4AU6Yg06G4VyvaN3/ndtueW23TvAXGAnRdGA2AWcyLmZtpL03PdRVim25zuFMHabC1srlFdWO5JtCadtXJinBul3ANq9lnCo5QtHKC4TuY/3jfjr3uTtEN2r5zOgQO6j3xf3dcainHelwHPnPpzSdjaetL0qCCDmHTI8uKSjM9Sb48VenpsCT5FdVG18ZwXzXUGenrtvr/4S9sxOmrHnjxod952m/3E+3/YFubXLNeLKuD1e+hNtc32Rlv6/t3w0LsAbRPqkse5Q/61E6BvJeTeCDfrXK8OuQegt4bc4+8N30mEZZj47qH7w+OLfaIUl/ikAlH1a3j+PHR5GXroNzcpOoW8+X43QO/k4Yfn1mnR67bg4UVFvWwYJnho83PzduzIEfvef/099tSTT9hXf+VXWXVh3h55+OGk5rmqxYVe8sozYwygL50QgwLgRWpb9jrbAPTokY03Ckj5vfU+V+Glu5m2Lm8WARRqpJmnR4+dkJIZ312ur1q5WNFiSF00gD42MmC7dk6pAQkeKvXxAGWNDlbZvGVytJT0jlrkPnOljAAdbXtIcQA6L5j+kM8QdyHX/N9/7Vftla95tTx06ZYXaPzj2t149hgAyiMXza5MV+0vP/pRyaxSDUDN/hcee8wmJya0/cnjJ9QBa6C/10aG+iX8gQANeXH4AeyH5jNPPvWU1No4B4hX/NSckTHjnpyPs4uZwDuI/C2lhQA74XPy43h6AAtRgsjl9lLjXulTaqG+tKjxL+dz6ilfKuSkC0AZHqmTy5evaDwg6MGGHx4Ztde+4c32ru/6busb9mY8imhUkvtRr4vZHyHxdot5eHZbCbl3m9/dSHEdPfQE0LWyJY95EOM8571u9TTrPSXQkhaYwRvnGUiXrfHMRRc17iVGHvcHo4jGOVoXJJFMt8i0hKyH6wF6jALub32VKFPFBoZHpJVQrS0nlSNZEUurM3M2NjhoD/z1X9vRpw7a3h077Kc/8OMGoX4lt7WQeztA9/G6+q5eD6B3M+i2lrDptvfuHKXWPTzvIfcoW2u1Zjvl45sX0cw+beahO6nIv9HOQxcWqqExQgm+P/fQWwC9gZlNbipbr2xZ3KX7Td1sC3kYjZK6jVvF5O2mZOU6th1qZTsYC41QbIcVsXPKxOvgUUYj3MoNEjErl1foHSb7f3n/++2+T3zCprZPqkvb0SOHtWgvVr1bF6dH/XKE7mNh5/oB81ZWb0QcApAAR4XtEq880S5ULTpAj3c5MbndldrW1u3Y8ZOSKM0VIH6t28qqRxUQxEHwZHiwVx76tvFR1cvfd999AizUtCzjgL6eNOFgsi2vwpoviEg2O+1NOBgPatFf9rI7VaqGQfDDP/ojNjI6bNUlSHUFTVmIdtyDwUHGY0XEusnJMWlk87p8ac6uXL5s933ir+yD/+8v2DNPH1IpHpGA4aEhpZSom4dRfugfoyGw9hlbOnRRmka5HXrtgDlCLwJtTJ6GRrh7imEg6X306dcgJtJOlhLCfnnqGBXcW4wFwODShYuWo21spV95eioZVupLtl5fEh+hKCMB9b4eRShg+3MfSF1QMjg8Mmbv+KZ32zd+23co7RIGnYvROGu6pwdCV/K8NkrXms+JAg5dyi67PZ3dAL0bB+VaAT3Oo0mMc04Q848ucxEmZ7tg+gcRjnNoPQ9/T9DXUFPkvmBsKT++tJSksSjTLEiuF4PZlRcXXPfdKPms2RwyyatrasFKBQgtWFcTsijVG1cuXLCX3XG7nThyxI4dOmS1+Xn7yQ/8uE1MDar9bCcPvZNDEX0wPJfeXIS6/b4h4tElh97t/t8A9JQXL89c2s3N5izpidduIm4c4O4hd1m0qcBqo/taQpKjRWHzYWER9weCGuGmhx6Y1/RJ5U3irTyPOXSdN13gWizS9ITeKqB38zBSw9d27ndf8HxRpQ6bEV2q1QQEADzCKijDfeiDH1IJGw8ungRdygB0wquoq2kBSTS73XNxxSzXoXZhDRYoton3vU+2qsd13g1SnDx174XNuALo9ASn/3c2X7STp08L/nP0uafb25LrXVdop0sbyayp+1yplBMxDOlXFju67alhJ651hu7eHIX36ca1JhIcdeiVUkUa8tS4f+u3fpv98I/8iJ27cMHuvPvFamE7M1+zcqWsDlsYGJUyXcD8delK1crUyC/MJyzxopXyZpcvz9vv/PZv2c/+1E+rdAyPubcCq9wUURga7LdnDh/RfUBDfmBw0Hbt2m2nTp+2Rx57TEaXe3x0A0sM4wQQ1EI0kVsFyGlqg3cXHiJjgMHANdEemJwtwjOzM9PqOgcYq4c6XfwW562+uCBxn7LKRr1Gmg9RHxsdHxcJbGrHLrvt9pfYt77nO218xx6rr3m6Ja15wDlBeKP1a3tSXDNN8IL10Ne9kUw4I+1+evomym6bxgvjz1fpwua/pw0xB0BFf+iSJs11F4whN85z4qS5uu4VYA43IZf3bmzwIfDa80yu/LrNzs/aPFLIjDXtX+trMkqJpM9Pz9qRZw7Zk48/bl/31reoHPTypYv273/kvZq/63mXnd3UaekiLNMt5L7ZvW+s+c+iuU67c8TJeC5f3ThQrcd+3j30AHSfrH5jW0F98wHDq+7Mcm8lxSl43vA6M+rf6492UykuDeidytbE0n4ePXSNFe0K25B+rnUiIP3YrRZzs/FXBrXLatgN0FlQ6LjF4s2LhQXWdrmUs6XaqvX35OxX/vv/sB/7jz+m3KsU3fCOV1YkMNPX4/XVISoiGycB98gfplm+IuAlWt9i4RIZSKR8s4lXHmF33gfQMRwA1f6BITt77rxBRFL+nlasahebUUUEgJ7LrNlKvab/gFt4tatr5J4J8RfUIhSjAAlWDMfaUtX6epGCnbMKGu71VZucmLT/8uMfsG9851tsYZH2vdSe52yuumTlSslW0JEv46WviH1MtIJIwWBP1qZnlzzisbom3sGuqVE7dvSMfdd3vEetYPF6KfcYHhqwUp6cd9GOHDsqD4v9UINOLfqly5cbgE5IIDgHri6YMEv0+DVTbg3msZjZ9PQmDUEL1RWrLy8J0CHHcV6QDOurXEfZ8lmXc83SIlUhdwRhzGbnZpSLHRgetr7BQav0Dtg7v/nd9opXvcZe8cpX2PkrCyIohsQrxluIy7TWY+tMUwDhIfet9CrcuFa1e0625KG3AHq7YBlTsdMr3W0tDfzhodNcx0eBNIo/R4C1e/lZKfvxiuekuugljLwKkDmzdVuzVZFYqT6rFCvWV+61AkZrfcX27tptD3767+yDv/gL4kPctH+vKh3+z//8ozY3v5z0k78+FlI7D70VwG8AegugNiyZFrDVhPgikOLaAfpm4H71xPX8oU/I5sISj2lrt7V2IXdyl80FKTx0D7kn0Vjfc2rONfL2Gdc4ur7p2PlBvJZPOQ/ITrFQtTI8I++2+b7omNT5CroZBpGxuJbzbR0nstd4sku1NYERLwBdbGkkIqtV5WXv/9T99t4f+iFbWJhXKFxs20LeOzxl3QsXqCYqV7GIqZ3m2ppAilw44V62QxQFcRVq0xGsiTLEyKE3F3kPuecLRbtw8aIIWecuXrKF6qLCnKi9kQenTp3z6qmURIajcQjiNAA6dcCZLO0jMwaok0fPykvPimyUyVHnTb58UP3TB/oHLJfN24tffLv9+q//ukLg5Z6snT4zbdvGh6SsBZ4uIsLSU5BU3MJC3fr7CzY3s2Q9PSVpwI8MlW1hvi7jiJE9eeKEvedffLudOH5Mx7h08aIU+AqZNSvms3b02HGdAx46ALp9x5TNzMzak08dTFJV/nwR6nePj2CjSyNHqZSHvbl33hyFCAjlceTSuUaeVerUiZYQcqc3/PIqpMCKDCJC7bksegMZCfUQAiYPfgVvvq/fJnfstFe86rX2H//T/yGBG8iAi8sYVzmF17Htq9VaUmONd+/g3n5Rd+5Et25dnea1Rys6P/2dP48y2nZWsXsKMoqSQ7QeinNfJqWQSidESD7AmyhFnc5niTRsiMa4mhzzc1qkNgA76tgBdK8SKem+0cyH7dkn4XjvmY42QtGuzF9RCii7nrE66aAspMYe1agvzi9Ih2BhbtaOHz9mP/NTP2UHDuyzV7zi5faz/9fPuGfuPMsNryBYNt5Mrr89W2ljhLJ1vUqTetvn0JtR13b3uuP9ozNniO1fywJ4Hdt0W39bd7llD1050FSf3vQBfDJu9LrTfxNqb5dD7/aQNI/RPeTemeWuyGrj5dap1yl7XjBIcb5JOvoTv3vI9rmD9AItx1pKhjb+7WZLt6gG9yIN+I3z79J9otu9CMs9XTbnxp6fE/lPEdhVLuaLPy9vcenSpdWqM6UZdwmSSKzEJLRy/h/rpj/4wV+0j3zkj1Q6o7pswrASNSFUi+xqM+zloUQPEcf1fvmXf7nt3bvXbrnlFjVl+Zu/+Rv78Ic/bKv1Zbtw7ozC7T6myLf6hMAb5fuj28Y8nwjbXES4utqPivyVK9jSEklADzvD7B5AFCeXU54RglEIfcDlkKGRGMFaaMhJK5zcK/EbwBcD86abDtj73/9+e9vXvskWlxykIKuVy4iDkLd3iVPIYf39hEx9bKMzF8diPEvFrC0sLNrIUMX+/C/usw984Mft0KGnFT6V1kLGbLRSskImY1WJhixZ/8CATVIrbhm7fGXaTpw8pcUc4lNad1ypDfLPugy8OSIdzdBvI+SeaIezGIs8mJQYKudL6V++JAtFegpZAJaQhzcNYX/kdGme09c3YKOj4/bOb3q3ffu3v0fRklVuVSYvrfnoKtZUOfP7mJ4HaRElzet1jLJrVxq7ai3zmXIdy7R/xaOFm4X4fL9XCz8l301ShnRc63YOm4XkOfXFRWmvbgjbN6/Tc/OtDPq4txhvM7NXkvPMKE0kXtEKmgwQHZ2Ih47/9JVLduXiBVUzILr0ui+/1wYHS5bYGS1jGFGThIwsh6rdGkvJWoxT+5/p9at9bn1ra3eXZntd58azBexuO7wB6Ckt5qsBnbKh5hC2A/QEurqN83V/zkOTnsvxcMYO0xOiXcqi1Wtv/V43wO404TzoulHYxhcqf1MgzsKfGDz8rRB0dH9aW7dyKW9UoAncs4oSG9iAdwWYf/j3fsc+/vGPqbkIjGfGA8+NfF6xQGkYwOKGY/pawjInHI2OO/cWICOUTF6bnuFjw8O2vDAnNGwlFckQyeX0HVq8AuS8AGg8FBa5Qr6gHD79nzkerHs8akAlanulqJY6t1gMpWCWy9mlK3g45Qa5DHeF/PV73vMee/vb326TkxO6RrqCAdpzc1XlPXt76AGOGE81ER5xGd/Yv3MnHHCJRPzGb/yG/dqv/apCqFG6NDY4YGM9ZVuuIu3qUQc1N8nnJV5TXazZ7OycA09CIAvjPQwg7oO0EBLjPTgXcR4OSr7YppnxAlpFLpzFjycJuGazlJk6oDNzIFxhuBUKJRsZHrN/+S+/2777u/+VOt2dPnPeRka2NUrowphLA5h76D7rNwK6V69wvEwHUmi756sBgAmgX3/QnpREZ6PgakBvOkgCz02buzSBvx2gh4GfTkG2huTZQ5pDE89XY03hc6JM/MOIzvEQO8+CtBHPQG1p0YaGBgxzD52G2vycUjw7JgfECUlL2zbWJjcxGtVFUYXSNo6xZUC/7qXZybTXb881DKGtnEHrd28A+gsc0NM3rJ0XDjC0ez/eC6JQK3C3PpybTapugJ5EzTZ+PUF5+Q4ibyXeeg7muZOqlpfXVWrFg49ASxkNWBaC1boW3osXLwjEf/m//ZKdOHFcoT5vMLKo0DtAkhchjsXfZS/DIAsQSZ97yJ1SAgUg43UPDw5aZmVZ+u2oZDEmAoWEYAWoI38KiGv/iZcJuLNtPptXHW6URoVKXTQGYV/kGxtCHakWlrGgqtPYErnlsjx6DJByqWJ79+6zl7/85fYDP/Dv1MJ0ZGRAgD4/v6hte3oytlRDKMREfGOsq+TasY4Sw4MoASQ4Sud++7d/yx555GEBtjuV6zY1MW79xbzNz9AdbVlysjDulyjzW1rWkop6HAI+Xg3AvXSPjfNHxc3TFP4Kb47fg6QW9yA9Bs0IWMEWa+iH53Q/EXmxrIP52tqKAJ2aeyRwAfSeSp9927e9x77nX32vmrfQwa5Y6hWQRHmmoggpCzgMO4XWkxNtfKwUAe9v7qXF+bczlqN/xAsd0BsGSHLhaSN/o4HWjLC0erbpSEcY5DzIpMQgQ0qrQOWNeYE7kSbuOZKxlUrJ1ldWxDFZg0dRzNv4WI9NTy9ZX2/pqqUn5pMDuVebcKwbgN4d+m8A+gsc0Lt50O0AO/2dWOg8t5ay7pPf0zmmdtOl0/ETXNgQ9lLePgHy+IkT4vyF8BpcUAMmbMi+srAuLRNergq8jx07ao8++oh94r6P2/T0FYXD2YNacy57nh2AQ32NSoU0oIenxs/ICwKyeNAsMiq5SeRdRwf6BOjyThr54YRuk6QMAPDoWEV3uMgnKtQv4aFmmD9AndwxxwwPPQBtg/GVAB+5asRS8JI5jqt3rdq+vfvtm77pXdKTf9GLblWOGzSO6zh//ryAlr/5HnKqjA/XB5mMMD713wD5gw/+ncYWjXt4Cmw/NkL7VXKfNZX+SUwJC0GSzF7WhGwtHjLHWV1ngW6Gt4ukTZIKgQD04DME8z0N6MGeZlsP0+eV//apmKjOGbnahNeR8ZIsAB0jBgLrq171Wnvb277Odu7YZSOj41Yq91qp3CNhHfYTx0/PZTeeNqbMRHbVeTx7D73xHLmP1ZFW1/n53bqHrl4SHcL+G0q02tgt3Pc04Ld6802DaCOc+vPDbaNU0cVttJSiVSAypK83Pb0V5TUX5+fFLVmvL4tngoe+WKNt8dWrzpcSoHdTIekWUu/2eXcIb/GlVreoFPeln0NvzvIXYsi99Ya2ToBOIUH3lJo5+OcD0FFVo45ZXqPELLxHM8ABUKjhikpv1pR3BrxhQR85ctgefewRO3r0sMLE5M8h8AVpjoUKTfXBoVGF3OPeyXNMPGx+RpmNHw+PflkAiEIWqnBDfT3Kz0UemHMNI4DzpdMZAEnoF+8ZL3opkcEUOz8H18KB0HkB+eTaHNAB1TAwvJTK/+scs1mB7OVLl21kZFTHAeRg1XMsSHgwz8mp33333bZ71x59xn8aptADnbaneNZELiD60QOdscKQoC86nAR+EnbnPEhbLNdpp7mkpixoz6tEcGm5oX/e29cnkHADoy4POIuAiEKoHq2QrCoNPiwjUI+QuyAu0QDgGrmmdMg9JHd9LmZscHBYgEDLV+nCZ/CaM2L0c08YH77DXMFw2759h8ZjamqH3XHHnXbHS+5S+RtGUISHGyWJibce0ZBWUMfCvF4PXcD3AgB0lfx2WPU3puvCoG5GMdJlvK1gzt9BLG2Nful5ob96Ac0I7h+cCAd0PPQAdJ7ZUimvahwqV0jvoNkwua1XgJ4Ut2y4giage5OkF7KHfgPQ017iC4IU98IG9DRgb/x941OcJqXFJzyQYWE/XyF3PABkSnlBJlMTCDTUKxV5XrTnJNzrXAE6gc3b/MKcnTlDnvsZO3jwSbt0+aKAXHXja6vaFgCYmZ3fAOgR6g1QjfIlQD08ZEhWLP4q87J11cWSB4vuU4TZXQlrUf/pPrayRqvUBfXv5vsKORJ+X1mz2sKiQDi82zh2AHwodIWRkQZ0CD19Pb02OzPjBg9yr4gbZRzIADHGaXJyu91++x3Sle/t7UuEdWp2+uwZm4X5n8lo3PDQMX5qS973HG/d+2CHfn30xSaykdfCWizCEK/o2IA+L+ruadCCoA1hi1CKk6JYquY/j+eLZ58YUeHpBahzzVH7n46WBKgD6LSL9eiRS40WVMNflLERsr2cFx760OCwAB0mPn/ffsdL7Z57XitAD0GZ4DLw0w0kZ7m389LdQ7+2kHv62p6Nh95Jx0He/RZz6N0AHYZ7+hWg3TivjHNa2nnp8TxFFUOaHyHjlSoSyJKIdyVZb0LupKyYN3pOEAkqOrsYfYbFuVlVM+yY2mYr9XUrFa8OpH8pAXpbEkBqwLtFQG946BunZ0P2NKzlBphdk5a7WFuNPb5QPfR0zssXy/Ym+WagHgts+lutucHNjPxuOfRupDi8uvDQyRUDiGKIq31jSUAyOwfxqaD6aoCIvC859AsXztujjz2s3/EouW5INoA6iz9lN/kijSKa5J0A8VAvC6MmQu0unuFlbgD5QG+PZko08gDI+A7nuShgnFc4sVpbTHp+u5AMXohUCJOyx/BK08DuHnGl4aGnUwG6J9SSJxr2qLSJkJZzKdxSEcLfqiIJAwODakiCBK2TzVzidn5hwRaQ7KwtqhSPcaNMDiDHGKkjWpOw9xkvoiOML+cIiHMC5DUp0QRcvLuWnzOlep6PxunyqALH5j0vearbGvX/SdvUSP2kGdHsi2gI5xokweh6J3DAeEma3Pj4Fx3MyyWJCwVjXXX2vX1SsMMzh1PA8Q7cfKvt3XuLQu68oi0oPAmOzbGi25rngDd2LgOFng2gt4L6tXjozzWgdwu5pyMkcf7p9E+DT94iThMgHyTWMARiLfHnJ2O1RUpLk2iFSh7cQ48cem9fj1Io9VrNCbC1RaXZ9u/ZpnuG4FLr6wagb7Yad3//Rg79BQ7oylW1YXK2A/VWNjy3PxaU8FKaD6RPjq20f+TBI2TuZXO+P+UxkwQlPwFx7Hct6okCVdSJAyIQruhGxloAsJw7d9aOHj0iD/3K9GVbXFxQyBjVKrGe52YF6EiKlv+xRzha1qEtzvGDcBWADkgBKixs6tmdhLv5SXvOVWq+KF/K4RmWrFQpa7zZnnOHLEc4kZA7niIgQfiZy8WgQNktStL4XoT2xWJP/o5w/gbvHGAm+060olRWpzCAm+8QLh8aGlb3s4H+QYESZXcTE5MygMLrZ1znAfO5WQE6xodU2JI8eoAYYiDeFpM2mEQUstJHp2i0r7csYR5KjkJZD1IcRgPEM69Rdv4BKQuiB2rMUa0qaqL2mHlXaQvgjtI0/qZKQGznpBc35xhGHfdrqH+w0ace2VvAXPcOYEh6eDO/UAfkbynZDQxoTF70ohfb1I59Vkj09LnXfJdj8uJYcAaahtRGQJcxKpDfPGjt49ZcSDd4s3q7cw79uQZ0mrN0I+WljXJ5zamqDnUs7OChBxkuvX40wF3NlBDnItzuuiQYGGoWs+Ka7xcvXXCjac0bF+UpNy3kbPeubeJEtGOJ3wD07sC9qQP2Qs+hdyaVdNdyF8A06mM3EkiU91Mxa4Bbax26lwp1egEyzbIYn4rpXFQajNNecfq6miHBJnnnKu4leToAACAASURBVEbuJieBnnjH80vC7q0s3yAQpduOxnmkrfEwANI/G+fOvkHilHXPZwBgACEeOnloFhFC7hyP31nU8UpRXkOeEs8bgACMAHCFi+sIWiwrJ6z2jTCfE3IcdxJbrNzT61T6ZNzZdxpAw8NoGjIefpWna6auXgJWwrKo0BWLAifOdX5h3ooomyVgDmhCigvw9zp4wsq+eKUV6thPlK9xLP4GFPkfAjjk7glX15eWZBwwlhKSUZcw95ohzJFHx9gAqChp2z65XWB15PgxO3z8qHqk8zlpgXPnz8rw8Dw3IOvKXxhBG56lzLqhjDdMN7NltOadHc958h+vHPAmHYIsLUp2nJeU/ZJ6cvZZX1+RQA7fiU5nEgRCzlfiJGUZKMGbwHA5cuSIjAL6sjP2Q4MO6vlc3kZHRp30t7IqD5B9oBBITTO/09yFMSJl0j8wbC++/W7L5vDsPT0RinHsX30BUtwGz5eHHoIztMnvdgL0zs9+kibpQErrHHINVZXNa58oLnD9BgfiMPAVEcmYLSGz2mYJiGc5PPQ0MMezwk++GxGX9PwNwzcEaeKZSgJKmq8YguTQAXSeefT2KaPzTjJ+TRiTjC8sd0hxaB8gGvTS2/fZpcsIKUGa2/hKk+KiMZb0IVIs/bSR0u73dpHF5lrcPF7b8vbU6WwWDY1NmEOdXlsNuXfGv6ubt7zgPfTnG9C73XCAy8EyrbvczEm1esbphymAsx2gOwD5w9wZsDt/HuFlP4ZvG4x3gW9SgpR+4NOAvlnZT7CElT9LlzIlqyYtNvHIAXSEQXgBjCzuUTYGWNCWlMXBAcdz6Hjp5y+cU3gYQMc7J3zspKlIObhHQC03IBPebwALHijAAIAEAEVkgGvSgpXNWTGfkzeoXGvSz1u5W3noNQE7njogpTaUy07q85f47QLfyJ2nOQtsB8jF8RpgmdTiC1AgjikV4Z3TPNdOKaJHV3oqvfKQw9sn7AyBjm3xzC9OX9FiincKsx1WO8YS2wegJ3e9AeoaOXgDmYwVqSFP8vYNhn7ilTM+GCsI6JTpT97jbHPCE+rWVV+yy/MztHZvRCY4FgDBKwya2C/vkRKgRzxjiQEDICCoQ9gWw2VyfFIGhIR6enqtr7fXlhaR0QV8PbfOdXFvYbjfdOAOK1f6XNdfEYSUwZal8QhlcS584+H1mP8EZkj9sH1no3izJ0z11l085HbA0txfd0APAI1yvAB07VfVCA7K8UzH3Ix1M1Ih6WvY4LFLH8ArP9IGQ4wjYxoefXot07aoJWYJvXvnQM5HXRA4p0Rjvlii0mTdLl+4YCeOH7GLZ88oMvQvvv0bjSrFdsIyrYBOBI1jpc2e9LnEtaWdp9b3fD31PXRj/m8cqy7r7w1ATxEwroEU93wDejdAxWtMA/pmD3A7QE2De0y42C4mXTcPvPOC0VRmaxsyS7zatEER07ddBCE9tfW5SlcIuXlDhwZQ5r3JNA/27NyCjHXyoGfOnhXrm+8CuCzgR44dU0tMWNq65gwd15yFDUP7C1/4nDxz3gvilIRMPDCQeJLNRRwgwFNLA3oYLmGoeB7aQ945c3nSyBFDigPQ2RZjRL2gk/B7GCK8B4hykcisAsBRpsZYsthFJCJ6cksCVUTASgN4WKhQqUPjXM1jKNhPDK7QnyfE7M1Rcg3vuYDkLOVBhIPVdW1BQI4x5H2rkwS9+ViGsYZB5CV3nmJQugTvOod2eqlhFMk4yRcUfcBrJijCdQHqADrgCyDP1xZsnYY0ZZj+TT2EGMsI8TOeHHd6elqAzjhG84/x8W3W34uG/IBNjE/Y5MQUjWWlUVAqltSwBk+QmncUx5DXBdAlzVyo2M5dN1tf/7CTHJNuYIy/e+wokXnN/GY5dO/nfv2A7uWYm3vYndev7oB+1TOXUoWMEHerOEx6XYk538pSj2eedFVzfDaqSbIfDAoa3ATg+3uJMmMyd0NYhocyWguHhw7BFY2JlaUlO3f2lJ0+fsyqC3P2rm96p+ZTsXA1YLYLuXfy0DeC9cZ7kfaQbwB6aqzTeZaYMFrOX+DSr1sNuS8vdwqpeOvRAPTWsBbj1C6H3RrSTluTrZMO63krr/DQ2+0jrP30A9G6XfQQbzUc0oAej1BY8gwIAiU5qa2ZLa+sazEPQAf8CR9THvXkwaclMTozOy1PvKFwpprwjH3+C4/pfeXQEZmQ1KhHGzgHxF1Cq+5qUqMrtkU5WQBNY/5SPpfLa2HhMwdpF0UBKDlPwJLFbGHRPXSAl+VfnnS+IIBLh9xjTGMuhNcNwETJmULakLTUf418I9cXIXEfTZUCSS6WMCutQHvUD5zjeotLyslyOmfK0KJbls+5Zrcs0hYAIMfzOvBEFAdQpIQuY9LbFoAnkQMWaP4uUJJH6N08osE4kVPn3Oh2N7e4YJWhPiv3VvRdxoZXGDGNev8McqArSgmQKojWnDCg+b9r104b3zZu/b0DNjw4IgNpaXFJxmJ1fkFMakJVePOojJVo51kqWi5ftsmpmxqAzjmGCFBULTDWaWM5vHTmD/lbl8m9fkDfag7dga+7QRDPX6wd/MRgXkoaBQUopw0Xrntx0SM/Td5KU6qXbVWFkpRbpo3R2N41Eei85qmyeOl3ziFhuXuaDS2HrCokiOpwD5y/oTCAra4s2XJ1wZZqVXvD6+6RKuTmSnFJy6ykbK0boG8G6lsF9M5rrwvfdHp1c7i6heT/2YXcuw9o4vH7Y9vYvCEcuMUc+lYBPcKPm3nI7SZcGuB5sLb62mxStIatWr1yjtvp/BltNJthJGtxWF7Wok2onRaf5UrFRWZUkrYuvXA8NMLghN6XV1YMUo/XeFMSttioRQfg+VvWfSrkLn/IFS00LHR5AtQjV5pe2Jrpgo3CL+Ghs62801JJ5095WixkygnW6zZfXdB7EMXkoStSgBQrtedFJ+bVVwRSUWMfTPvIQ3KcRjg7GSstyKsrahMqta2kLtvvScIJWHPiHeNKvn5kZEQ/AUXGmfk+OzfngvjJCzB3w8r3ydhBglOntKSxTXjo3kQlk/Rzd1Ib0RY1zSmWJGvLMXrKPdbf52FtwHY1OafllWVbtlWrJIAeJX3O1vfe2Zwr14QBhzAOY4ogDgYe6SrssVtedItSC9PTs1bMlWxkaERqeYT86T5HSmJ5ybvXwcpHmEQywPmSDQ7vsErPgPYfsrtpg1nKeEm4NcAuQN37oXcmxXV69piBaX37dtt2I8V1A/R2BrnuEyFv2vcu173zX9JBsLVdMvOnsX1CsA0AZxyWlj2CwSueX+YW95J5T1MjPWfJd8M4EPERfQC64qWkXylbQ4SI6A7jvVClnPKcnTl50ubnpi27tqooy7e8+12qQe9OinOluM0APdaszcLtaUC9Hg+9O/5sDdC7AX63tb/1+y/4HHr3AX1uAb0znnqdZaeQezdAb5fjSlub3Sy0bp9zw9tFBALMwyvbbJt2XnzjmABGfSXxcNFfX9ECToi6VC4J0C8irJLzEDcgCZBTL+0EsxVbWKzZPOHb+TlptBM2npt3cJdHnoEdD8HJc+jST07AScvQyprCxcHCTtcdB3BzD6IfukA8IaiJAIc32ihDc0AXaY+uUjXvEU0Ynu+5NjUENieQsZDi4SlvmDCHN4KHl23x3WC/B9hpvElToFsu8A2VM28qo25mLNTZnERkOHaQ48KAYDyJGsRDDXgHp8NTAHkZIUEk9HuZ8D3UATVjdUntNr1E4gZ47oT18dIpK+O45LPx0AEwFn5Iaiukm/JZK5RcVCeMoQCXALM4RwwCxg4BHFIw2C0j24bt1ttuVfOVK7TyXMvaQN+gogPkZomg4N2tYEitrVilXFD/9l6MiFzJMtk+yxU8xYLBALAHW5/zifnQSLMk0R2NQ6MOvduy2f5zVh5FUDp42FsF9HjWWn9yRnjoXjUZcyapMknmYvqZjt9bDd7w0PmcZwQw539EV4Jk6NwOl3XjM5Uf0rSojkFfUrSt0tNruUJRpjbpIxkE42M2Pz9rM5cvC9CrVGAs1+yd3/DVGrV262s65O62e0KIS5Hi4jlrNXjaAXvcvesB9M7ra7N5zPXNoFT64jp38CUH6J0tmGvrh74Vlns3QA+We6sHHlZtmpSWvmfxgG0G6K2T8Drvd8O6Tj/cca7+cHtZThqQ4mFptW7j78bikNDCaHeJtU8UjpwlQENpFyFhvHI8XwCJ38mhw8LmeDQleeKpg1aV4MyCwsYAOQAOGOGFoRSXzqErVBqLMgsy/bQLLkISpWKtoBqSo3Ev2JaFCrDIrjt5K2rlw/AAhOYW5gXqcY8AMmq+G8xfeSMFQ9wj7nfaGOP3CPMHCzvIW4oeSB1vToDu4h2AOwaLL554w/xvhNizWYX4Afm4ZyysCn0mY+w1+oTIcxKP0XgC9CI/OnktStjqsNRtVT3tMR4gBzrbPKc8Nt4ji3UukxNxjfFiO5EMl52sCFGN/QbhjzkSUSX2tX37dhlvRGX4GflzLZQMfiFjUzumbHRkzEqFshXyZVtZWrH60oqVuK9SpCuokxxCOD2Vog0OANqkG7JWroxaJucGHWBOLj1C/uFN+nhELb0/ScIGUjZbJMV1A/TOgHBtOfS0hx0Gtp5FWvCKVd6ssQ9NhjBMY91oBffGfOW+JyWWfIc5Hmkq5iARNcYvvPpWQIf/geGH8U4bXDx0kfUSQC+WeC6z1kPFQylvCzPTdub0SXvta+62Km1/+65OoqcBPekxtCkpLm0wtQPz9Pi/EAG9m4f+bD9/wXvozzeg1+udQyouXRzsyWdftrbZ9cVE7JxjcW918wzcRvZrOjyl/SbMdwcHD+OlDYlYnNPGSusCQfox9usgBJB71zTafKpsBt31dXTYZ+3o0aOSLGVhh/2+SOOTpA0nXjjkLgRSRJLLmqRgHZC8b7lCxHn3SMCDtfqqgCgd3o4FnPMhYiDRkqQcKxYvLXBr6yJbhfdBqDBKygBzzhdZ1fDY2ZeU7jBG2J86kxVEnkvXXnNu4aVyHM4njAjAJgRTAF8IQvx0o8PTK0GAYzsEOsKDZj8OnJ4iAEyuqKe7TNZmGkI5Uy+j437IoybSkPWIgZT2WLzhLJQLKuv0cywKRLVvSpCW61Kmo4QMmU9q7gHNckKMI/fPgs/4sF/ANHLpnDMh8AAjjLizZ8/qPPCmec0tzNmO3VNKByCkMz42Yf39g7YwV1Vb4+3jk7q2CsYXot/rdLjzJi54hgvVJdt/80ssk3FjrpV4yD3gfqVTIBGS9vm+at6e+Ppy6Pj4YphfQw58c4M8lS9ps1GzzM4jR2ljlbFerC2rKYpHIGL9aRrosX4EoLOPAHt+py1vRDFC/EfvJ1LJpEZiPqe3w8jEqBsc6G/UoZNDJ0DOc5TLJkJE66tWq1Xlivf3VVS2RgtVytZkVLRZXjcAetyexABLG8w+Ns171w6wu33erYrpufbQny1gt06RL7qHniaFtAsLpQEg7cVogrWw3Lt5oVfvv3s/9G6kuACkVrBL59ua15Cy7pM3fUL4ottaFtbqrcXnz6ZsIhb5dtanjpk0dE+PTXoSxkO42dg2laKaW6S/jwcTHk1aPCa2oa1nfdmfynzBBVdYZLwO2jsvlXsgcq2JFKdypVxWIdfT585asVI0gtYsHKdPn1LonRehd2RMh0e8mUgIpgBU8q7J3eEtQiZrZeomnjEgzghR7wyQTF+54uVQfX2NsrX1VScFBfBA6AGcWNzIn4sUiKZ4bVGRhejaRvSB7wAicjaT/usch2uP8jkWRz6L1qp8FnXaUsejtjvjXAUtktSjJ8Adxofrmft1h/IZIO3Kb97NjXMJ4PI0ii/cEQZvemgp8MpmrFguyBhQHjTVZMa9dIDTu6ERBXHhF8rWPDy7VFu23l4EXxLSHKVkCR8hhHwipeONYmYSNTzPr3NOhWLeenp7bGxk1MbGtikiQBqHc4GstzA/b5VyRbla1fGXiormwHynJ3o2X5GwTCj0DQ0NiWvA2DGeURvvHrqX4UVtNnNI9ydlEbc+Z504LIwa9foprEmeleYYp3PazecnPqciQjHzTZe+JMqdlKWFge5ESX8GOwvbRMpv0wNco/RrzOuYZzKCE1Eh7ld06CMFgFwynIhyGWKsh9VpzlLIZ2x1qSZhmV1TQ26c8Ox0WviToerktHTDjY6774boHXfePeTeDbCv9dxbo6WbfW/LHvo/d0CPutWrQd1nWtoq3Ajo/o00eLf7vRvnLW1oxDk0DANfPrx5QaqcpXmuvsh3BfOU0luAd3xHsswtDkz6b86F0jrGQSIYItc40QaAp383RLIF5cmdzLVQXVD4nTrm1QxyUV7WRv9zar9ZBMmn4/3hoePpsfjiqcPobhDiEkUqpEBRBGM7Fh5KnUTOW67b8NCQjY2O6isIlKTzu+yT0WFRB6BUv51z8OX8xcyuVq3c4yxuzhlwFYAm+ugIE4UHw8/oysZx3PDwki3+jlBwgETUaaejMUHuC28J44NjSqEu8fTZnnPlP4ZDeFzp8wgAD2Ml/o6QbaymREEU7WiUdjlJTuDOPSQ3nkQOgunOdSnKsM4YwfjfSEpMzzf2zXgxLpwvoffjx4/r+wcO0GRlu83P0SO7YjumpvQ+xh35+qntU4I6zY1z52yptiRjTOH/QsGGhkfEdB8Z3WYAuUva9khJzo1CiIOe9nDRGZezjftRKmWtVvOoyGYLZqccuMwgjKeEXNe6RrQ+/+0AvQtJWs1jNhrSG4Wr3BjYHO465/CT1SM5QHqOxJxsNQibhqEfNUhxqkFHpCYRlgkP3dshr0uRMaRfSdHt2jlqayve+pdI2/P16uyBdzurG4C+UWbwS8BDbwW41ihBhLQSnYcEWK8GwXbeOe+trHSeza1hpA1GQbBPW0KG3cL4jYUnUUi72sNoTuT08VoXKP726pUk9M/1pBbMQhFAX7QLKL/NzQlsIcQdOXpEjU6K5aItry3b8OiwwOrs2TN2/sL5RKsd3XDP6ZFLB+Tx2lmkFc7tcdW1mw/cokUasMAD5P9SDaPACVW9PT1WQfp1uW418s3JmLHIDw0NNgA9AIfwc4Aq1wUDH5AX431hoSEfC8izHaInvCISEvuR91koKLwcHmEomfFZKMuFBy9QTcrGYvR5D/CUrnxy7nFu4aGr3C7libemR6KmfjNAd5EZB+6IMkTUigUbgyWAErAEaHmplAm+xCqRGecw+HxwAydy6ojIRJqB8yTKwXvs68W33Wbbto3pnmJE9Pf1y/Mm1cH+aCl75dJlF55ZX9extU2Swy+Wyrb/phfZ5PYdDQY9x2bfbB8ys01A945snn6Aj0BjmHYh2yZAdgN0gKwToKch4eoIY1NRbTPoSJV8bxCE2mg8dC9722z/rTXs6XnCdzCmGimpxDmIsL0zzxGXoTyVAsyMnn8PWnpNO/wXygzRW+jtKalsjajizh3DZFCMjMcNQO9mOGxucLZ+84aHnoSu0p6w56OcaLLxgfS/2i8CTW880Vy56i61A/VuwjXtvPq0h04IMUKG6XBhbBM5pFZLVA9uEmLtBOjpcUmff/yOQRLpBo4VrUUV4kzah5KPppSNMWWRPXvurMhm5Z6y/f1nH7KhkUEtGnhveOSKwyVlNL29lEqRB15qkKrwrPsH+uXVwcDGuw4wFxu8kuR6Jc2KIAm9tNe8JCvjTUg43tjYqC3MzjaAjGv1vlEOTOTKF2uLDWGZEG1Rp7JkcWOKsG83dlwDPuqxI28eIfRguHOO0aQkyEZsI9JdwloHzMbGxhSlCCMBIIvcpkrpkmYq6bxoAHoa2Fs9r4bBhyRnkj8H0MMoUbONRAmMOnSMIhjkGCdsJ5ZzFaleWtq66E2aTc45RtUBgIBXzX3n/sYryqIAhImJCYXJIcChEkdEJXq8z1yZ1rH5jOsQr2DF0zlDlLdV+uShSyK2WtXu8dYxKMTTSCIYXHMYHVFTHaAe9y7903/v3Osg/LNOgJ5+7toBOjX+nV7pqF+sPRv3qTPddBfdPNB0c5b0/uN7zL8gFAZPpTGfeEZW6op+wZGBMwOgE7WgDp05gcIjAj+oElKhUCOltr5qu3eN6jEnQnYD0G8AejIC/3Q59HTYK4a/NfTcLuSeBsRYJNI/u93K1mNs2EdSNvNsAD29qPAwKyTbIeTearykIxGcC6x2X8xdBhNGOy8ZRNmsgBaQlDb6/LwWWWRh1cBhfdWOnz6hkDufsXhAjGNf1KFT3hRkH3Lnzi5nUXdvMowVmohEeFslaIlnMTs9IyAYGhh0DXXCxMlnLOqDgwPyHLwcjpP2Ej8R1FZperGu3CDnyn5FCOupCEjJCXO+EeaP0GSAa4TceZ9zC1lSGQ1Jzpvf2S6YxTEX2B6A4z9EMvbBuIWka4Txo5tYK1CEt88YRflRWw89IdKxXaQiZKBQ9pRI+m6fnHRZWzHcEwZ71DNn81ZbgnxH3burz3GdYbiwfVxjsNwBZ8aMsWMMuQ+E2ql3Jn9OvTvGDN640iDVxUazFYwMGNXk9dVkJk+Ivd/6+v3+cjyMDgyh4EGMjQ1btbqU1PL7uQVQX0vJUydA/KcA9ADZ9DrxbAC9W8g93QehHaCH0djOUPRgv/MvVKq2tm51jFulcNzIow6d9qk0Z4n2qXjoe/egCHgj5N5t/Y/PN0sJtX7/hofexUOPkJdPdh++NMjG75uF3Dfz5ps3qvMtDQ++nXffPJmNYft2IfdY0NMPrXc7c5Brd03pxaR1n3E+KJYFeStyy97b3MT+FtBlzC5cvCiGO14UJCi835m5GRsaG7H+wX4tuM88c8gOHz4spjs5dFSmyIcCZJDiYL4D5qGPDliNjo55M5EkXK3ysCTEDqEKEO+t9Lhoxvx8gyTGPlj4S4W8VenBXl1osIg5N903tMATj5vrH6DOub9P7wFI5OpZtEL5LA2s4Z0TTo7zc9nVdYENx2cbAA7DBcMHoOPv8NZbldYissB2jLXXmDtDvZXNHO/FMTcDdJ2zSgG9a15MBt3LtXU1TmE8iYYQ7QjGPDc4m8lbuUJKwZXEIsfPmPB93uNcOU8MNsaB+8k+eE967AlwA+AYMCADOXXm1OjISCIBC/FwXSz6XTt3KsTLmCFEMzq6zSo9LloDj0I59kQdLowp8SmSc/E6dZ+fmqMQ8FJhsHSUqx2YbgBWRuw5Drlf7dVvXC/8ub3+HLrkWjvk0NNa7ul8ugBeA+RGFsqQ8DFov16n01rdWfnEvKhKIIeOKNDSwryRQ9+7Z0KADuf2hofeHdZvAHpiO26V5d6Okd6OGHktgK5HL9lhazh/s1saXujGG5raGunZayDFtYZd9Xci8dkJ0NudV2sY0b1lZ1WHiIwY2IlARQ7QTFTi2JZwOWB/8fIlm63O28T2CZHennnmGXvqqSeVQ8Uo4D91rIAB3hwgT3vNIMBxHidOnBAwSp41Ac/JiQkbGx1TqZoAKWlPevzYsQbzGfAYHx8XCYA2rVJcS3LhInGt1OWZIyQzO+cNZeSpJmDBsWNRC0CPexReKecVQMZn7Jd9RC06x5ucnFROmWvmfTzM4ANg/ATosW0AVJC+OCcMnQiFsk0jv5lqu9t67zfMJcI7iYxuOlTTWORX12xwYMBGhofFdA9REXLdfHF4ZKwBKLHfAHPOd//+/QJwiG7R9pUwPNemznLotUOKq1QE1gDI/Ny8wvy7du3SPYSUNzM9rWvbsWNHg+S4vp6xubkFK5YqupfUvFPzPDvrmvYRyeA8otKAsYooSdoQ2vhsXhun+p+CFNfNw+4G6J0iDJovqbLT1nnC5zxvUdKajizxGQYe5YOkZfRc0FqXKgIM+RU3ivMFonfr0nIn5E4/dEoPYbnLw0/kCLpD2nOzRbfx6XzUG6S4L0lSXBrw2oGZLwbtc+ibh/UazlDHORMPdKvnEMf0fLP3Gw+PIn2OUfPcDtBZkLGuOwF6q0GT9vT5HgsoL0LvyjEn8X8W6ctXrng5UYmHvQlomBJ47KfOnLZ1RGnyhIa9VhpAGx4e0u/Uoz/66COJfruTmPjMc6TOHn/kkUfl2fEZoMF/QrKU0qBk9aJbbrFto2MC5BPHjzekSL1uuWA7d+6QdyzGeNLuUwQ4Cd24WhzM+yhfU/i7VhO4iPTW496/13x7RUGUCvE3x42QezDdAa2QRQWcMUQCrBlf/uZn5IUjnMx5Rejft5sX85/34j6zDf/T8yZ979OTTXnlknu/+i/d+GZVtT7POUMcL13XpjavXmNeqfSIFMm4tbYtjeNLs7+3VxENJF+DhQ6gA9LkkCG9MQ542XjqeOARxcBbJ6eOahxVCsE/4HdCP7v37LNisSww3717t84f4iXHD8OPsYGYxe1ZWlrTHAimO9eRBvPW3zs9nF625rr/m0W4ukX4ujTraoj0tIu6NZ/bzQ2Qzb4X10XL004eemuoPb0OhYdOJCdy6Eg586xHDn2RGnRbk4fe11tmAgnQd24fFKHyBinu2gyVfzIPnRrUVmJFAEv6VFuBUNsoXLXxgegUYrr6s63n0KOZcNoSbpLimg9K2rNuDX+3huKbNaLNEpMYi40PyNVs+NbbG+0TW6MCMiBQZ9MHmzPlO9XRKuSOCkzSu7jd1ArvJtTZYhFpFaKJ76Z3xVkB7MioYrXzAjgvXb5k5y9cEGgC6MdPOtCSOx0dHdECA8CzEAPgHJuuTaFaNYCYxZrXrp86dcrIofM3QCigzecVqiXEPjw4JCKXcsRJTpdtHPiWVTYVuV68celYqwGLh7LJoWNAEDwEKIg0RCc3QAHWNnlmAIrzA5g4FtfDCwCTzO3yskLG7EslcLRirdUEOuFVA/R8znZxPUQmwmBgXEIz3hn0hO3zug6Oy/hxXIR7+A6GDj/ZVzC6o9RNpLEl9Lo9siIDp1DUhFSuPumNDos/ZFUhGxJoxTvnPAhXUzoWaZH0osN7EuGRYM6K9q8yYn9QCgAAIABJREFUwIUFnQufM3WfPnjQto2N63Oub2J8XPl0sfkzWRlEHHd+dk7nhYHA+A7099v+fTepExjqeeqhnswJzg2PnaYv3pp3Y01+K0gFh6BBCkzxHDoBYqNfRIdwW2cPMNOtt0fDMNts2Q8PPR0dShtwYWSmz8Ov1x0Q8Dd6rYcxE89DfCdKJPlccsm5nO4lwjKUrWFsKXWHLoSE65AsdmGZ2hLlliYPnbI16tDTZWvlQueQe7to6LVB4LVttVUPvZ0WfavR3OlM0vOrHUamcaPd76373nIO/X81QG8Oqv/WCt6txkw8HFsB9OZxfC+NaAA14KqJ3hzQO4Xs0OnmYewE6OnzjwmXttJbH4imzG5ita+sSEKV8DvbKterWBu9zLP2wN//ndjwaq7RUxYg0Q+dhRywAuCilSoiJBFeJ9QMOJw7d95mZpypDhCwH3TGeeE9Xzx/QT9FPqu5DnuwdhG0YT/eytVLnVQvvzDvZDJzqdRSpazzDdlSrh8wJEw+MjTc8LbZByCKEcOCNzU1ZadPn076iDvJK5qVcF2AOfuKMio8VBkPa2syHvBoOdfo8hZziM+dOV+wS5cv6KcIe+WyzoXjs02Ui3GeweiOErpgfyvtEkC+WGtEBrxHuZckUe7HGHE9vH/lMuRFj6bQKa+3zysNgvgHiGOUcC4w2CHEsX3kthlnxuH8Oe5Nr6EjQDkanjj7JLLCtjumdsgo45iKdK1bI9pBKgWvfKB/SGx7xpt7hcfN8TGuMLZuvfXWRllfGLdpEiDnzd8xJ8QlSOx4nu1uwjIC9ecR0DGso5lPw6iOiEtSFZAG+LQxI7lmXWOzG1s6bcL3oiIgwu3xfT33RJGKrrkPiLMvQu7psjVumo7DfOkp2drykgB9+3ifTrcby/0GoMeaf7Vz2c5QuAHoiXTgZh562vJND2AruLUCeevnaeBLP1Td7Mjw0APUA9D1ExJK0rCk237af56xDBVXHTx08tjpHBr7iQhGa2en4CvEwx/tSHnEseCLRQhkK6o1RzVudn7Ozl266Gpy0uLulXIYi/2ZM6cFaPwESCYmxqV+duHieS3WjKe8hWxe4MfCi4fKgk44loUaGVNACXIVDGreD4EWzpHQeU+v15OLiAZ7OgmvR3mYQu5EGJCwTWqXVfu97qSvl9x+h6IEsNEjtM55A2acN+eWZriHpjvni0EiVj6Eu4EB5dMxCgBkrhHPiPMEkMPjTzPIyU1evnJRdfrhAXN/wlsHHN3oOdcAvMj3RwkXgCR519XVRv03HARIcLRIJapBTpuXpF0zGYXKOTfuKS1dQ/I1jBGAlGsKDgDnwH1hO44f0YnqwqJVKr0C7KHBIbtp/37lzblHHIPcLPcOIRqMCoRmbj5wQHl0DLTZ2TnbObVN4jYLC24sMS+iZC4MyFZeAd/1en7KKGnv6Sz/+J9+Vr4UAD1IcWnPOkC8VYcg7Vi4dxBtdZ2wmTYaGbfgZ6S5B0rLJNoFEErlFJBPX4V7klSIJJKupTKEVboirjQAnZD7jkmP0HQjxd0A9BuArhG41vap3ULurYAeD0oAOF5kp5faK6by2w7ILrrQ6r23tbgS6z993MZ3UWBa9/KqzV6dQobiqVJl0gHQgz0eIB3n756MW41p/oB3HvPSLABdHig9k5NFACC4fOWyXbp8WXKqVdjnUkKrChDHx7dZ/0CfSHDHjx8TIL7oRbcknt4FO3nyhDqKqQlHqWzj4xMC/iNHjohcxqJMCBzPEHY7ZwixirrpSxcvNtjOLNTTM9M2ODRo9ZW6i7fUFgXyIvdxf7JZu/d1Xy6g4xy5B1wXtfYcRyDV12cXzl+QJw4Qp0vMGCM3RiYE6gAr58p+QiI1XW7FewA5++I4ADPnEeV+HDNy0jIEsmZ33fVSMf8xIPCEOUbUX2McYHREzphzC23zKOvifqH0RooCz5j3AWaV/s3ONYR5ZABVFzWWnFekG6gy4Hqk7lYu63dAG+MqGNKMS5SzhV6AQMFgWGe8UiHvPAC8bkh4GAH0QoeMx+/cb/L4C/MLGnNAnX1euXTFhoaGG9EO9h8GBBEQoh7p5y3K89JVAOlnMp7reN6ieqDd8/XFCLm7hsH115F7P/eNtexpj7xhuKXSCHGNsU4yL4LBnl7vdM8TMmhUsvAdRUsSdUEIueGhU7YGoCtqmAJ0Fpl6rSZSHB460q97do0avkgxdyPkHnPrRsgdIAuwdGhpPHcvFECPkHwrIMci0ikkHtukF5n04kOoXf87AHqnBUn1o8i2dgD0sMZjUWxd8PRgJ2FKgN0lUZvCLMqh0qM7uU8AD6xxFNhon3rmwnnr6e3VIoF2u9dWV6y3r6cRVvayJ9qrovQGGBaTMHZZ7/FfZWSJqhXa7Xi75M/Dozx29JjkQwEdPgMMkKCdm5/zuvhEMS1A78r0tCIIhPHJo8fDhhHC8aLeGe/y0kUY+IuNWu6YhOwL4AGoARkY+fwE7AB5DAL+ZkxiHAEkroWFmLI6rinkZBlnjgug8l2a1Bw4sE+eJttzDpT9HTx4UCDONlyn2PmFgsCc/3yf/SwuYlxNK4/OOUrMZnS0kW9HwEWqbeS/l+sNY4DvQjwExLHmOEY6v000I9IJENXwsLnOKNULAh/H7+8dsF27nMx28sQJRQMCsHfu3CklPiIrob+P506Yfu+ePdrfwScP2tzcvMae8+c6opyPzzl+lNOlqwHieYwc8waQS4Ws05+3gvq1AHrn55scemct99aUVus5hBZ8Gog3A/R4P4xzGahJWqEB0ilDnc9DoZD9N7QKEj0CojqE3EnLkDaLHLqe9UQpLkvJ2mq9oeUOy71UzNv+Pdu8fW0XYZkbHvoND/059dBbral2ofe0V9waBovvd/Kcr1o4kgUm/b6+r6dBHPfr9tAB806AHt6quqgljgCArbaRidedBvTw0AXkCSEK5nt0MgOcZmZnJP26VK/bkeMnbGQMb64gr/zSJVcTQ/QFUKf2/Omnn1ZIm2gIYXcAA6BFCxyAIsTLuQBULEBnz5zRPrZPTMqjpF6cvC9kLrYBbDhnvPHtU5Py+AF0gEkecyLIQqgdbwNwVKe1xaq+E54kgHPy5EmjHI73+JvziJw1+wKQo32o1807mMd2YYjwmZqPJGzyEGkBiFVDn5KdFZiLmIRONiI93gyGbdmOffJ3GATBro/9BMjPzM6pwQpKb4wLRDL4BuGtQZKbpfUpKY2VVXnLzDvGG0AHZAeHhhqkOI4fhENAn3uDt88YcL1Rn65yNeX767ayvKqQf6Ql4D/wPbgIt916q8LwR48c1Xlwjozd6LATJ2emZ2xhbt5OnjylMcYb5xrw5qOVahhaUQkQEaeItoTB24w2RdTJf3YC1C8GoNNNbyuvbqS4MJ7iGAHmzbRYU+iIbQK0Y/u4Z8HbCAOHOQKgL6kMjTr0ohrV0G0tbaLw+9raihQZaZgXgL5v74Q4Ed1Y7jcA/Qagf1EBfTMAbkqfJipjG2rMm4uCvNaUeE16gQivrNsDnfbuN5yP+GydPfRuIXcH9M3PgHPvxOqPcHtjPNQTve4s2ISopND6ovcRF8kG/WdKiSoV+/wTT8qrV06OHt4SuoFpTfi76kzZWs3m5mYlOIM0LNvgee3bt8+2bRuXV0ponm0BUwCdRYa6Zjqs4YbwHUK2sUApj1osiIW7tLykPHmIo9DbGe8OMtx4QuoiDE6qAG8d8AkiHQDKZ4BUAKg8V5Xy1e2WW25pGBGcA9fSUMxbW7M77rij8R77IlydFvCIHuKAIp9xnAilU7a2e88OdR9jn1HnzTbBxOc7AfBOMKRF7UzS8KWmHPjQ4LD2CZBeOH9eY8j9wNud2DYuQCe9ceCmmwTEhPbRXied0Je0TD106JDGgeNhMO3du1dgCL8AcGZs+IyUQBDzFhYWbfeuvSLlhVeOfgC5e64HdjuldLxUEpmQKgm747Uzntl1L6EL/gKgjtHE9QS7n++nw+6t4N06+9OfbxXQu1WZdGvO0m1tICrZ+oyn15vmdfue4rNGCi3jGhIRSYhURKw5IXfM3+nQvMAfItzqSqMOHUDHPgkPnW3w0NfXV22pWpVSXNSh79k9Li33Gyz3VFQ5Zb20zrtWJ3GzefH8k+KyIT26sWNYuwcp3tvwWSPkvjEP1bCe/3/23ixW1iu771s1D+fUmedz54Hk5dgkm02x1VJstWTJVgIEEWwkth8M5ClAHoI8xC9CgDwYCPKSpyARDMdwHCSwZSNKADu2kNgtqdXdajWH7maTbPLO5w5nHmseTiW/tb5VtU+dGg55m022devioupUfcPe+9t7/9fwX2uRqygE1MAsr4OkM9xMxP4aHrbWLZNq6U6t3bZwXJrqvlvxkt4KSV2py+O4hy3ckEkfArqGrXWyj49e+qc2LlXwVcUf+CK8xUzoXW3FBBHIcdY37zfHNFrmQ9WMYlF2Ls0XFflWAd579+/JQ3zOpaIUJqeUiMYLDaxQGNcwLDR1gAhAhBB3eHQg77//Y/3t2WefVdAw4lhNkpoCNN8JaQIYSfuqpldPeBM9Y8CKtqHJXbp8UYtHIFCY5eBQr6n51COrAgAEWY75wT0o50rcNdfBooD/19uOQODpYBkjTM1OYsOicP36dRVE1NxP1TnVps33zP0fPnygAMh10DL5zz0QAmgTVgw0VNpuGv6BNJo1FYDc9eBx3pyDv55xAmy5x/PPP6/3xqqA0MEaqVYYz+cUcAFzQBkTO0VTJgoTSkajbYQnjefHtG0IBGjo1IonZHBxaUkB2Nn9ACwaMvfnWID/6tWrqkGrYJXL6bF3bt/RbG+rK+fUMuDjCCEPfz5hUbQT/zpCAPPj4oULOh6PHj5SczXuFUp1cj2eFccgJHm0gYcAqkYZrXEnv3n4lpI5IzdRaI6mPb0abu9CaWvY7uDX5w3o+M97SfYRAb1jXfC9qatc2H6nVpMUWf26bH4XANyCwbN3/zmfmYceUYD1C0BnvpCG10zultPdE2JpRcN4TFqNuozlMtKsVSQZj8nyYkF34l90lruO12e0kDpu+OwJce0LA/RR9Xj7gXDnO3wxEYFt0JLo18kTnY18UL1uYI3Ojoor+IJTqdOzYqm4aoBui8LyTrsZ2fxt3Xzhg9rHZNVLdd35Jz5rQpIOeawrTXe+G5H3kLSJw15q+o4O6Kd5+IbSzwfOlW0sB99jmA9eN7yEldAkj7teKxoP7guga472g33VbI2ZfCgbmxsqBUzPzOgjwOTtoIW5AOBiyNjEOZ466fyNhgkrnTh0jv/kk5uawALfNL7q1157TcdaE5ZEpEOAFI3SfcGeNla1kvaxrJ5flVLFLAH8dwY2YXaAKQAIKLn/2oHBWPFN2draiYQayyOueciz2Q65zUOiADjAxhOwYALmuMXFZY0bx5XAXPnggw8UmCgcQ0w+ZnzC9iD9ca3nn7+h7abP1JW/fPmSWhlwSQDUCFP0kXY6mNJ/vgNQPYMa99/fxxROEhfANEpUgymdfOizM1HoWU1mpqcsMczGukxOFLSfmPsx1ddq5KrPdirUaSKhqGQszwgBjnvfuHFDv3///ff1uSKU8I7/FWCmn/SfxDKMk8bSV2uysrysoE6RlosXLyr/ASFN+9iEnEVdeov39ygHdxPBtSiXrUBLSjOWWW1u/53xxGw8XKAdXH6YZcP60xDMQKAfJMCfXsdapHbo+vZc6qGSEVrsNGw4QHQH4nAv67VOhFY1ts8O54U0zZ4BMeoTY6XjFJUY9qRFvDMvmSeW1TEp9UZLSuWKFMvlTu4E5S+Q4z8Zl/nZGTlu1iTWPpbLFxcFW9woH7oLBoMGaZTrsjcxlu3VXRFs1PnDLDQGyJ9ekfosZ5zU0Adf4Yk19J8NoA9u4HBAB7ENkAYDehfwTgE6t9X1OAjQLSf1kOHrhHwNerAkvvDXacClMpFOsYG3GDXhvH2DzIjh735MPxP+Z1swJ8s/aq3pnuIsmMN39nYV3AFkzeh2sC8bm5vKHK/VqzI1PaV+2R//+McKFNefuaaaOoCK/5yN2UhkWa2ZvrMbAdTElGqICA1oZGzoHuLl7G7u6bHnaKFa1Svy9RJ6tr65rjXWnQ3MBgpgATi0FeY8YOlMcY+3RvNLJFKSycIkt7hnjkMgALy5F8fwjlAB4KCxfvTRRwpy3AN3QTaTV/Di/iTR4fo8H/gD5iM3vyZjgUuCRDgANFo3pLip6Wm1WvAKy5R6Hni3GDA2vNDk0dppz9b2ruRyEzI5Na0aOVoyWvHB/p4cRvn0rc54UrYJNXz0UD8vzM9piGEylZFG/VgOj0rab4RgJ+wx7xAeNFZ9d9cKdZRKaoGgLYAzWjjaOtEHAPXy0rIQMse5P/zhD5X7sDC/IBfOn9fkQDDCEVJ4Eb4Gu53yvOQhYPwQCni+HjvN88MCxhpkPBzInSSIhQmhYNhr1Po7CYB2pZ8loLtC0CuQu4Yd0+yEJ822oZUBYaZ3Dw3/1kx3EQO+Y4YP3IcuSDigexZEFdgbdSkeWephzHWVak3T7rKu4Z5wLhYUiKlo5UsLc5KQY0klYnJudU7BnDyVw3SaLz+g/3wQPcSXYULEU0B/QkA3UktXQg9DuEzLPC0NnnggUerWQZvKKAnRfx/kYwl/7wfoozas4dIkWcOsypYmj1CTu0n5auGwdS731tY1MxybuxLCpC0PHj7U/3fv3VFNk41CY5sTcZmeIbbZMoLx3Qcf/EQ10pmZaU3VWm9YudRUMi0XL17SewFm7i9m82HDAQQ9g5ibetn4PRaafO25sZwCuptWPaMb7XR/MQDq/m0EBvpn123L9g4ENKum1o1vNkHQAQ3rAdoxmqZr/YRnAej7e4caTw2wEddP3D1hdNafqgozXBcOAYAOwHKdo+KhCgoQ9RA2AC/+ZhwBTQ/d4m+OB+gAUfpOf1TzSmAlGFfTu4XgWbTB/u6uFI8OhQp3VswkKSlC4zSzXFNmZ6ZVuCqWKjI5MSP5sYIKCAgLmOxpD/2DtKgx5BGR0M3iHMv9NtbX1Q0AcCsn4tJl5TlwDQRBtHXKqUKMQ5MmjM5N71Row92yvY01Jq7jQv+Zz9wPwYKa24dHVmbWfcEePtdhr49gXY1af6al9SfSjRacR2vovevvlAY+AtDDsFP3lYccDfgiYTv9s/fbwyt9PvPO2PE7AmejbiRRB/RisayZFiGWstbgQSDhtFtNmZ+dlnSCdMIxWZgdV8EnPaI4y1NAtxnwFNA7JvfPV0M3Uks3Hrt38AG5oWaZEYA+3EJw0q8dbi7+eRSgjzKpD9/QDNAxvToDnnrIgIiaptttWZjLycONI00kw70073o2o3Ho6xsbsr7xWMPYOMc2j5iS4TBBs/na5m9scTLIEYd++84tBYTXX/uqbua+aQEonu+cdntOdD576BKbUUeIicekedxUQAdAHexpi4bXHR5qohP+5n5sXLSD+1gu9pKW7nTGv25g+by2m98BFoh7TuzjO4AHTZLrAUi57JiOFQBE2x+vP9J2TE1N6vk3b36i5V0J2/M0roT3MeVWV1fkuRs3TqSZpW1YFVwwoeANAEn/4B4wxghHmvwlTjhbVsqVqoXJzVpOfELFCCRm3O/evaNCFilZx6mS12qq2Z1xfPjosSwtrkqz1db+0DcnHWIFANQRvBhv+sh9sUZYEqFxzQKHBYHVwzhfuXxFAcBT+KLdeSw85EYSzWA5QcOHkHXz5i25efOuFAoTHesPz9pD2LCOMB7c310cPBvmmKe89ZK6wwXX0RbEXsHY182o9WPGubPnYj8FvmoaN7N9CMbhcQ7kLui624hjchF3YdD5HlHBucxPXu5TZy7ksiZwom7jfYBTpPkn1IUV0/wGuEjq1YqM57Ny3KgpoC/NT1gdgBGAPkqgGqWQPKnJ/bPOi5/1eb8wgN7Uql9ne51eJF+8yT0qIniqtKq3tTebWthTNdeNMLmPmtDDTO7OC3Bw76ehPymga27vKPRG+xqnAEZDgQ8/NNfHDO8mOBY/PnNLsVpSkzsENDZ+TNFog3PzswroaJKW2S2mGz8aAf7z/YM9BYZGvSnLyysKAJ5MBTO391vzlev5XT+la9G6KSXisr27LYlkolPgxRngaHWeQpXrYV3gXCXMKSMfxnpNanUEkWyH9e5+dLRy1aBxK9Rq2jdAFGDxEqLb2zuSTmW1/ZiwSaHKC9M7x0GS+/GPf6Q52+kXWj4cAu4P2KoZPQJLza52cKD3QBBx0yifaQdt5xiAlPP4fXtnV27fvqcaOj57j+1GYy4q051c3+TEL0XxxlhSGjI/N6t92N07EGnHVVNnPABQ+m/tM4B3aw33YwywULifHTa7anxR7PPszKya3D3mvEayn3JFfwf8SQ/Lb3p9DQmE2W8CpfeXvjL2vBgLt8zQLqwdvBzMaRvErid5nVXg7n8PXFbDAb13/Yemd+UE9GyeRvAzwpsLN/7Zvz/xe5RDv1cz9/sybzxLnPNxQkBvNc3dA3cGi08yaYWYCFnleAQmTO7VckniciyV4qEC+sWLq5qlModyPzTKZjg6PAX0kzPrCze5/7sI6KF0jHbjL7fudRdpW8M6hrJyRuw2vYDu4N29Z8jC78bWhpr7Z9/QKO5CLnKLZVXTexJAN7b3/sGBaovOcmfTVXY3izuRUJb0wSGEOQsZ43xNY5oi81lNNVTIYJjf2UQwOfM7zHSAqlqpqXbCZ0ATPyyanmsiWAP8WZhGXbTiK9WqtaNSlqWVJa3P7r5X2osmwt+ehtU1cs9yZv7veWXX4z/2jdN982E5Ve7rBVtoJ0ICAgZaKkSiTCanWbWWlhejQi4kejH/JGRAwMmlc4Qc3BOQBnnRzitRKBltxNQOiPG9hfod6TWxCDjAsQG6cEBhle2dHdmLIgJgk6uVolrV+GLM3BcuXtC/YbUDwLgBKIyCcKHRI8dxZTX7xu9jzxgB6PSd/jAmvNzSgaCD4ABAo/3rmDWancpraPjEnvMdfn2qrpEelrGjX+Ryhz8xOUm6XwtR84Q/ZBtEaTw4iIr1pFKdPPLuXzeGe0J988Neo0hPnglyEPCO4uCMClsbdF0vlkRUSa8PnXMctN210KsM+d9wW/gcau0hic5JlG5l4T00ucc95lWjQtDWUyqjeA4KBCaSL9UqZRGNR9+XXCYlV66cU4Z7UsunnlWlO/2kPm9AH/X8n6Dpn2rb/YXR0BtIk0O6Fj6wL6OGHprce0F0ELiGgA6x6UkAvReYeyf4502KQ/pWorCatSm4AtBY5TO0cDbwA+qJVy00TdnslbImoiApCdo2rHcl0MzPK5Dfun1TQ7IAHgtNMw2QSU0cOiFsGtPeaGkMs/eZ8Cjin/kNwPD0o/zORu4mec8GR9jc8uqyssY9wxhaJMc7Y9rTsNI/D1UD9Cwcqi3TMxDxzAzv2j/9ZNzpEyZvwM2rhLk7wgGwUoGEN67+ZrT0u3fvasY8swZYuVC0YjRl2kDCHQCasaBtmMu5vjP0OQYQ50WbvHa6uw24Lix63m+88IJ85StfkZu3bml2OQCWLGwANiYnQJaxn56a7mjJADrPnP7MzBIyVpB1LZBzoEIQ4Wnu54ckyHODDOi+dM9Spxq8gnJWCW4aElUqK3gjLOBb5z6k1UUMhUBHO3gxJ4hb59lXq02Znp7R9mha4Uig8Xj03rAzByvjfcQ9KGPgDjRqww4123At+n2eFNBpWKgg+J7i14ezMszk3muB6xUQsJxpEiidZwbuLuy48MR8d1eK/845rFXSuGrSnjRATl54s7iSOY7vSeYEoGNyT8TaUq+UNHzt3DLC9lNAPyuqPwX0n5MPHVDxBdWVbO0x8RCcJB8KI93Px1qMZBig9y7A3gkQAngvOYdjh4Wt+WYxbFINN8ljcCfcL+hvlMtdN4lWSzdzwtbwqXWKjxSPlDhDPPfu3o6a3DneYrOLqoF7kpmf/OQn6jsHJJaWFjU+/dHjhxZ3Xa6q2ZvNmw2Hd8hsaOKYdgE6xo9x8aQ2bDKACd8T/z6/OC97+5jzLbzQLQX8jiaIxg64A6KAD8DlJUyJIech48NFowQ8XIvH3M93CBaQ0ugf/l/8ytyHcdna2paJiUkNrUKYof3b21sqzABwnKfjkEqouZh20z/KggJqP/jBDyQ/ZuRB93HyvDz23Z8952mxGs2Vv6DjDNjGkwm1aFCbHiCE5Q5xjgpyu5pL/762AyEpGU+oxozfFKClHTduvCCVSl3I4e0WGu7BfREaGDvGxK0jLswwrnxPSNrLL7+s5nNY+/jLsQogkCDgAOL7e/vKcp+empLJCSMW0nb+1hj4xVUVrLwgC/1gbHn29I3n7XPACXFwuCz2uq0WpmEvDUsboXCEGrEDLs+B5/ykgN5LavO++H2ausGcZLmH7fG5HnYh3FNwNxGlwfrwyAgXNnlnPJ3wGQoWHItwt7NtNe5JwsRQVat1XeskHFJhst1WszsaeiaVkHbT4tEhxZXLDSlkU0819DOg+lNA7wPoCmC96zdK/BKOaWhyGgVo/TT0Mzyf6BCqkFn8e68k3qt5D7rmKJPTKA19lA89bNdpDYS6x2Zy93jVBLkcNbNX0+qKt9uy9vCBhq2hRelGFI/JxOSkEnK2d7akCdFqclKBBhIWfmKAjBCvn/70p+pTBkAwvQMo+N3VbJ3JKRh++OGHSrhiE0doACy0uAdm3aOjThpQ2uLlSzFlX7h0UWuxU/3Ns7CxCdEWtD3iurmGh0QBEFyXWHFAQyun5ce0P1yPNmL2fvfdd7XfJJJx3zZtIhYbwYQX1/nBn7+t2jnlPzkWEAPQ0bxtrI1jgeaO1s459I/2YI5XQlk8qaDhFgmv0AYwA6r8xhgAePTNGd+6SacA25qsnjMBgcQyCC+ThQkFWYQYxlWtG6WyAixuhkKUqhVT+9FRSWbnzEfPeOBHpy0IA/Sd+2I5AYixfvA3v6tvPyKqZZdkAAAgAElEQVStYZbF4kEiG0hxHGN/k3wkppYDgAFAd4BC+EAzJwcCbXLrC7/7+nWCIvdjvjD2uVxcSDoHUGueiQCwe/3TJ0HQ/uq1EvazIIbHDV+fo3O5OzegV/jutEOTPFmlON/0nSPga9LcVbYuCeHza6qwELD0Q7N7KJD48Z5e2FxCZH1siJvciRgpV7DoIOAdq7DOfMAKA/8hl0nL0cGeTBXGJJ9NK6BXKk0Zz5Dtb7CNtleh6ae0DNtvRylEvfu+CUqfYgf/7N6Cs9/kF4nl/vM0uQ8CdI1jDyaVT2aO/7wBHW20V0MPN4FRgDsK0HtBuFdwGHW+awihdH5C4Okk64hmdqRto5WRYQ1NGZM7AA7gsRGQQpXiLJjhN7c2NHMcv2GuRQPf2FxXUy8gADEOTYBNibA1QN1z1ZJUhnzggBQgBxCz6XjyCz57lTOL407qfRzYaNf+4b6y3NmkAEPe2fjRZLkmmxLvXuWMfnEtL2dKrwkzAzwh6gG6tMPj3Rk/+sC9qc3N2AE+XB/N8mCfSmS2+dF3wtNeeeUV+cY3viEzs8RZW4w15ncq0vEc0FDffvsH8vHHn0ijSWomm7+aeCdKsIJWzSZPW5034LHyHsIFh4ASrHML88YCT2fUqqAmF7Kwzc/Lt771LZmbm1etnc15cdGK3nCtO3fvydhYQS5euqz9o11OQuQefObZeKId3hkD2oqwxL6p7gHi7uElzM1ruVSupdp8s6lha6R55X+9Zs8J0IbAd+nSZdnbO5L9/QMVPHh+jKuT87wmO/3nxXPxMEbaQDlf0ib4Bt77zjldC9sXA+i+7ga9k5kNC6G7EFw7d65AKOCEQoHtcaLJkXw9+3chsY6EPJ4lMtT8zZcel7Za04xg2mjCY6ipIO/VFbG4AOjZdEr2d7elkM/KxHhefeiQ4iwOfbAVJLRIGNieDBEchYpPAX1AQYJeyVQnmC5JEt+NLv8XDmwoXX7ZAD0Eq1Bi7z9xkLB1mo2aVwN+b0tDWaJmFg7/h5P3M15cTwsXgH8Owfms1+4H6Bp/H5jc2QiU0e4+uUiSp2oZZji0RYCvWqvK3Py8/v/opx/Kt//027oZE4sMGaxcKalWDvASj4w2CoDC9oYFz+/cAw0dpjNAhvYMWHMPABStlJdrFXwGZDx8DdAvlkuSyWX08Tlxy8lb9JfjARw2LBfy1F8YmZGVWZ/NdIqtKAGQ+uuzswpkaKlo1FqatVKxpDr7+7r5/tIv/ZJcuHBR7t1d0/kDYONa4Hw09anpSf0bAQbNlvbgcrA+ttRy8d57P5St7R2tVobPGSGCa3M8VgSAjP57/nfa5DHrzAUY/pNTBS0by/XRysnaxgZMSczJCdwcpHUtaSgbWjGAjobOtbn31NSMAjrgiXUCzRtrBQDNs/YKeB6xwDNl/BAcXnwBk72VteU4/PcL8/N6rmqB9bqS4mC507bxyDLAeHIOQA7LfXX1nI4L84BzLYtZXcfbBQv65/HvLqhDcG9aJFbn1Wva/KIBnefka8/DzxxYaTQmdw/dDM3zrm27X5xznONhCXeY07Z1wYHh2twLHgzrmHFjHL2Qj4f6haFrgP3R4YGtsUxG1zhha7jaHNB5TpAqC2N5OdjbkWwqoaQ4qgRizDNS3HBA94fzacH8rHvb6euf/cxRHIuzX2n4kU9N7mc0uVOcpPeh9APXzwvQTds0QO8ngbof9EknRiic9ILzsGv3M/l1tXpPLGOAZxuM5cw2gc9MlJDP+Owgh4mbxQ9xZmt7Ux4+eqibB1pwNpvRsDXyt7MBWaWyLd1g+A0tFQ2eNizML8ru7p7eg80azaxTZGRrqxN2ZslRzJdqcchxBZu79+9JNp+V2blZBSQ2Ov7TZ4DPM8wBUvgSAR/X2ukrv6sffn5ewZQ2+Ybnmybt4TcADcIboKdEsOvXjXvRjut3ALpXYqN8LFYDYs8xtdNvQJJ2/eQn72vbSLCDyXliEt+9xb8jUOgzaDbVWgAYA7zMIdrmmzvgR5upA/CTD34ke/tWrY4CLLxymaxQJMVypFuOdrTzV195VbViwH1nZ1czg+F/1XSfxaL2kfu8+uqrKmAxxmjimlv/8FA1ZMz4LhwB3jwPir/wnDPpjGroTvJjYaKVA+j47ZlEnKtWku1tIeyv1Yppm7wcLXPG06VyPwQHF9LMz07FPtPK8aXXqqfB5KSFrJvambHpVWxGmdxHbNMjw9Z67+lry79XD3qU6dLb4sDPO8KPa+v87gIp5yvvAf92rdbJUOgCMP30vcetVH5PJRPqem9LtVKKolsSooxYiUdrm3A3kd2dI7W0zM1MS7VcVBBvNWqyuDgrx42W5JLxoYB+UtjqKk6jLIufZb/s7sFnP/spoIeLgg3w58hy1wnZo0xb6dCuyf3sYK7w+8QaejIVElpsIoXWjCeLc+1K3r0LwEG9lwXcO5UBqEGLR01zLVix5sPjRTpV3wgAcRa+k+LYULUgyf6eJpbhPyZ3z3aG9gpgk/YUzZQ2AqKQxNiIyG1O6BZEOu43P7egmeIAW6//jZZGn7xYCJ8BSkDdNzqPica3PzE1IVeuXumUAHW2LwAJgY0XmjbABJC45s61aNObb73ZyUMPoMFqV3NyLKZAzgYJ2NA3jw9nTBTItndkempWzde0kyQ0aOYcB1cAAcV851bbnL5zbawYFIlh3DMZxspKnwKKHm8Or4D7A6C0ExM81+fF9bnnzt62fHLzQ6k3TROGZc54o4GjLatv/9ozUiqV1QY1WZjU6mzJeDJKHCQK7BubW3pdL/3qZES4ANyTcWM80M7pN/f2amoqIEUEwpnpGdXEO0VANFSuosIE4WWUwPWxIl6dwjhLS+ek0bAwSc8i5/nynQToEQdolExTy+ceuYhG7Mgedtobcupr9PMGdBfGBkGMm9zDdoRx5rkchW3andS3Tp4E6DVRUbutnAZPwuTFfTy80E3eTppzUinzDB86LHcV0BhYFSx4jyn3A8wnNTAa+txMXpr1tuTSxKRXZHIyJ7VyXcbS+NCHEw91pw1U1EGfzw7D/Y98Cuj/DpjcqTY2TEMfJWE/qcnd49BDyT/UoEf50Ef5iHxDGAToLNBhLzfF9T8fkSay20WCCEGI3NNZ7gBVrWHM1075zGZDc5DnSUISF9natoQjXojlwcM1NSsDSJxD/nY2IEK2iMEm7an6zZNpuXbtujY/TIBhVcz29HqAHMAMOLqA4OZE2kVxFjR0tFA3bXsyGLQ7D3fTUqJROliuybUZGzLNqSCjYTwG+G6i53tADPCyePqCChe0j3EH3NbXN2UsP66a5NWrV+TylcsK5gbOcdW04Q6Qa517kgaXMD9jvedlf7+o8excz0PnmDOMD/dGS0cIoB8eD6+EQuq+J0TWN9YkN5ZVTbtctDDDcyvnVEPnmqViWZP3UAHtYI8KdlVJxBJaJe7+ml23Vrf69FgRGAN86V557Y033tB+I2gxXghHWCR4AdQIIpNRLXZIcWhzCD+MGf7XtftraurXMLWkhU/RRmqzk8t9ampOOQjcl7bwnHhxL8CsUqGIjPuYbaYD5s64z+fMKsEr3Ad8XXliqM8K6MPXp7mshrnswigVB7bQ2laHFdhTQjU0yWezWKa61RLdHea5ErCSMR95Xh5zDqjz38PVWHusJxcYjVyY03mKhq5unbG81jVIpXBhxZQYp2uBgkzUqi+MS7NelbFsWho1ojpmpN1sSQbgHwLo/cD702jnn+XYp6S4X2AfupYPHaChj5b4nlxDP6YocJ9IfN8IXPMd1JazaPDhBtDdvCyT1CgN3SX0fiZ7NgrMoaEPjsBezlE/ZpTgBD8z4M1GTRgaAA7Dnf/ElDN9PDQMAtyPfvxDBXEAHTAmvzkggaaKBl8qF3VDhhQHoKN9Axq82JjQlJ24BmDwYqPnemxGHla1vrkh07PTmopWY7rLZWVkc23+5kU/OIfvaQv34nfAVRnvH32gG6FviJ50BvAESK5cuaLtofAMY007NWQsHo8sBxNq5YDtb6Ft8/q+tbWpoASXAM3c2Pkiq+dWNasbbYDhT+pT4rHZfD31qvuo2Yi1ut3GRidsjXEAzHlGB0f7ksnGJT+e0w17d5vMaimdjmjhCEETBZjleQWeSok0qnGZnZ6VmZlZSaUzeu39A0uY48Qs2sa4a572iMtA27gebaNdjMHDBw+MpBa5BPDbe7lbZc2n03Lh/AXZhHcBkZBCLRcuqOkeGIRUuLW1JwsLi508Ak5s5JjV1Wk5ODBA7yV3OujlsiYAhIAeCtdPqqE/KaD3nt8LUL1ha9YPW9u8eBYu0IR7CNdRPkmaOU64mZndXQHwZ+lFbcz1ta1zkrkN4DMvD/Yt+2GG6IRcXhMlIby7u418/A7o9WpZMhTLqVc19DKbikuM9p0B0Lva86czuz8F9L9gpLhhgM5ksIUxiPTmgD4a+gcd0WyZObKf9H2Wq6p5bcSBwwB9lMAQavjeTt8weI/HjZHscciptIXPYOZTUtl4RjY3dzXJDMeoFittBXs2CczxSPgAHWAG6Q1fMD5lAIANFVAg5/va2n0Fd66BRgupzjVlN9M6g9stG2xImJ0BVjYh9Z3fvavnEYc9VhiTickJvSeme9fkvYIb53Mebfd70VbazAaIUEDoF2MT+t/5m/MQYtDsPXSMdvMd18VkvrK8qrHobTlWsOO6CDNcm00PXznP4Ec/+pEmfyH1LcIFgIX5m9SzxGNzLv30kDAnFBJeZ0VvEjrGaOwaV55MyuP1B/JofU3mFmYtMqCJGyEtt2/eko31DVlaWpaXX3pZ/eikXV1dXtHPH33wkQozs3MLau4nuQ0AzTxA4HFCGuQ+Z5rTB49a4Nmg4ZF9jjEqHRW1jfSdUDXO4Tpqfq9R/W1fY5kvXrioggJ9JMSOQiCTkzPaTqsKR9ldSyPM8+NvLAcO5rSBORsywvHN9/rFQ0D0rHyDNfQwE2R3JfZec9AS9RwWg38/GWPugO3vsXg3093pTJRYriDb2tURvENSGyGzZHU0wLd+ICSFSgIgjtDFs+X58Wx5djwrNPR8zvIONFpNjUPvmtzteoQhIozNTk8JgB47JgTySC5evCDjuRTVnEYAurW9H6CH359l/Ebtp09N7mrqQRrrphTtSrsnYSaUNDuTHaLO55zLnYeEn8hfDn8dH1jkQz/9sCOQDUzK/YAdKfVJXk4uGXSNoRp4lAra+9fr13MpfFj7RkmwHsvqqSZtY4jM6hpvmj6xCZg21CUS7e3vK4CigetGvLWlmwHM6kQypQxlirR4vDRx6GjS169f040WvznJd7RoSK2q5lpIcgABrO/CJBrvYwU7zLlsPA7AbOq032PRn3nmGQVXB39CbXi8d+7e6aRLpa1s+ICmk7cwZQM4JsCEhTAsQBROAMAB0e173/ueHgeYcB+Amb4DOOQqT6WJIX+kG9TzN55XMKK9tNNyuo9rG1GTt3e29TwY7Ywb1yK/O2PAeAHkhHqhxXJvxhXLhMaUb22pud6JaPxGxACbMqZxNun7D+5JPBWTw6Jl3iNEDCY5WhXZvdKptJq1EXQwhRPWxnr3/Oekvb1+7TnNEObV6BAUXHjAouFuDOYNwhLjyvOgLC7ENrTyuYDjgImWPgPqqURStUJSwxI2xxi5/90SlqRleeWcmtx5cV36x9hwDS8T2yFsRtnQOJZ28ox4nGwP9t8025B4NtzlNUrg5z7m0uOaVsTH9gsnspFvwben0Pc9XLPvrmiS+riFMRREfF3n8zY23sfeVLWuwbvy4tdwq4bvIZo3vmX8GJ/fySSZ/DZN0MW9NElxHlxiRoJlLjNveKaNWlVzuJPLndrouJeovBZvMnt6VRL/u0sY5v6umIRjM2r/etLfn2Rv//zPteyc4euJc7l/2QFdJ3PQ415A79XQuwKJLrvAR9xfS7cFOlhHHjWhwlzv/SbAMM4Osgh3pk/9THOj7s39zmKy798u6zM52Xs3QBWijo/1PyZ2z9zFhqvJUGKEaZU1qcrlK9eUdMXEJMf7nTu3FRx4keYV0MbsbAz2nBZ24bqQ5iCGtaWlxVUcpNmoPeyJjeb73/++bvJobZzHb2z0/B8rjGs99HPnrY42x0BqA/g8n7uT6UIfvRPiANTNrW29JolcAM0/+ZM/URDjxWbJdfgdEMUE7eQ1DdMaG9N2847QgK8bwQFAd9Y8Gyjjx/Gen51royXxItmLx99zX45ztj9gyHcIFB6bzTlOiNJCOs2axJPmUwdA+Y286cdN0uqafxVhhWxtiVjcNPFGQ9s4v7Ak64+3ZWzcyG6AAPcnJhzhg/N8XNxtwTURUAB0TO0w6/GlWyrd4yjmvKzzg7C11157TS5euCDLi0s6RghctIHVCPfg0uUrWg8dQcaTAzF2DuYhR8TnOvOP54n22iHH9Vgme4Xj/psz83y4fUxjtSNAD9eJr82TAqKt4xCYR3ForLrTSTO0AZ8x+SmUFL569wkH7t52mtBhZnkTCIx34NwDuyaRESkTdmMxSWdw5cSkXKmoEsUcJX8ArSsXj7Q4S/noQMPWnn32GckSAno8IJd7J/rH+hECurfH2zgMOEftgaN+//xB+Unu8Bcc0HWhAIJhEpkeUlfXVGaUeDOJ+YLpBfVQkhyw5EcwLDyD06DHejZAP9knn+ga6TPCHj8K0H3x9Er/vhEQc+q/+QZg2ogR4ywfuIXO+KYLiAG2aH+lMjW/M1ppDHM7x7OZY3JHIz842O+UJKWsKox3J60R2rW8sqgmc+5t7PBWpyIXYORx1woWkdnfS0KS3Wpnb0cuXrrY8YN7DXRM8F71i/Y7iCIweIwvZLSdXdPOARCzHmxrX91f7H5tjgG4+Z3/Tu5iHLkmQgcaNWMD+KPdMi6ealaBNgql87Az76vHynOMM7sRAr773e8qION3BuQ8fp5xwAXx67/xTanUq5oYh3HH10m/H6490NSvtMXYzE0Fe4hpAHe7Za4TyqY+99wLmlDEU95yP37D/E+eeC2iQ7EXzTJnGfwYJ9r80osvKnMdMzvjx7Uxr68/XlerR6vRtAyB4+MyMW5uDjXv4vTFWhJLqN8WgZB78OwYZxdomBOc48KlCqBRStZwXvva63VNudY6eMs9HfLae6yvwVD7Do8ZBOh+zChAR0PvNbWH/QjXdz+ztbvKPNOcWyp8D+m1WvjaNt+6mdzVbUdCKS2feqxx6PjR1bURDUClVNRc7hRnQVO/coU49PhIQDcNNKoTEeylZxO4TrLjPwt0ftGAP4qg1/v7XxgN3SdAr4YOYzckxXUlZJ3SumkMA/RRJvNRprOflYbeT2r9WUzGQRtCRwOoG8vbN0veOcdzp/t4OlGNTR1AQVMfHyepSU0LtRAC40xl4q85n8pq+JPxY5Ie1pjTDQUGWPCEu0EqnJq2OtyAovtxeS7cB18yWhpt8vSgpp0lNMSOsDW0fszggILXKqd9tAdA4Lr8xrUAC65nyWJIkLOgmghte++99zpJVTjWmPmTmsKWewNaXumM/qHJ0kYAHOEBgYf/vFyzJLOa+3z5DTAEHOkPIOrmfO7nrgHPbQ+oe7Y8tFr6Q3w4L9o7Mzerueypise1QAbM7GyhWro0cjVQ0xqzKbnXL128JONRjvxkCpb+lmpm9MNZ0PSRPhGyRoIbN8NzX4QSxpr+Xb1yRZnr+MqdgY8J17O+5bM5+frXv66afFxiCtiaNxxin7oFMprcBiKfPs8I7Hl3iwoWHjcVd83HVjtABZUoyiNcK4M+9wMETzwzCCx8ww2B8oRCEZT27SoTp1NBD7q+VrxrW5SFC5qhJcAtOeH5Yf+YSz6/QsC3NcIasqRDvHzd8LdFitSlUa9a4SGiLKo1aTRaml+C+HaO49mmU3FpNVqSTSekfHQox826LC3NSavekrQQh95H64g0dHf1uYYe9oPrj9rjRv0+CuSf9PxR1x/1+1NAj0ZIvS+RNt7Roz+Fhm4gL8qkHhZWMmrAz6IBD3uowyYU/cO01elntDBCCX2UhD9K4AhZsuw9XY3DrAJ6/2hh+X1DQEcjow2eYMSBDs2NcX0Qbe5dLcqqfGld9Lk5lc6pNIZmDrByLcK41O983JJqrSKFCdPenJFLezx0DRIcfeBlgoAJG6q9ZTMag811vCoZ/mJ+Y6MHoEIzI99xnJvhYQazoaJFcm2EgF/91V+1OuVRPe4/+qM/UpM5v6Mlcy6ACwDi9+eaJGJ59tlnFUAx+QPazprnnetjrkdr9z66peDtt99WLRiwg/Dm2jug53nruRfAyrUQWBhfQJNc7pCqEHJpB35qrqHpV+PmxvDUuY8fPdIc7xDdAHeEC7RDiH2UYWW86SfPxcP7GEcXYhgPN/V7SCFEN8h2aOAcRxv2iY/f3tHIg/nZOb0u4J1JGQnRE/wQtra0uKwaOkQ+5oVbg7gX1hB3abhQCSA5cc4Bnf75K1wLIYgNW5+jAD3A6+A+gy1nvetx1P5hLi/30XdB3fvsUSyhKT8UHHx/8PXHu7Lfo4yIHqUQfkdHLC69LtRD1+x/6ZQUSxWt4UBZZABdybKtlnEujlsyns9KrVzUMqoklmnWmpKND8jlHgC6Jd7q+tC5/6h9ywf7SQH5Sc8fBdijfu83f4biRStgjPVjSfZO9nAyQIb7svvQdSIHEyDkhCsQDSHFaY5kCnw/wWvUghw1MUcB+igf+ihAd7Ab1EV+d8k8ZMK6NoA0Hpq/3EzpGgMbJr7KR4/W9RYe9sW4UHZ0rFDQhe8mP8vKZuZeCEMwyKmXTk5zS5+aVj80cdnUMf/u976r5U8dsO1+5tenDQCZJzZx86trJfnxMTksHqr2D1ABKk6sw1Tu5mFj21vZUcDIzbYa6lM3f7KHY2HedkY3gAoAoa1CBqMdXr2K63MdtFl3ATCOXAcw1tS0xaK8//77+p1rsAgZHNcpxxpZLgD7119/XRnsbMZ+b2co40vn3ghF9JHxuXb9uvrBiRZgTNGmVMutoXnVtb0+Bjc//kSB98UXX9Q87wgd+E0x3QOqWADwbwOitMET/Hg8OscD+F54RePwUyl5sPagU19drSqlkiaT4Tji0xkLjiPZjcU+m8md2PSZ6Vk5PCKcz9wWCBPcP5OxNQvQkUnQ3Rrc04hwJqy7INoL5IM06NNr5Gwmd85zi5aBUfc//XmSF3uw96XfXuP7hwrfUWx4qMEzHvzGGnQLGX8b852IFUtJ7X/z7sertSwRMz4Hz65SVQ0dIUNj0aP0vYS2Nus1BfTjRk2rrl24sChtCuuoD73PCKh300lxXR96eOSovdPGfXha7lHXGLV/PsmzO8u5TwE9GiXX0HXy+neRNhtKeG3NGNXNo+6TwNJy9vrQTz8CmxCjAsfO8uj6H3NWQA/7FJrORk3oUYDeHQ8bo15JH0B36d4XvrfF/dbuI2bzcFM8gLS+viElcnnv7GhFMTRbirIYwMc15hwwxwQPGJE1zXzK5isG0Hd2d+Tw6FDbZaFck7qpow1zPUCYewJkAAoAxe8AICbn23dv6/lcD/8rmxgbm2sktA3QQhgAsPibDYxjNjY2hYpjnjPcM6ExDrRTE27kcgrGtAFBAg2Y63ncvNaDj1KksgGiQWOq9qpkFm9uLgqsHFwXwQPARMAhisAL2zC+aN58j2CBIOHVyRycGQdM3lyL+PHp6VmZXzASHjHgCAJk8oL4xr1hz6s5P6q2xlS/f++eHodAkM3lZHpmRievp5l1LY8+eqgfxzOmjLGn4iWkaXFhUf2sjA/HVsrlbqbBiFVN2BMaunMLGBusBFjPMPNiUmfMvYSqh1h5ulmNk46K7PSa0x1QB5nZh2/4o0lxJ9dPd433ss3D1T9qzYbHUpwnZOj7b34NdymcUMTCqJ/AxODCEuPnxzNuLtBzTV/rvu8RKKLfa5EiCKtmNXTLHc9Wn2+tqmVTHdDPr8xquxOtYYDumS4Hk+JGAfKosRx1/lNAD8BzkDTVmVw/h7C1foAePkR8O2EuZAclJ8OR9GOYD30UoI+aEKMmXG9YwokxVZN74FroY3IfJUqMsiCkUs7SPcmI70j+kc/cr+NkOQd+gJhNxfOge1w0GuH9+2tSrdc0xhpNnA1ZQ6RaBuiEbeEr1xrckRlQ/XYNY4YDJFSrwwfM/QEQD22i3wAf2iLaMRsTQIamygalJnpIPeN5zZsOUGsc9MSEarAcB4AocEXx1A4QVIXDfPzhhx/JzKxlcKPdgCj9BDzJDMfrrbfeUrAEQGH8s1lq9rxaTX+fmjaGON97/DR9dUsDIOkVszysDfM72qhWdyuXNX8+5zhxzgHMOQO0l+NhlzMGKszMzKj2mkxmNZeA5qWPSIOEp6lWRahaVBRFme0LC3L92nVlwdPfldVVSaaSWvvawgoJq3uoDHaeA/5687U29PlwTy//Sp9I33qwf6DCA5q8Clv5vIbi0V6+55niz8eHHubkxwxP0ptiifwGFkbpmqWHpPGcEYYYS9qHtuNZ4lw7DwHQLS+mlRqIoHEOfo3W0D3s0zVdF4pdS+6X2ClUKkfWY9eiR7Y2T4KtWSDC/ad3r+Fv5oyPF3+7K8LHk2fn5nf/3QU21miKRDGY1iGuJcgDkNAscW74BcwRvo6bDdXQG9Wymtzn5yekVm5KQcun9hnhSLG2KILBJvdRgDxqfx11/qj9e9T++qS//9w19LDaWigF9nak9zfd8Fk4+DUDibHfcaH2efIziUctdWIv2c19y3p80JjeXO5h2Jrf2xafsdsttemQJd3DJO9tv7PYQ95H+NmBMNSqu5vM8OlAX1RCj/xLvdJ577h9lsnVjaPthtOEmxOMVoCDfnvaTTZRNgT3a7vJ0zV2NgmOxfd9cHikGriXSOVYmO3rG+udwiQ8Qa4Pse727VsdFjlJYbhmsWQFIgBuNFQ0XjRBPqOls2Gh0fIdbXKWPMxcyqcSG04fEDYcAFiM73YAACAASURBVHyz43iu62FVABR9wxJAtbRnnn1OwQh2OGZn7gmo8ftLL72kGi6Aj3bv/nznJZDK9rXXX9VkMbw47+bNm9pP7uFmfEAVMMT07yQ97oV2fuXa1U56WcLtvDQrgOlmd2+7m/MRXpQgd+GS7Gzvy8yMFbUBxFUIunBRU6sytlgGtre21ezNSisVS7K6sqJj+Xh9XW7fuS1j4+Na+pZzGQvuw3Okv7TJa9QjTCAI0B+1HBwfa+w7pn7An2sSt0xsuvINxsaMmQ9xKyoR6iCFUPFg7aHWYp+ft1K3XBuhQkMSo4ptjKNrqc6doNgNG6VWBmta+VBe/d5D8zz3diA2gdV4GS7wuxAbrrtRgHByz+nm8wi/H7ZuOxUvo02ld/9xC1yv1c7/dguF9613D/E17X0L+8+6RENXzZ7/ai0gj3tcfegqhPMeaejZdFJ96LDdl5chxR1LXouzDAZ0++XztYIOG99Rz++z7KnhOaM4WKN+773/E7PcnxTQqZZwAnAHTMxQkup+/vwBfZSG3stS711Q4e/9OAq9C7dXohwmQQLkmjP5cwR02u/mwVCbd1CnprlnnwrNmr7xYuLVkKjDQ9V6nXQGSBL/jb8Nnznfo6XjDzciWkOTcJAZzk2tEONu3vzEYsRnZySdsdSjqFLuM0czBpzQjLkOgKIaBOARVWRzEzj10N957x0tzgJYOovcw7/YrGFZ01fu4+lgvRwpWdLWHlApraznesw59+JvwM1Z6AA8wIZ2DOgC3BSmyWTMp0sbGSNAGOHEw68QBFzzcoIev2ss/cyMZtqbjFj+3I8NiN84hr+5Fy9lsYul2HVNa2Z6Tl579Q0lMgHcaOjc95lr12V6akpBHyEHQDw6OJR33n5bfd4vPP+81a7f3ZX7a2vqg8e3zhjSByNMWY14rsd4elgbY0Xb0LYBbEzu+Os5F1DPpCmsU7bUsGsP9Fhi4GenLU8Ac4mx3NvdlXfeflcWFpdkZWVV7+NsegAbzRaNH2EGzEWLJSabeclxjEEI5v0APfyuF6xtXXqc9mkgdlAfBQg/C0A/qSyczEkxzAIXWilCv3rY7+HtN0DnXHLK435SC35k3mCMIcRpeuhGXfLkca+WFdCX5if02OE+dIerp4B+VsHhSwXo/TT8Yd9ZaZDPV0P/NIDer61OIulMzR6BpZ/vLvxumI/b+HyxoYA+inQzasNxE6FvaL0CiNY+jpjjHi7ENQEDwMRDqDjG/bdstIDq/MK8ZowDeACCGjHRDSNjmVkvJjs72wo2hLCRClVTfKbJwlZTUzuZ1tAI2OwxlQOUgBbMcYAEAHEftye1wdyvRLdUUpLppFoKaDPtoy2AhueuBlDQFnlxPe8bAgghPUvLKx3fMX1yBjsmdsCQfqCRuine08bSrnqjJvE4CTiy2h4H27B066//+q93gIpx0Zzru7tmuk+nNB/++ERBgQorAWPg9eC1Xns6LWTI89A4r4TG8fncuMzPL0smnbUiOBsbxipPZ1Szcv89YAnjHBM4fapXa/ocZrxcbcXMth5F4DwEjsXlwVh4HnDuwxgzr0gos7qyqhoc46J9ePRIWe4qxETWH3ztpJ1lfDlfmf7NphaOiSeopjengG5ja4S4SsXyGSA4+BwPox3cH3xSWzqpqYeadv8NtZufor/CcXZSlgvIfs9hgnzYll4NvbfNvn7D64bCCc8sXNshyHNOyDEILXPulojHzGpB1TcH9NDkjhWGueQm92atIsm4yPLStLQaIpnYcB/6F62hjzLZj/p9FBCP0sBH/f6l1dB7wbB3Qn9RGvook/sgoO5nMusH+MPMfVz7iwb0sH99N5mIAQvYAQauEbBpo6XytxdP4Xy+Q1OnX6SNJakLZDf85aahHkW+ZKv+BNg9eLCmldaIySZmgb+5F4S8V175ioIaQIoGzgvQ4r6AO8lVvDoUAKfnRSFkE1OTWpwFUhzgA1g4mc4znvF8ON795LQJjdXIbVdld29ffdP0B/ACPDC7IxBwHNo8pDV+R+vkHrQPAF9YnJfd3S0lAnIcoMv3CACAFwDv2d+4nqdX5VrqJ89ltR47G6j7POk/gAeYeWa5N998U15++eVORjovn0pClnIJE/WsXu9w/8DM1iSCqVgcOuBM22C4j+fH9JpoxwhFr772utZk397Z7Zi7uQ7jTR95KdGtUukw9f07ng/+8vZxu5O/HQvIe+++q2PEs75+9ZpV4Ts4UJY792T8+Y8FAZY7Fd8yGTPhe0ga93C/sJdSDYHOAf4soBkec9otNpgU12/999vcR2noowDBEtWdzvc+6F69+2gvoPcKOIy13iFiu4eChyriSoczHs9xm/Ewq6FXW8Nd4oBeGMsJgI6GvrIyL81aS8Yov/olNrmPAuxRv496fqMAe9TvXzpAb0eVecIF12+hfVkB3RTubiKIfhLyoL7Rp36klXCSDNt0wjj0fpp+KGEPmlijNPRRGwMauoe+eHgY13T/rRbhaDY7gONmY/XnZjPqg6XSGGlePTyLtK5sxIStkdsdUzsAt7yyrKZ4QI6EM4CphY7VFdABWVjiaGu0BY0bEOz47AsFBRcAF6CATDYzB7HOCocAZrSB63A9xh6A57P7ZT0POe9U+SK5yp/92Z8pcGFOd02fe3I+bYG1Tn8AdMzQHAtQTk5NyPLygjx69FDvz73RqHn3UqsKtFH9cs+6xu+APSz92YV5WYs0YMtvv6Tnq8n64UMdK48F97lEWxgHWPrXrz6jlgbVmkWEmuSAJWZwLVYza5YD1c43NjSkDH+6uh3GxmVqalaJmQC9VzrjPrTBBSvPze4avxMDuQ7+ckzvtBGhhAx1tI/nOD05Zex0tZm3VUjiHgg9hLQdHhwpoJNCmHuxBnwOMn7MmWwWDbQb962AExHoHKiGbbohx6XXDw2cmcBtESCf5TUK0EcJHb2A3tuGfm4yP8bBuVdDD8cltPCdVkjI1hcld9F9nDGIKyfKAZ1vIMVhcoflDqCTAnZ5cUpaTRGyADwF9MEz59NOqy/c5O6A3k97Dc0/XxSgjzK5GyB2/Va97QwBs18fezeV01rA4Id9Fh/6k5rcw8Xvgkm4AbB4nQRlfbH/+GXZfNn4MRN70Qwv36kVmzJpVS7wJVNwxUhL+DrxuZPi1YqVaApYTSyzp4C3vLykm/vb77xjvtF6vROX7bWcnZzlPl1AGb8940tbAMrF5SWpNWrK1EYAAWwBBM8FrqA7Oalgx/38WVop15Jqp4Aa/eNFf/mNNgIwXtfb86g7+9zjfXP5rGxsPFImP+3mvoyL+6C5H9dTf/P4uFodAFnPyIap/ahcUrY+v7lFgOcB0HAfzqM96geP+gF4GgGtJdVKTYlumkAkCv0DSNmIPVMc4EjSGZjlqvUfHJo1pVSRv/JX/qq+IyAxXvSVe2Ni5/6MH5o1447pneMYG3WdANRtcrJbMhraShs6/Y3yyfMdiW4YF0/xipl+f+9Ak9vgdvF70GYnwnl0BfPVIxt4930FwiepSv01ag86bU0zhrdryP2E6lGA/KSA7sVZetep7yu9pL9Q0+63nsPdJuxPSIbrfj5WH7oep1mn2Auj0qlR7g+eMT50wtbI4V6vlExDB9BbIqn2lxvQRwlpn0UhOjnGw+/wCwfox/iAoz71A22fVF9WQLf2ndTQQ42cDaRXax/Wz0EA31dT/jmQ4li8oZmNdviC5h0tGwKSawJsIM4mZkOl2tPhYUlNwIwF5mSup0S1dktDxqhvDogbo7itYG5+4EN54YUXZGp6Un3r1BT/+OOfKvhRsKVUrmhhDpjOFAGxa0DiO9aELIAOoWR856Fh+JkBbs2strKsmeJoA8fSRtf0aSsgr3HZ1apquvQLbdWruZElrVozE7wTwsj+5tnSXAjw543GyH+uqUJFOinj47mgvGWrY1J2LZJ7u9mfftAG10LxoZdrVcF1QP889AuhAMCmL57IxXPNY01AGEG4gWGOSZTUqTpuGkd8bJXWou8QwOg7+dbxo9Mnkr+o9psbk4X5FalUTZsH+GH1016vsuYkPb7jGK7vue8BZXK54yMH4HnBXqcvKsA0Wx2TO7nkGVe3fCAEkPSp3mjK+fMXTECJ0rm6lUM1/t3dTnUwztdc9B2Ah+sxHND7AWV3jTKPCXs9XRylV0gYtG2PAvRhpDauGQJ67zrl72ECRfh7KKSHe5BzgPz3ENghrZJYRvc3rWrJpy6g8xdgrqmEK2WB5Q6gk8v93LkFTSzzZfeh/4UDdB5kb/nUfpOoV/q1v2PSD9DD80cCenT/8PqeGa43RK0jOETrj+yCmPxwAPmEZfYRrNYJW9PysINftuCsL5aTzhIruNTeLY9oo6TtVBNg5HsKLt7RALz8aHTbznbRpyHHUcBeWFc5/GzhfN4ymtX9rAYyzRs72FzoEn6vec4X9lgB862BOH0DVPkP05hNulojMYyBoieocB8vpLCVc8uak53vPH+0jzabCQVZIMCxwXNNZ4I7+FPgpdEwlvYPfvADyxF+7bqZ1PHTAw5omLMzMjZmZUoBUwAHweH8hQuavIbj+R4ApN20BzAg0xzCAlolmi9+bq/JrTHzx0ZGAzABe09cw9+0CQ2b39FOGUOA33OdP/vcs3JUOhQ0dQvPqivAdjbUKGc2Fd24FsVg4A0YAXBNHm88lrGJcS2uUtLCLU1ZXlqWG8/dkHOr5zo557kv99za3pY///PvKzOePoJDi/MLUq9VVUjw4iYL8/OSy+aUrObpbxlXCGsf//Rj4XdM4js7ezKWn5CLFy9b3DhEtRIV8+6ocIELggItCAU+NxxMmSMa43/5Sideula1AjEcw7XoM1YBfPe0j7h7znv+xg19Dgf7h/LJJzdlednCCvmNe/Eb42/EStOiGQMPweJa3MNZ8Sf3pmgviNbqYA3MBHmIe/68PHOmSWhd5rvN584uqTuFnqN7hX0KwbizF52hGiJENNOM+4fd9e6fvcCdiITo8Hs7x9of8g3CY2zMGEPLHKe5AKJCMaFb3/bXY6lVcdUkpFGtSCqZkIsXFkVaX36T+18sQFdTS8KSmwRl/0KpM5QwT2mmHalu1LB1c/f2Lj5leferxx6CWE/u33DxxBSPA0CLSpLahPZrg/JhHewoE5KgzaCBA5K+EUSpGINL0mZNTaxIHmkEnq7UU8tCOmFxRUOhcfSdhY+IYS99b3dpMO0OQEeL0FPZRv2wEqvE/POfEDe7Lu/xdlzSraQkhgA6IDHoRVsbZJWS3lrPMQ1H07zvUT59tGCAG9D0mt2US93a2ZTpmSk1uaJROovczdIAMiVVIa15bW83TZMGlhKMqlkqy7YlG5tbqi1cvHRJn8n+4YEy5eua3KQlV69cVlMy2v8f//EfK9nrxo3ndXP/8MMPO+VHOQayG9quV12jTU6oc7Y4QgigB/ggBDjb203e+M8BFwckD2XjO1IcHNXKmu0O4FKXQFvk0cOH0qzVlb1NNjRqTM/Mz8vyyqrU6iTxEM3QBqBLvCXPP/+cHB4cysrisnzy05ty9dJViR3HZHJiUrVvgBPiX6VWkXK1IutbG3Lz1k15+OiBZFJx9XHychM7ZlLGGND37HTMYb5DM+Z69Bdz/Tf/0q9JLpfX54ZVBX4Cv7kPnT75tV2wQKjSXP6tY3nlxZc0xpzrc3/G0rkCHPeVV17pZCh04iDXVO17e1fbxFi79Yd7eZQEbXCiZD/AU4XC4qyCKR4BceebKENi9Lftcy6YH0sqyjnOXDtW4T8evdt69MQg+tdxS0lk9q7wL/F4Ws/xGgkGjl2S41DffEykWqc8qrW5n7tuVNiZCtpxKyfLsfzvKgSWwc/+W3InD03lfqynRsMKBfE8uD9RB/SFv+GmIKRyfesfJvqYPhPN6piPSbsukhhIivPyoJ89bK2fQKNbaL+CMH02ulEmdR2v0fDV9whFDfVRDlYZuzv/2W7yZD50wFSLO3xGQI/yEJ+lqf00fAXyIEly7zHhdXsfoII69z/2fO6R4Tx6Oh4OwgTVBeMA6XmY1W9+LMmkSepqqVDl29878NuRzjle9XjeAXmVgG0ztQdrgO5QroKAJ72IgBytKZxALJruhmQ+LJUbQkCHgapgboCun0kK0Y5LtpWSxPHgKTmq3rMCum9CURpJneQJ2wgJDTPZyHgGgK4T48gAd1g60t889acX7vCKYvyNidxD3dw0qwQs8p3v78vK8pKsnjsvR8WipDIZJcsd4uOemVFAV7JbOqnZ5154/oZq0jDlb9+8pXHQmJIBKVjxCBBf/epXNT0rmxKblecQd6Bxsz5tYHNybQ+QR8sFUFxoIXzOM9hBUkNbpz1o7o821qXcqMpRqSjJRFIuX7qkzO4ZtGcqaDXIKpeWWDypVof1jS25efu2mpmXz52T2fkZuf/gtki7pX7wVCwl0xPTcn75vNy7fU+q5Zr2FYKSTmG0KWqgN2pyUDyUUulIrl25KPm8VTHjuSA4EbvvaW7pm2d6o29YGABRzYvfasnezp7mfvfYeAdYBAH+o8m7QOQJcrwgCgll7n5ySwUK9/MztmEKUsYchj5x7m5yd/DGLcBnCHu8XBvXWuqNhv5Ne3tN4l3w62GpdwRbCwW1hdnVfs3y53udAXQqbuB8HAH5sSSkHYP2ZWuZ9aPrnF2SjH7S0vP0b03CAi3MhF8DGgM+DduLLAyD9keuTAlgV2gG93PwFVqcf2xChP/vkvwsTztj6a4Fe05W0MYyOjKGtk4YbxUMtAY8IN/sREoYoNt+pkmlCnkZp2bLLzig41L47K9IMxsiEfxCAvowk7YPVj9At10qAsKe+G6XwkIJLQR1B3QDrNMj6oAe08Q3XQ3dr+umdsNj09hV4o86A8B3Nw4wK6pK5oDu+0UUDuLHurtAITdgwbsQ19tSADLaeSIwt+3DXCHsR3xm4hx3QV1V/LbEj2OSbiUkfjx4Ug7VEHRRRxtBhxjorFezOCgprdVUYpuWHCUkql4z5vvxsVy4cF7Z5l4HnXf6zaJ3Ah1aPZu0b9hogpqX/ehIfvnNrylQ1+sN+cE7byvwkd8b3/JLr7ysGzoscMy19+7f1VKsaM1bW5syRlGRx+tCmU6u7751QqYIQWPzov8ANZ+dYOiA5DHVaKUIA57nXZPmnLOYedoMkHn1L49D19zqlbLcvXdXilgqNjbl6PBQs6bRrt3tHbl/774yuCnhS4jYxx9/IvcfPJD1jU3JwwyfnZKD4q66DhLxhBQPSvKNt76hgL69sa0CaypphLhUJiWxJHWrRUEdgYvN+OOffqBWI9rpmpOnWKXvpKv1HPxs7GhWJIDhnWfogO85CNCKGRd3YdBf/jtQc00XEDClX1g9p7kkGFPu72luvYa6p9TFfB/m2dcoiIQR5Yh1VuExKsqjceqUXI3SBfseclqDRaDv3Y4DczkrCXDqrFWzJDiox9E4Y01b2wriaOfsF10/ciRLWXhXuyXxdkti+h/IZ19JRRp6lyl/2vw9GDIQqDvSwACz+6Cz6Wk6BYGyq4W7xcKtmFhNXADXIjgJBGOLXYcDA54B6C5QuabvRGH7+2TfmCNaCjebkWx8eHEWr4f+WetlfN4a+lNAj2aXgWsXAEdJOYMA3fw1vf6qrkmFBxoukHBxu8TdC+ju4QLIO6QT9Wt376NaT5RjGHD09LWdbHCR1cJJcboL6He2g6heH5QddUD3ogYDTUI9piID9NA9EHECojHRykfqVUBLA9RVb9C24z9PHscV2Acu+qE0Sx/bqJRqFJNqLjgD9EQypaY3lfJbTTPRt499OCSe7FZ0cg2BZ+amaw+x8lAnfgMMNRc6SVvSSS21yova2C+9fEM2t/Y1xznX3t3bU18uvnx88CSyoRAMAgHAyYLMZYyoB4goKSxt5TgBBYCezcdD81wLcSBz6wT397AzPjuXAFcC1gU2Ru+X95NHSb+c3a1aNiFpUflSyGeY3DHTQ0rb2dmVySlLrwqgVuoVaUlDJqcmpVlvys7WrizOLWqd6VbjWCbGs3JwYElfYgl0w2P1t7cAlAjQx8dyHR+694F2upYcgqKT8QBeZdJjZk0gsCTIoivlSktN5vRP674XMrKxddApROM8C0+fi7ujWW8ooPt93PrhOeBnZwuCAk5oHWPqBW8Yd56XTyTWmfvEfS4DBtSsHwTo5r46bW4P9wMEYl+b4RoxF3JLUuqzw/IVmdsVzE3D55AoCEYtLmaoMrM72roBOnMXM7eZpbttHbUj2vXD8q1+/qe5Tjpl12Ab0YyQbBNRW2h7Pmf3cb2B73jWvne6AmOA7jtRt+2lipnNuy4F264JcEixVTWeAvowm/0vnIYeTohhU3gUoIcA2KuJO6D3MkbNvN31wTvSdikrMc1+5Nq6msQj37YBL7X/olb3ALaBt4XL+Gd7t+NdEzefVbCSe7gI3na/hp/nY9Udv0gzjwx8bobrCBS66URgHvn9THGP9Y8DHb2fREdEqzsyqZmQE7kOIm1MwV35Fqer2tF+992pST5iyTvLm/NcEww3bdU6Uylp1WvSPjbg5fr4ltEOz50/L5tbm5oeFgb0zVu3ZHpmWi0GCAnkHwfMSaZi8ke3mhwdc03DrSQhcDvoeE539Re6DzHyQ4YmTNrvGrCaiKNUtDC365WasrzRfDRpSkSK4zcNtaIuNe08QAuPy/zclGxu7MrU1KSsb67Lcbwll69ckK2NfRnLj0mz3pLSUVkyqawk40kVqGzsTe4zDmRbQZ35Wzo87Ji8vbIWbQ9D5/jbQ+7oJ8KJCj6ZtJSq5Ug4CH2w3efM8V7CVaMiMkRFmNsF3oDG5McTnVKdvkZ9TngOAcCa85zQRp9wPymQDBDouRbnDQJ0NXmP8ICqDzVmPu5eQEcnT8YiN5oCORq6u83saI3MCyyrKlerTywSxGPucrPj3YPYD5z7LUnn5A4C8WEWYboEUEfyd+f+ve5lK/4S7YrBjWx/Q3Dvtiw8l0NTqS7IuydcxyOakq36U0B/Cujus49826FQ0Av8vRq6A6SDTqRnd2akC+zdlIrmR+uCvLHY+adaOVKm+sO77HXzk9sZJ1iiHU3aSHT6O4GcodGfa0c+LQeRTp+ie5pQEW0U2ja3HnDnaOeOvuuSOnw5eY9dsujvcvABsTjbAS8W9AlSSGTBiA5XDSXaUE2bMPIcWjrauoJeCwHANRTT1LrkHNPUfRw4PkxS4+IYZkNjp0/KxuambvyY2oldR4tUTbtSkYXFBX3HB5hKpy3pysSk+oIduF3AAkwBMdfa/Xe3HLig5GlMwzbT/VAA8HngfXHTPaCdSaTUB83xbhkwn2VTn2ClVJLFhXkpF48kBdHw+FiqlbKZp/M5afKv1ZL19U2ZmZqFLCHj4xNKdquUWlZeFPMuAJiMSzKVUABuHjc1ferkWEHnmwO4C6FGfqKEbb0ToeAFT7A40N/xwrgk0qJCL/5Se442L3GxAL64DHCJWMEeAN0qy6E58306k9V3rucWCwOCtI4HWQTJBMd5/E74IvMAs6+np3Wzp89VrsextMn9vQ6W9t5FoNgQQqg9N4N8F/i8f3odODRxW/tmZjflwLVzOz8Cat6MyqAuDs+wFlOfXTe8LNSOA3rQwCV4HC3PQdr5MAObWglVI+/+Z9y8ehtzIZNxhaR/E1RjjzRz1+Q7gB2HoOg+jW4ffT/j/jqnB28wOv6R+tPPMzp4b4p+GWlyd3/KgCsNI8XRsqcmd9/s3eQePa5RT2aQhh6GiPUeY4u3a3L3UCu/l05AtbqdBiL7LmaAE2WzcxB2s7jq7grIzpRzFnuXze4TysNTzGUfEWbabasEharszHV8U4SiRJq6ayyhEOGfdfPQ9dIF9S6gR9XinNSj483GHr1HakNY6a7fM2CjH/Zycp8TaUILAmNYq9Uj87sDdULH01ZxTHLZMd3oQ6D2zZMjPKtayMLtujEoyTmt/nAts9psaupYiG/ErK+sLFvZ0I8/ka++8ars7h1pMRXIcrSNkJpjBc6uRskccg2Sd7T7EOxoW9dk3lY/uR/vlgTXZr3anJvnPY2mm4Z5Qikhi1ZTQZfvETTUKqH9aUiBqmH1uppqCflpVKty/co5ee+dH8vVa1elWKvI3bX78vVfelUODiDH4SIYk8ODos6jAgILgpOXoDT8EL5hjsVaMUnEMFejYdtmDh/BTd7eP19b3ncVeNJJqVSKkkh2rRvuS0fAymSScnBQ1H75PMK94FYXzicpje/oXVJWF0AnJsakXK51XBZeVtafE2PnKV/93lYq1WLEff2c9p9byCpjdFJL7+7wKh6rBU2N4gbqEUCrEM/6RUNVH7oHpnX3kmipRyBuq8iJsbbkjzUM0ZUMveaJFKtdgWDQGjxu+q50Mm/8WTR8BVQsCEyFgNjs7XRBtNcd0G2LWdRCa5bvsZB9EazYHl356O0DY6AUgFGAHlkUR2FEv99HAvpZLDSDbkw990jg+yxt62z6gwdgpAXp1Ji2gh29Yw7uQ+nvB6hKvHpClrsC6hlGYxSg++82GYNFGQG6TzRfPHqcsr+DsDfDmIhpboBOuIbHl5qOG4WsKSmkrRooFcIi2bwrfYfOrUhoINexhrc4G141kYgF7oCufixsXN1ypdpmzZWMqTSqNUw7VZOPGt1pgZn+Qk3dQ+a8jRo6o0z4trR6wvt6H8UwQFd2L7XKg7h9HfmorTwGAEql/mi8dPPoTGB9AB03hAtg3gY39bpP183wLjUD4pjYqdYG051Y13q1Ipl0Sv7a66+dcDD+02//qUxMTcne/qEsr64qsMMAr5YrnSUdauEO3LTFNT+Aw4lyPsc837mbdt2KEAKggxDX8mtwzXKxJAkyo+XHVDDE70/VqlQmreUn6R/Vqh4/WJPrVy5JrNWQg51tyafT8ubrr4uUSiIUI0km5U/f+5HW+k4lM5LLj8veLoVrZuXwsNYJHWSenswfUAAAIABJREFUwqNQ/3kyoSZ5abYFUAhJZKYtG/OZ/nnol1du42/lHFRKks2ACBay5Bs75+HvNg3dCIVeVMUT/DCvmBu4SbAwuGXAS512iVgmkLuPPfTv6/cxI9Tx8oRGBuiWhMd/C+dWB9xVG/WQ0mjWBe4ovvGQK40u6fi5o/0FV0SC2R/keegBCEzSticFMBhFuLCbJFNmTTDNOOLXaH0E8zuPMpkfN7rn+B1CF96o8zXotsNwN3KbArEKeEZgtHacdEn5eHoopwvZTqrDggKY1xstVYpCk72No1k9w7aeggGIu6GGfgacOAVwPe6Y00qfWzf7X3y4ht6WRE/U0adr4hfAcmcRe15tHgoTlPKGvNLZrJrxdg+KnfrDbGw8VPyYK0vz0mqLHB2ZiY6HVxjLyuONbQ19IfxGAT2Y7f20bB+kU6Aeiylrenwc4owlJuEYNgVIT2SzchDgGpj9YNF6khNmamFqSu6trWlGMcynkKfwrwLk5AknVzcIRXgI5kPu5ylNKf16UCzK6uqSxsRWSkeyuDAnW5vrKrXPTE/pPelnlsIhsYQcFfE5pmRqZla2d3YkN5ZVqT2dSsujBw/kwvkLMjk+Lj9670dy9eoVzYSm4TqEgNSrqt0y7piWGcNGpaqEqPz4hH7/aH1TDoslefmVl+Tuvccylrd0mro46zWplsvKLs1lM5oytdKsad+UdZrPqxmafOA8P75zIhPjBuEJjc0TeMDKTkZJcMwz2DWrddj+aoKMnLc9WgxI05vY54TA1UewPAH6MVHgA9CJLy8eHcjDtfsyNzsji/OzGiL2t//yr9n0mZiUf/QH/6cclcryzHPPy+P1DY2fRgse9hq2oDkv/L3f5uRzEoDyECDmJGON/zqbTEg2k5Z6syX1VksyY2Oyd3iooI6ZeXwsL/s727KyMCelgz0Zz6Rkd2NDfvvNN0Woo14syXdu31Ff+aNH6wrmU1Mz8pDPuTHVABVQIrOqQo8lXxDMzSlJSQza+4BXr4YTapCk8EwKzO1TVPEz7WuaujgCw3DsQo019IH3u6htx10Vp1cTH/S3PjtVt9Gwo9kbXUZN0DZqUimXZHpqQolgkLlxJRTGs7K29lAuXVqVeq2pFpaFuax8cnNdnrm2JPuH1LJPqKXD+0LGxGrVwr8yutZEDg7rKrCFClq4F56Y631HVP0K2jZ/9bNEDPpN7YTR+WZ2N/O2CXM8GXOldIi8CuwWmuZuktBdpiMWCUlghbnTuu7AoJXRx5i6wKam80I4/eHhUSfKgfsy/9OpmGxu7cjC/KyeUyUBEkoC+QYQCqkHICI7e3syOz2t3x9CGi0U5ODoqCOM9u4rOs5wKKI5EI71SYFosPrML/VKRQrjOU11zdiQaOfgwO6b0hwlNiZgSS6XkXKZUFeqGza0dLKHlJ5pwfQ5qHfPGRmH7hpaNpuWzU0DYhrN6+CoJJn8mBa3t+xg2c4GB5B5Ks65mUnZOyCTlU1wOospFXOgmby7LR0E6P018Jg+1Gwur8AJIKuggImS8oxTk7K9vaMsYjebekUtQqFgB2/v7kkilVKBhNjg5ZUVOaCUZ4082AVluTPRLl9dlX/7b78rr772mk4ijm3Sl8KEAvPM1ISt+OOGLC3MyaMHa5JMxBUAD4+KsndwKOlsXuLJjNQaTcnkxtQMWm/V1S8YO27La89elo/vrcvtT27KL7/1dfnpRx9pu9BkqKoFGR3QZrzGJydkZ3NLcomkTBUm5dbde1Kq1OQrr78u2/uH8nh9S+bmF3QD0ZCvWEwmCuPqs8IvC7BDjJpbXtQQL8KD0Gbwj6K5Epcdapbhc3OWMtdrNqwak8ff2wSOEu2oedr5Arawu/5+M814NbvwuYeLz/3NgyZ8pV7TELNPPv5Ilhfm1QRaLZekXDzUBc5q+uu/+Vsi5ar8k+98VyYmp+X23fsqaHIfCsGczUbUvwXhgnKwCzcHD/nymHY3t6tmoyb3lszNzMj2/r4QUdyMxSU7Ni7teExqJOMpl+Tc8pI0ykUp7e3I89evyd7GuvzmKy/reP5fb78jB8WSzC8sSrlSlevPnJe337kpC4vLOq9Jj6vPJIp7NIUF14uZkZPtpAL7oNdQQKf9hG49IaB3SJOBi8znUZfUOWD81ZfdP6lK+DwGbdgqDGjGSLs+LikfDb6bKCRlb6eoxWqYK3xXqZTlyvkp+fj2phaJmZnOyv5exbgfenJb890vLi50NHMsa3t7+zI3P6NWtU9u3pGvvHRZDovObfn0WzpKA8JUKI59WkDX8yMwN34AESjR/wjQrWWAswN6XOIJ47toAeuIA2NcALM0OKB3KXGhJtwl0qZzcdnaPrRiP3kInAaAlQoKWlxLDE+M56XWaEgG9wSKWaUiY7mclCo2t/lcqVkoLC6qYrmsbZhg34/o+X0BXUXByAcVWAvOauFQcRDipXI2THgJLSKlUkX33vn5Wa0ZAG6iDFu9iCnZ3d1TDBph9R86MT41oKORI1UA1iT5mJ0l1aaFp0zPzsjG9q6aMiHhoHkDBoDdhXPLGsRUKlGgA03PfC1cY35+Rifh5s6BpCKA8gUcvntPBmvwMRkrjMn+wZEOKJumF2QgbIa4YtJ2IjygeRI/yzvtWFlZkvd++GNZXFpWTY12TU5NKTMaAL1+aVV+8sl9bXeK+tAU81hakO2dPdnZhWU8hW1KSrWGCijFwz25eG5V3nv3BzI9MS7TkwX1zxL//NIrr8jewZFgHUulc1KiQljjWOKppIaTzc7OaPjOnZu3JJ1IytVLl5V5Trw196FtM/NzCry1ZkMerj/WwiIpFlS1plnFECxwf1QaTSlW61Jtkmc9Z9aBLLEnx9JuETcr0tCQr7bW0b736IFMTE8pgHvSFsZSWeMi+h2fw7ArDYOKzIL1etXcFJo+159YFI6IL7jVBfSTYB5tm5H5MdTKQnDvjUw4MU9EJF8oyO7ersxOT8qjB/fk6qWLUisdSToRl4P9PY3tBuxK5arsH5bk6jPPyvrmjoyTRS2Vlkql1EnF+em31G7oIee6FSoEEq0vns2qoMma8XziWiv83Kps3r8thI49WN+Q68+/IDtUPctkZHv/QP3ozz77jNy9dVMWZ6dlbrIgH773rrxy4zk53N3WeSuprBQrNSUaHpUr0mrHVWh5vLEpFy9d1gQ7hlShFhptzgroiU8F6A6MCl6QpjR98FmcZv1HVyMmg+iHUxvUEFaXh4KFubqGaeT9QD3CXzOnWyCYAZyLnzo/idOPqSWlVDxSVj4WLgBkfm5cfvjDj+SZ69dkejIpuztYNNMyOZ6Qu/fW1Zp34eJFuXP3vqyunpPm8bHkx1JCvqoPP1yT1ZXlEwPzafrPuMcJfwsEmrCPvZ97+0+/UnEg2TVpi9zR/6gbUSSEzR8HdHMHhORV488YuDugw4txV4JpbCFZ10UEkUwuJg8ebsnq6rwKOpubuxa9ctzUVM20hbKraNuMNxkWNfIhsjy5Fo6iclgs6lpLExER4UEokPYqDdbuhCVmOAHo3UcyymUBZ3B3Z0+twWjkALZHV4AzaOH0i32gULCSwv7SZD0+2T7L5tPHZTFSQ2cjB6CvXbuit8R87rmZMaWSgWv/qGypHnNp2d0/kpmpgm6eSCIci+YMMMxOTERPsi3JfF4+uXlLcuPjHR/fic36LH58icnj9XVZitJLUugCAcL9mGi33NtjmBfmpmT/sCwU0CATGAPOMW+/854WAeHhc71sLqtadTqd0f/nV2bk++9+pLGwz924odW5LPtYRspN4j5iUisVBQsLYJ6Qlrx8+aJQH3D6/Hn5X/7x/ypLq+dl77Ak8VRGsvmCAi/jV6wUVSrNZ7KyNL8glaOibGEOTmdUc6Avc/Nz8uDxI9XaEpm0FKYmFdgb5ZJkGk3JpdOqpUHvSo8VpFRvSK4woYkudvf3ZWFxSetbb21uaggUJnfAXU2esZgKCwgPvDwsiXEBfPieZ4ighglbY7qrFtt8/8F9GRvHlWCIYYqa5xYwbRxN+KRmbuZ35SWwfbbM5D0I0Hs3uBPCHfHeEOHKRRnPZeXyxXPy0fs/UvP0+oP7cuniBcu41m5LsVyT8cKU7B4cSRMm+MSUSvi2YAcD0igNkecTmqFDtjvfYx3ywjQId8SlI2xC2nvm0nn5z37rN0TSCZFMVv7b/+n3JEPJ0EJBjmp1WTq3qmuPKlVTVG/bXJdcXCR53JKJfFY2N7ekXG/J0sp55YK02jzLBRWyxwuT8ogiNIB+5If0UCHXIrHaJMhD8Bk1dDREDMbDqx2M2Km0UZG2FxDCzrK/nQXQ/Tr9NFcD8WDzjqwXBj3GWQc0FchLRyp4ERFBv7/67LMW89Vuy159RzZ2qsopAFjWHz2QN19/UTa29zXM8ObtNVlaWpG1h4+Vv4ECguXv0uqkbO01Tky/TwXoZHskQ1uYUTIQgAZdqzMW0pYMpL7O/I8AXVUxA3bVzLWiWve/AnrEDSDpkWnoXcBuNU1Dd/O7Sfwno29s1bW1OBIpoZcWp6VYsoRAkxNZKVebks8m1QrM/Qpj+SjLhYkGrNh7a/flpZdeknqxaIBMNcBSWUmil85fkGrDMhiG+8uJz2pyhwNis6A7R4I5MSQRHD+l46IFhsA350twtmvkdl1rg4defvTRR1oPYmpq4udvcmcDxb+8/vixNqowMaFaD1osktL6zq4szc11RgCgbmIKIaQpl1NJjjSSJMIA8DKJtMyvrsoWtZoPj9TM6Nvpp/KfRyz52alx+eDmXS3IAMi+fPmytaVQQPo4vS9g2pmYkPLGhtzf29PwGXxdPHgyfr340kuyyrn4zsljrsUFRD7a3NQ85ADb7Tt3rMLW0rIclKsaepbPpGV7/aH8xltvEGtk/HmkyHpd/tV3viMXL19TMKk1RVK5cdXS0dBb/Gs2ZLIwIZ98+JG89NzzcvfWbfnr//5/YKSn6JXC7LqxLjIzJf/ij74lv/3qV+yXel217dj0lLSZOPR5elb+/j/9fRmbnJJEitShCalVqyrYIDhA9Ckfkd/7SDLjYxJPpjrEL8AbQczJSV6uku+1GEkUQ6y5zDv54c1vErmlpA3RTbdKaiPrlNbEG7ZwTsb9twl3CmLvexdfuCn1ms3Q7qrNpqyeW5FbH/9UMqmYFLIp+bv/8d8QwXLw/wsl/93v/Z5WRPuv/85/KhpjdRyT/+EP/43m276/tiZT0wiZPxtAdw091NQ9rp55A7DzTo74v/e7vyty+6ZIs2yumkRC/sG//kM5zmSl0o7J9lFRpucXNE0rJL9Uuy3/+V/9TWyRIs26/M//8l9o2trffv0NkdwYzkX5R3/6p3Ln/pqUaw355V/9S/L2u+/KJIx+C6xQtwv1qzVBcGRyj5NK4QyA7s8lFF64JkFHQ1JRn15/4TeRCddN7uG4DT/RftXZFD26QYDde51TGnzHf27AZoGfnQA0NchmM+TDP5LCeF6tbozj1599xi6dTMm33nlbAbCQz8lbb74hx82GNPd2dP1/eOuW8nn+8jd/Q0HuW9/+jkzPzevaQEEYHxvvCBVh24aZzr1PmMuTuDyCTn4qkzsCmbL0Ae/I9O+kQH/vgHmUICYAd24bh1ipwBgR3dokJbJw1C6gR+kJO+G13QazZTWa5rZjr5mfM6Xv3tpjTQA1Oz0hB0dFtfJyOqGePPe1Rw/lrbfeUhyZW1mR7UePpEZUg9aXaEgmmfq5AHq9XJaJApYEkf39A5mentT2o6nj3mUf1bz1k5NqobN1ZORD3Loohz93k/ve3oGaq9UPDSkhl9ONvVqryJ21R3L+vBVgyGTQ1rDpNkTSadUuAIJ8NiXbu9S3LuvflFislUqyfXAodTXvdIlx/X3lNgFOkeIkJtVaVRYX5+Sjn96SG89ele3dQ9Vqn71wwWIiRGS7VpZi0Qo/vPL88x6bE100Jrc2Ni3LVDKpqTitf8fy5pu/ZNvG4ZG8e+eualtorBDjVs+fk8ebW6oR7x0cyPL8rNQrRamXj2RmclxePL+qQJGdnZXv/dn3VTOvt0Qqjbaa3o8qNfWDH5UPlTx37/YdmZ+ZleNaQ+ampqV4cCi/9vpXFZSkSL5z7Ms5+Sd/+K80hefiyrJU9vflt772Ndh+hkn5vPyzf/2HUpOYTC0sSrFWk1gypbnNMUXRfq5L3PPM1KTk8mMKiPfXHijQhFnRvFAGYVssNMYO9wUWD56h1rUujEmxVnZakwF6BOQnPkfbZOhPMw0d9bnZKVgzSEv3Z99rMgPQ28mkbGxtyrVLF6RWPpSDnU2ZzGfkd//Wf2LPvzAhcoQET9qrCfl7//Afy/beoSwun9NMctVqaWhxhLMAi4JLoF06Uc6/c0Icbg3GmUWOlWg+l5G/+x/+NUsykkrL//jP/rk00hlJjE1IlblNJjzINYmE3L99S84tzMt/8Tv/kUilbAILQJzNi9Sb8g+/9UdKiFxaXZXjeFIePF6XheVlM7l75i8FYANzB+N4yzIGDnqFJsvefnLaKNLgqPHzMeoH5jzvUdcPhYlRIHgKzKPGcQ2zfJpZWX3Tano3DZ3vKROay2SkrHn34wowmhwnl5dKuazrKZ/LyLWZSZvPSE0Iagj1WuDIEtT8cO2RxBMpzfVOiCGJg3qBvB+w9xtH2gaH4bNq6AguSSVHdsG8y2hHM+9mefNy566p24ZjAnpHQ1deivFmzIduf3c19NPqbn5Ma/TI/v6RPmt86UfFI30O87OTcm/toZzXvdSGdPdgX4+bKkxIRlMZW6xlESUknpBStdKJ2BjP5aURpaUdTIp7cg2duYO/3HNUgBFWupi0yxklGaOVs/+yn+L2pSLhpUsXfv4auoUOmW+AhpGOktEGrBnMmbkZuf9wXc2zSFNo4GjmrUpFaq26VOstuXXrlrxwwyTah483ZWV5QbJoSxKThwf7pzT0ELx9IvfT3llqpPJcXZqXB+vbnVzOkLmuLS5KZm5OasWi/OTjj1XrZEDxZfD78+fPi2DWZjalM/LH3/62fo8fnQeDtPXGcze0jd/54AOZmJiUh48eqbmUpCWkFG1C3mgd66LGh46+PV3IS7V4KN948w0Dq3pd/p/vfFfIr5DOj0ujHZf8xLT6OlOY9ksHxhhlfTSPpbR/IO16UyaQ3I/b8s2vfU3SC/NS396S//vtP5ep+Tm5s3ZPTe7zhYI0N9bl7/zNvyn72zsiuZz8wf/7b9R8m4ZDsLdvrOn9QzMJxePy+OEjKYyPSSE/Jjdv3ZarzzwjP/zRj+VXfuVXOpWyAB03HQPmvtDQNFhwjKUuvHJRkrm0aeqRJk5oXsdgyeJWkFed0MC+Y3qzozT3Y0dDOGl6D599P7BHzsVgX5gsyNbjhzIzMSZTY1k52t2S8Wxa/svf+R1DLtwi+YL8N7/3D6QlCRmbmFETfLlalcJEfkTg3nBICi0IDk4OfD6PPXUswhCgrhvS1JRcmZuWv/H6Sxpj3k6l5e//b/+7NDM5KUtcUhNTsl+uyOb2lixRQGZ6SnYeP5Jkqyn/1d/+WwbqUzMi+4fy3//+P5e5hSXZPTxSpvzW3r6sXLgou0rEzHTCg7DMsPkQaqMaOsDVGpCpy8GuJ+zH+0Yf1P9NZMlgeWAUnncEoXDMwvU/1OURVB0Mz++16vQ+o45gojfq+ssV1DUUTh1HqrlOT07I/u6ONOpVmZwoaJharVKRK1cuq6VlZm5OBWEsdO1mQ7756ss6n9+9+bG8+vJLJmyPjYtUavK9Dz+So1JVxiendO+gnvtxE8Gh68M9aQExV8SglwI6gkfknuzXTz+3n7Cj5+Mb14TzXR+5ha0B1EQ1YU5vU1QzSOFqx6vQrolpLH2zu908s5xlsXNTe9dCF/an1iDyKKPK4sREVo6OapLLZ9Sae/vumly5dF6Jy2jrhNIB2rwOS0WZn562/W1vz6Jz5hf0e/bOo3JJ8cAtjZ8XoBN2yj6G9XZubkbbhlsaf/kW7PyFBcUV1j37ppf1bTbrSrYeGx/72WrozUAl7heHjhSKyY+NGU0hk8vphNbSeBFzb31zVxYXZuSoWFUJ5LhWk/zkpLz//vuqkTCwdMiLO/AZ00SpUpXGsflyeXXzoZ82gRpz+mSIG/MFX/G9e/dleXlJWbvbW1syOzMtFxYWzVJASEOtIo8eryurXgltM9Py4MFD+ffe+Bp2j0jYjMnazrbsR/WYyTB148JFeefjj1WTPVKzT06vp3nCCbKMJyWezWkhjcvnVmVna5OvJNZuyhvPPNMJPv3o3j3MF1Kq1GVna08Wlpal0mzJxv6eJMdzymamhGSjUpH5qRlJtNryeG1Nzi+tyFsvvqj3jE1Nye//wf8hqfGcHFWr/x9n7wEtZ121ff+m95kzM6fXdEIAQ0dA6VWKNIlGCL2JgoCIiIhKFxUE6QHpiCSAEALEAKFI70J6Pb1M732+7H3PiT6+6/uez/dei3U4kzkzd/3vva99XddWdnomGmGKz2f08+SLLVYWv7acut2h10aqc4/fTzSRwOp0UBJf61KZ2TNn8t4H73PZ+eeLdkariDtf+BuhcFgRCHkgitkcVrNFZTXSu6+a4LQDD9DjEJjx9j8/TEd7G/FUjKq5Tlm8wqXSqVvUEUtGs0pfN6c3vAlHRaA9ExUZEdu43rKgWCTpEVBHNP/yU3vBhjBXSVcms7KozXKfyAQnYYLLT2HQN4hogjg0BfwUchnKhRzNTQEjwAf82s4wHNisupg2t3exccsQ4dYOilrlFnThxqhVqJuqjVaCIeuyKu1LdtgYP2tMqtNIZkzJMsuS2mCR65pleBIoe7gu/e46tXKVctGQPSqvQIamOJ0UoqNcecqJkEvpGOLHX3wJk8fL2oEhfK1t1HX+uSS+dRKRCCLWCXncmEVqJ/rgmrjLubA4PawbHSPY2mZUaw0CZKluIi9Bw2TGJnCl9IP14pgoWW3aBjFLQNHHzViY5OLJImXTKWF1ZG6PIiGyYMv3yQtyr1pN1ITdK4Q2nQlgnCVjLMC/tN3yu/xJpUE0s+m9Men1IB81yUCTCWRmqAqkKt9cUX8HQ7YmJ9aiQaRmKhuMffm94comn+dQ/kadiuxXI1mR/TJLL1f2V+5PRSr+z2FLlnoFe63cCI6Gk5xRf9YoFYT/E1A0R6rOcqlKUGYB9G9ial+fVobFahW/30c2ncRttmgSEE/GyGSzSpYSvko6leFbhxw6mSbx2sef6mjbyT6+YW5k4Nkyf0G56xIozUKcbfR4G8FD7q3Je0x432ruNPme/yAR/r8FeXldK3SRMMqQlQaKo8FcA7oYQYm3gDE5UfMKnVFlPAvbZk7IfSL3UYNrr4+u6s4FoJB/a7DI/0cPfbK+l88pYVeDojx+v1eVVIK4Dg2NMGPmDCiXcPl9WhTKui4KJElyJr0GpMCUYC9rlSRbnkCAbDLJ0Pi4TlEUua/s9+T+TiaLRthTnUfj+f63Hvq2V/6/fQDklIjpk9tp1yAu+yHzFiSwy+9Gle5sDG2SdUSkeQZKJ06ZAr3rrJD/657V/6njN/3/CegSkKUfIDui9p0yzahWJRJLbJN2yesetx2bjgM0MvfxiYltdpZSGctFCPn9WJ1OKoUCNhnNV8gxkUwYVZ/bpTdzUyNwimHGeCxGa9jIfCYh9P6JCdWKR5JJSmarZrsep4t8JoPX6dCldkpY+vp1hf6lYlm9bi09fVPYMjyssGQyk2bPGTMaAd0IIOsGBvQ4ZRGZPaXRiwe+2rhRyXEzu7t1N6w+H2+88Qb7irmHfJvctJU6//zyS6whj0LAB8zdVadkyc33zkcfsOeeu+mC6POESCcTfLh6JXWvm+FsmrK6DRkBzFytaRCw6U84WHqksqiXyjz/xgqqdiv+1hbGUwlM1QqBep0j99hLV1KT3cnf3l7BsQcfDAWR0DUi51Yo8LFlL3LKoYeieL9A0cLmUJmd0pTB5+LhV5bqoJKT99obHF5IGmQTnHZw2aAg0H4d/E389c+PcfIxx0KlANY6j7z5Kgvk93wV7B4Z9M09zyymIBrTfJEpNScnH3kUtAQgHTc01PGkrvSPLHqGvMtJyeMmKlat0v6QhypfoMfrZcNnn3HTL6+mmk7q4nPjo3/myp/+BOJxI1qYbdxy3/3KIbA7XXqfXXD8ccaDUi2C3yNPkj6mv3v4MfzhVpLZApcvmA/lKNamIPff9yRnnHgSOKtoDC+mufPp57nw22dqkMElmZqoAzJc/8ij5HMW2tqnksxWCLa0sGl4M96wF0/ASTwyhqNexWsyc9l3vgfZElSNBEBg/zsfe4KKzYrVVOTCY/eXL9N9k3bJSccea1wTkdPlctzzwhKiUn00N2OuVjjj6KMNfLhSxmJ3Us0VsPiC3LNsOUORCC02Mxcec4xB2HJ4uOuV1/nBUccav0viaDbx0F+eIBkMk8JMWZzlxEZVbmOquJxWaukUPzj2eJnfqtf2gRee46zvnATlOjazV70PHlqxjHS9TDaTYbuuPo7fbR9jldYLJxHWrVySx19+kVSthL0lQDaVxpkuce7xJxnRX23E6uC2QzHO8k++YMMXQ7htHk496VtCuNFneOFjT3H2985Gh2fbhBdTYdEbH2h7LVMpMKWtg5N238fwVvXZjGsu/gvJDM+9+HesHi+bsimKdjtWmxunWwJuRpMqp9tBeqyfWQE7J+7zdbC5hWlp/H0xC84adz/8IF3TZlEoQ8DfyuE77oC5klHJYdFmKEgIN4H0SAs1rA4Hy95ewUH7fUMjgjj3FSJxzHaHBjBZk+TD3v/0U/baZScQGbBA84UiWGyqXHjlrfcIt3dTrluIxsWLwqNOgUGvk2ImydTuNk36hTy746xZmCTxlp6tx0M5m2Xdli2KRkoRItWjIELbTZv2Px1uqLJq42osmtGZcNod9CrBuK73tBRkXe1txnLuEdQ1R7YsKTWMJ2Iq2XP1kgiuAAAgAElEQVSYpeU1RktzC1aTGbea15tUlrtl0xZFl+Szg6Fm4rEY/cPDSizO6fNoGB3JMz0yIUz3LmrCCZrcFOc3EgjxUxgeHtbj8U3GB7l/qhV6+3rpl6Kpscn537BxA50dBlRvs5qUhF0RtERIctUqY0mZfeCjUjYCu2zbZgP8aw+Q4TX5fBW3y7Codbma1K1Rw1GtoOZMQjSWeCh8CGmltXe0kdyKnAWE9FapaVWeyRprqaAxkz4pYp0sCYcck5AtZZMkVt4j8U2ercnX5KdwLtwyLafRf1c75P/g/5jK/0uFLpmcBFthekpGKamXnDA5uUGBAaMJvB6fVuFS3c2ZM4d0IqEnrljMa0YiQU20wkKm0wsksGAsRks4SLClmXhkHJfPR75BYnP5/eTlvXLBJNWTqrBUBKdTIWyBk5cuXcoue+5FtFjGbLOTSSS1srCIZWahyK47z1UCSzWb5atNmwg1tzAejxFqa2djfz8mm5X9Zs40Hi452WYzmwYHmdpgzMsDJv3LgpxUhW0r6sglx16Rm06qf6kefX6quSKWooyWDPLnJYuZvcMcdp0+m2w8YVQbssCFfNqLN8l0IcnszLBi1Vck5Pxq1tvohcmMZQnolRr2aiOga9C18OZHH2ofPVUpkSgWCHg92IsFDt95V/yeJpXnPfrqy9hcbqaGO9hr9g4NamqNZV99yshAP4FijQXz55PKJkBmuVslWSjoonrPor9y/rePM0hWiSzPPr+Ek048UTPkTCJi7Lg8EEIGqEBQGNzpiIYjAkI4k4dTFiu52y0421q57YW/aJJy3t5H4BSjDksFAi7ufWAhPzzrXCqxNE5XgLxUnQ47t7zxBoNiamOx0uH18eMDDhBWklBJlWhoDzdRkr63JNbyEBRlVJQxteq5N95mw8AQl134Q8hI1QsvvL6MY765jxFkXG7ufegRamYbF5x6BpQyWDxVqsk01P16Ln7/5z9y2Tnfx97VSmkwAqUQuIL88U+3cvE53wdbHpwu/vbWl3z46VrC7X0kslmK9QJ2t4VobJgpPe1cPn8eSBukAjff9idmT9uebx9zvP4uCcg9L75ELjPBpfMOh7rYnxqVr+yj3usOBxaZZT4ywqMvvcTY8DA/Of2MbcH8xb8v46iDDsa3NWlI181c9Zenuf6886CcZ8q0qfT/8wscgRbyFQt4gwYSY7fiSEX1et22fAWRmon2UAsb1qxhj12+xueffsjN550B0ptMpPE47WTLGQj5QebWV820OFqIpzJUXHXuf+NV3DY73//6N5nSPYPxwWFypRyLX1rKiUccaSyLcp08kuSLD8B7zJv7db1egbZWbrn195x/4YXU0hGa+sJcdcXVXH7uLwm1dBEb34g+LPLsOXyQl4SqCuEKFFJQdvDIy69Sc1o4/YCD6W3qoJjLMFaI8NRbrzFv/wNU5U9RFmwruG3c+srfsdjEuCeP1eHBKwNuJkbYvivMgp2nEfB7SU4kweJk0dJlnHTUoWDKgt9tJGQlWY+cet/ZyxGkOs5i5eX33mMwFeXs782HZEFbPC+98ybposwNsHH8/gfRFmrTwIcdLM1hqqNRfV7MLgu1Up6XX32V759yKtGRcb2XP98ywppNw/jCHZhsTi0oxCnQbakTHxlgSmcLs3ulwDBGl61as0ar3N122426rFXVKms3b9YWYUc4jN3r1XVc1s+Ng4NMk+JE8qVaHrPDSsAfID4xocFY2gixhurFKaZd1QrVYkGffbPXy7vvvcf2M2dqKJHCKOz14VEPWaOGagq3kJiIKhdJ9q9SNobx6P1tNvHxZ5+x3XYz8DqcjcmPNY0HEifkGISvpcfwH1skHtegLwWXJCvRyARhkQ9T13aq/n2hoL4eUvluY53bbKQyaUVMOltaNAGzer2k42kKJeHw/GtAliIVDYBY8+aKEcxtJtlXY2sKhkjoeiTmYQHiQoBsbEJUHRkdZmI8ooogdWfUORYyalamEgpRuIbT4dQkRfgCsvkDAeUnqUuo1FCChMsoaeHRuFwMDQ0pqi0ScjlHIh+X7b8O6NJD9bhdJJIp7QfUNJCZVA4lRgsSiopFwyJSfJft0htvZEGbBwb0RAcCnm2VuzizCXwiF7gpGNDek5C85AJKNR5sEja8xRhTJNlLIMBnn32mB9zRqNSbOjqUOS/aXYs/yKq16/jmrnMZmYjxta4uIwttED3Mkv2IDZH2iYRE5NRg/GF/v2Z6s8V8RFoJTifFdJp/rlnDTttv/z9sQ4cjET2he8ydu40fICdz7cAA48kE3/jazo2F2sw7674klctyxM57aObn8njUQe6tdStpCzczK9CqF8Ld3syzr/6dvM1BZXLGYr2q8LKlKsG8rgH9oF1310TW7vOz5JWXMXs9DEQmqNlt2qcJ2EwcLt9fNrLZZas/J5XLU0vkOFkqM3mILSYeeOV5utpa8edr7LPrriDYp1QGjRtoyT/+wdH77tu4LU38+elFzJwxg2w6w+H77ovZ79dWirYoMLHivfc4YI896GwOMRwdBbeZh994E0uhxikHHgFluYZm/vSPZcTGI/zy6PkK8bmndHLVDb9S56ezdP/ELcelD/otL73EFkFymprwuzzkRL6XzTK1KcBpRxxuKAdkEQp4+eW9dxH0+7nk2ycY7YZClevuvo9f/PQKcZ4Ah4Eo3HTPHfzsgvPU8Ef229Lazp/uvZ98qc6lZy6A7AR2fxOljIW7nnqKYi3FJRecbqAIkpwEpvPbm2/H67Hzg9PnQSWhydWV9z5JoLWPqs2lpMPO9jBOK4wObMRurnD1qfMNslu9zuPLllOtmVlw+FFgsoPTy6OvrmBo4xquvOAU6vEx415pb+eX115LqLWV8777XaP37/Hw6DOLOfWwwyAQECqwXoPrbr6R66++mmoqoc9A3mLn5ueew5tPc+ExR2E3mylJouNr4ZZnX8BVLPHDo440WPVON3/5/Ete+fATetq78bvd5NJJquUcnZ3N1GIxLjj0CGP/ZR0zVbjh0UeY1TWFk/Y+xKho/HZuXPQXJSddcLCw743F/O6nHtfWzbxjjoOCXAeLohvXPHI/vz7jLEgKWmHEoedef43jDj4Qb0czmdFNWhU/8ujLVCtmzjjpSLCrvzFUzNz+yLNMnzmFo76xnRHYXc38/sFHCLSEOfvgwzAXdRo5v33sfjpnTuG7Bx0KxSp2i4dStc7C15aRtlrJF+vYnT5sDg+j0p5rDZEcWMu13zlcDBrwNbXyh9vuJNDexcnHHglVSQxrGuTvXbKczs4ZHLP33lji/ThNNbJY+HxokNXDW5i33/4KtphsDl586zXZbZ1kd+xhR1IZjxuohEEdUvKHzeGgXMgQbG3mpaUv8vXd9zAqdLugBHXeWbuZTBkyhTLlSpXujjZMxRy1QhonFfbYbWfl/CRGR/lk5Uolr8qz7Q6FyMVivPXhhxoUDvnGNxQBMNtsLF++XAOm9P3nbjdDd8TmsvO3v/2Ngw46WBNp2cFAMKifNzg0RDqbZcasWTSFQsRGR8iIQRgwOD6qpi5hX4DBkSH6OrpwatEnAcmt5lVisSxBcfvZc/R4xQAmGo8pR6mvqwPqFVraW/niiy80+ZA40tLcTLi5mej4uK5HDrdbOVvBQEDNkgTmHhkfp7U5rKdSguPknAR5v93lVP+PjrY2bG6XtjKTBWOue1gUTFIgFot8uW4DnZ0921j68rdapU/yKqTYKhbxeh0a5GWZtjYC+7TpM9i4YR3RiDh2BlRJJEmRDISKRqJqHCNtPgm442Pjai4jm7xPXEFLDUMunSnfkLW53G5FwGXfW1ub9XWJezJpUd43uYkrnbQpstkcbo9RsU9u/2uFLhBdJBrTk+2RYNjYOnt6GB4Y3MZ0lJclWE9W5xLIJQi6GzC8yGekgpTALT3dgN/N+ERMB2gEAn6S4lTmcvHBhx+ys0iyxNNaB2uspVgqMq1vCg6p1KQnYrXy0Wef0d7dQzRXItQSYsumATwOB52tLWQSCbabMUPHalZzOTYOj2hlnc7nsbs9DIyMEG5tZXx4mMP23Ye6sqCNLZJKacJxzDHHMD40pFCWPASiU28PGdC/Jxjk008/JV8uEe7uoNvrl64ogXCQRW8sUznaQdvtCFbjxvlkw1rydhOjQ8OcftQJpCdE0gKv/PMLCmYbFbmgAj3JFCnJHgUFEV/uap2Dd90df3MrqfEJTD4fdZEtNfkxNYepD2yCWknJdD29MxjYuIm/fvCWoh1j6/o5e8EZBtTc5OOBZ/+i5ydQqHPk/vtplSyQ4qI336aYK+Ax2zju0MO0Dy8V+/PvvM1ELIrX42HeQYfoIuzw+DTpWfbWm9QcVo7Y++sK/XbNmMIlt95I+7SpxAbGuOjkBbSEOpgYHuTalxfR19nNgh32acDAdW5/7mna21o4+cBDoGaBfAl6uvnt44+TsTvxhptZsfxV9ttlVxzpNNVohJ+cd44BAecz3P7cYtaNjagxy2VHHWOgDBW4b9GzRLdKA688W+DZmgb+hx/5M6cd+y1NatRvM5Pnl3+6m2BrB5d8bx5YRHpQ4vdPvkC6VGLqlFZOO/SbutDgDXPpNbcxc+aOjA1u5rpf/5zK2CatNG585hUSFbNKzMTNrdnlxFEpYSlk+eUVl0FkRBGQO599mnytSrJQwur04HQH2LJ5SI97p2lTuOAQSaIq+Dq7uO2OO8gUirS0tzNfAnhTUOi/3PzQnwkFApzz7W83JmnUef7V5Rx7wH5YayUqktA0NfPT++/HU8xw3WWXGBJHs4NbliwnW7PQ5nJywdFHEnBZSSYSnHfPQnY56HDWrFynUKlDes/VIhZzGWexyFXzF2AxSXstze3PPEVTRyvjGwe5fN7ZOkMAn4XfPv8MyUSS679/uiaUnmCYe598RG04L543H3swRCkV08D8q6cfp5Ivct05P8JuslGqlrnjnrv4kRD86iVM9gr1qplbHngGpyfAxecvoBYd0yT1zr8+S6hzJkODm/nJAmknFMEa4I6nnyFXKXHFid/Fi4ygNfHA8mdZPbCRq047E1x+iAvMaueqhxfi7+klnszRFGqjbrKpbXOxkqM7YOeyEw+DyBjUbSx9/R+kSlW+e8IxUIwZLZtcmbte+DupdIXQVvj33KP2x2mtU6ibuHvRIqpeBz887XQYl7YQLPnwHUaiE4SDIU7Y/0DIVxRZfOHdFUpoteXKHLmPXHtBtWp8/Nmn7LbzzrgDTeRSOWzhdpb8/Q2qFhfFmgzrqREWZ8vhLdQLGeYdd5SBmphMvPvFF4oEiKy0s7NTg58YGckaPHv2bG17FqJRvf9fX7FCW1LS391hSg8mu5l6yZAZv7biTQ7af3/sdqcGsrXr1uHyuJWfJON9NXrarMp9Eshd+D7FWpl0Kqk8gWwqw44zZqnJlQTztWvW4XK6lDs1pW/KNjThq1UrCYebaQ+HMNlM1MslBoaHNShLAjJn9mzdH5PVqmzwSTtx8Q6piDX31kReTKO++OKf+L0+5my//baRxLI+iwOmmP9MxqOk+HU4nVq9u51ONjV06pKU5KSP8m86dKX2beMsCIBrJhZN4rA78LiduOxO3S8J/FKlS5tKuAbCHRPUQDbpjU9qzyfnG8jr/3JddW6z1RaitZDN5X0CsYvzqTjKRSIxWgVNAFpaWzWWyucHAr5tsUpMz2R64n8V0IXZLOQnsZAUuCOTTGrgXbVqFR0dnZo5To4jlOlKwnLXTKRxg8lBtDYC4aSvnwRCYfiJ69K0vt7/oQMWoxC3x2A0isYvWyop01eyK5G7acVpNpMrlRmcGMcTbtUek6zXxVwOk3hm22zM/rfPXT84pKQ4IUxYnE7tnbk8Xk0idumVDE2vAu5gkNdee00vzvTubmxiHZjJsHbLFmVS7rXXXsb0tkKBN957D5ffw6bxYeYJTJ3M6Q2/YsNKZa/v2zNNe+ueUIg33nuH8WJGiWbH774vJruDusPM0vfeo2JxUhWiTmOkotFHr2IX2L0GB+3zTWHhKXP9jXfepaWnm09WrcTscdHSFiYfH+dYkbcJo8xkZvGn72NxOMgMRzjlMKly5HpUeezN5XidTvz5KgftKX156V06ePYf75BLZPj+fkbQbuh2eOCVF/A2BxkdHuHiM8+BZB5TsaJJ0itvrmCikucU0UULZGWp89C7rxHNZagmC/z05FMMxMDn4fYVLxIZHeU3R81XJnYkMczNTz9Ba0szZxx0sC6gyqbbuuj8bPFiqoEg0XQWa91Eu89HaWSYNqeDS6QnrvIuM9c98hCuljDxiXGumz/faBFkC/zhkcepYNFpagJxbVi7kt9efolR2UuAF1jQ7uL+pxaRLVX58UnfMRbUrf98zWNPU7XZqWWj3HDB2UbyULNyx9K3iaVyWMoFfrHge+AyKQJwzdNLKHkDVJ1GxeDM5vGWy0xtauK7Bx9gwMzFNPe88gKrhvtpnzGTzcOjTJu2HfWKicR4AtfWSuea886C8VE97394+BEE4pRn4JJTTtnW73x0+XJNlCUZdljMpOIxLpWkpVzEZa5pwiC9+YVvv02gXuQ7X99DEy3hQVzzyNO4Qq0UIuP8SlADqdAtFq5b+neiNSvN4Q7WrVnHlJ5OmgJutmxZR9NWw5lrz72AyvgIdIb52bVXE+pooxRL8Yvvnq33ovSWf/rwQjwuD9ecJOelCeIJ7ln6N32cLjhKko9GT93j4LaXnycZiVEZGKc9ENLq9WI5xoAf8ml8pqKSFv+05A1qdhcXHX2woiqW9nauuvZGnG19pGMRbjz9RMOIZ2sAv+6hR7G5nVxx/MmEnCFiiQh/eWsZkUKGHx57nJEsVqyKqDzy/j/4bNMmZs3eiZGxGIPD48yYNYNUOobfVODKb32Djt4uRjYOcPuDjzFjx5351t57YA05qMQjEGzn+bfeZ936Iaa3t3HcrkJ6LRtox/JljOfTXCT3kyBOpTL3vvAMLV0dZNJpFhx8GB5/mGw0yp9fXaoV5NRQGyMbNtEeDhOLTHDmaQu0ZSkdUH9LO6loir/+/Q1Nxpqa27T9l0rEaQm4mTW1mW63D1wOLQJWvPuuBj35e/GHkH65GBftsssu7CI8oX/bNkUiygiX9x51xGHU8xm9j5xuDxs3bqSzo1OVP16fj3Xr1mmA7e7t1oJIIGIpVtasW4vT427AwgVkfLFAw4Vcga5QswZIMd3atGGTSsgEpejp6VXHxvHRMTYNDdLe3ozL6sDudlDKZRmPRjWoSVCfOnUqhWxW12nx0l+5ajV77rmnvja5DY2O4vN6yWfzTOnr08reCDwm9Zfo1XW9rsFfgqZo0wVyFx8VcaATUnRvdxfJXPF/jNPVQVOTQV1IrYLe2sXBLkE41ITL9q+iVuy4q5UiHmHl2xx6DQTVkGOQJEoIkVLE6jyPUkmJk41dVL93qcblPEuxLD4hskklPlmByywGiZ/SXxekRNxNRR4nr4kpjSYP/20PXSp0MebQkZCN2dZdvb1atc6U8Y25IjJ4QFoeQqI4+eST2bx+vX7ZRDyu2aB46go7Xk1JCgWiyaT2C7o6W7GZrMogFda49Ka3DA7S192NyW6jXi6zob9f4ZfBwUF2nC1sbiFCVFk/MIDM+cpWpegqMGfmFMqlOhMjw4okzOgxPkO+/9XXXmeHHXfUePXRZ18QbG5Wh7qdpF9erWnFLSf8+eefZ1eBo4E26c00jIU3DA7qhdlFNOzSkfN4ePPNN2nv7SJZybPL9GmagUvv8eOxfobHRjnma7sZZLlqlSdeXsr0XXdSE47dW7p1gRG90Kur15ArCYN80s1ImL4Go1uqc+mlH7zn3lAUXb+DZ5e+RKC9lVSxSNVuwSLU5WKa4/bYA5szoKSbB5c8q4lL0OZm/9lzGryDAo/9Y4XyAaSH/p0jjzAgd6+bO556mh1nzuHAabMN45Vyheapvfzmzj/gCgWUsDG+aYCLjptnSFDqdRa//CJZl5kF86RPHNeAfu/rSzG5nVgLNc486niD51UucM3Sp9XO9qoj5xmknyYHtAb59Y03cM1FF0MkoYvirS+8QMJkIbW1vy1yu+1mzGJ47TqmyYCb0WF+fcmPYWJcCXzXPPIQ8WKB1mCAX5xwHDZ/gHIiw+8eepTm9k4dl3rjpT/G3t5CaXxYJigYSaM4FW41fLjy1tsJtXVy+fxTdPEVyP5Pb7/HkHjymytcfsKxRsunDJfc+xhTtpvD2Ib13HDmqVDJQyjEab+6gb7d92TVwCYCHg/hmgmHMFvLFS476wywSKKQ5xcP3o27s5WM2cS4mMUEWw2lQ1MLTZj5mSRFsmLUaty28AHCrW3aT7z01AVGQPf5uP6229Qpa3xkhOuu/oVxLELAqsgMgAJWj49y3crPHnwQP0V+ftr3jSlsxSp3Ln+XIhby0Qmu+sG5EBlCmD7Xv7CMkXyNUtlMc7iVVCJCOhVTC05zOsV1J87DFmqinBrj+iceJtTZSpPVyekHHK0oDV4Tv3vlRdKpLL8+eb5xvSWA2+EPixZx6QknG5LQpgC/uPUWyl47U7p6GPt8Lb86/0Kj6hXYURbiaglbtaAKh9uWvUmyUuOak4412ivlMr9b/By0dOE01fnRkQdSl/6lzcPC11YQTSa4Yt73ISnuC2bqzir3LX+Jcw//lkFUKZq4f9EzrEzHmLvffrz99gd0dk/BHwzrAl+p5Ahay1x26F4GwRM7luZ2br3zfi66+EIY36yI2BNLXmH1phGawl24TTXOP2xfg6RntvHkitcZSEX56cnzwOTE6nTxxwfvw+pxUq1UufDMc6gPT2ALNvHQksUKG6cHx5je0c0h++1HTRfzmpKCxehKWxpWJx+t20yiUCVdEJ6QjYEtm2gLB3CYaxy7z+6N/rOJd778UhMBXfzFWtbt1mCycuVKTjruOMx2OzXhNXk8vPbGG9uGKx0kEwkFiVLtmVnR0T31NSM2bunvV3VSc2sLbVItSqQzi5eGQYxL5sV1UYZYFVSlo26XwbAm6ELYXPnVSq3cJXZMnypOoyaEH/XhRx/pkKmddtqBWiGnChypxMXrQgo34QFIcBSvktXr12uSIsWcrF9CpJbPk1gjAT0eiTFjxlTMJptakKcSCUWIttt+NpExaWWhiLCQrbUnLZQMhwOv28nQ6IRaR0+69/+LFPcvB0HZp9bmZlU4SHK23aztSMfjmuBID79UzFEqFrTYFfKbFH7yN8IZk/+XTaprCcaybd7cr8iJMOHlHEajcfX3ULa+2FjHYrqfHo8Lq9WuRHRx+JyE3MWBTmKVDHj5vwroYiAi1ZRU4tJDl0AsQUr0rtIbKZYEIrAZmj+rFFBGhS5VohyYVLSSMUofI9zWRjQSYdPmzVoFy2f3dXUhbL9MWkhwFirlojHWUWZDO+x6UwrkIBe6WRZkEzR3dfHOO+/gC4bIVaVIlOxQulmoVEkqmZ4WyRQNgsGa/gHNwqRn1is3lmSClSqzxLFJiVw615I169frjSQmAEcJ5CnB2+Xi9ddf1/0VuZeS4jIZPvjiC3LlAs6wl68LciDEm2qFp99/k67eHg7dc1+yA8OYPB4+WflPfeDrlSrf3uXrDf17kTfWrSdTEDK6mMUaNotShQq5z4Ddaxy6824NSMjCu199icnlYiKdZDyVVG6CpZzl+AMPhHRJ//zRt19TdMRvdnDsXsL8lSaTjRc+eV8fCF++ynFHfYtCXnrBJp5+/yOyySynH3GMamUVli7keODvS/G3hDXzlRbBj049i1osoR/37qqvWP7BP7j6nHNQgb3HxbWP3oPF48ZWqHL5SfONXnGtwk2vPU9zMETx4/VcuOA0CNiMhVB21mZIwm64+15yDhdZq4NouUrfzO1UL++WJTqdpM3t4koxVPF7tR1wzX33Yvf7MZUL/PyEbxtsfZON+xY/RyyV4WdnSRUp5Lwsf178V8444VisWwNLJZHUJOuljz7lq7Ub+MkpC4wxspUqt7zxFhtHhpkdDnDxMd8yetVmO9cvWc6mkXFmtbXy0/nfhfiE3j93f/AxbwkkGQ4pMcdbLGPPZElt2swNl18OubShDKgVuXHxU6RqFapCdBP2t9lGMpYiZLVz3QnHGeZBqZRW6CJpE9LNOccdZ7Q/qlX+tOhp9e0/76QTjcp7Kxnn9ocf5qJzz8aUjuOUHnrJxJ0vLcWUT/CD448yqthijVuff5X+0Sitfg9Xzj8JajkINnHpHfdhCXdRx0W+UKZeKSmjNxjyYC/kufKwo/X6Yauw8PVX+Gr9KlxVEzecfbFBEN1qS/2rRX/ReqaWKfLr8y82XApbm7RNINdDEtFf3X23tqUG0zHcDhe/uuAS6tGEVt9X33UH117+U7yiw4+NkMfM75a/SdZi4eqjjzACeqXCo+++z2ur1mPZWi0uvOh8kLXC7uEPf3ses8OGKV3gshNO1bWDkHBk8oZSoGLmzgeeoHPqNA3oWdExW91YbS61x5UCo8nnpMlSorWe4IxvHQZOn7L5qUtlL89OjYWPPcqG0Ri+5m6CbX3UcmkuPFr65UKYtXHnM4sJ9nUyX4iAEyIDtfPoSy9QapiVnnXk0YbqxARPvP0aTeEQ2eEJviM8Bcx0d3Ww8L57OeLQQxTOlevuagpzy+130zF1Fsl8Sacz2u027OYqg5vXccb3TwZRfVSMNe7ZV19VR8/169crnCt9ciEuH73ffvrvjpYWihMTPPniiwrLS1D7+h67QyaJ2+8jl0jw/kcf8/W99sRhsytkLpWuOOTNmj0Lj8+vpEM5hkgmZUy5DPixmeys3bJOW3NiL73TtBnGc10ss2b9RlxO0Zan2XvvfUjF5b4wqy9Ib18PPullC8O+VmXlunW6xso1EdRikoe1dtMmrWDleNSBVFYMu11bnn29fSqZFCRgl7lzsTbG6MokynCwyYg3Yn/s9SrnKhzyMzIa0UJNgqpU2BZBS5dJvG4AACAASURBVI1VchvLXaWEjT66z2NndCxOR1uQaCxDx7+5oparBRWcyMQ9Oc7JAlCGx7gl8RA31VJJ45fsr8RIkeTFYoaj3Oio9N+D+rcqVaxWNXCLfl0SMjnuSkN6Pfn6ZC9+sor/ryt0OdDJIfYytm5yAofAgkKjlya/amsbg1ECEhCE1GY2a8CWbEJOgj8cJiV9HJE8xOOaZckBhAVyQ8aYBhRWFP/pzrY2I6sslxiamNDPUMhd7BaF2VypsH5wUHXWiWyBnr5OhgbHcTlENmdibHSEffbas+HYZFYDFfFmFx26SNzEqEAQgz23m61ks1Ijk/rwyy/1YZDv2n333ak2ZANfbtigmdNhhx1GYTLrisUYHB2m6oB9pHIXtrXNytJP3iXc2sJenX2YnR5q2SwfbVjLRCmrdoQHfW0Pg7Rlg1e/WkWxZtMKvaaz14yAblg6SlCvc9jcXWXEmj4gS956m7wwOsMhMqUibo+Dei7B0bvsCmaDffuP/g2sk4fA5ODE/Q4wroXDxoMvPqskQH+hyuHf/CY4zaoieGzZa5jNNuYfKvC59JOMO/m5D9+nf2hQb6xiLs95QmCTIS9WKzff/kfmzN2JYwTqLwkuZeLeFUtJFLK0ugKcccChhvDYbuHGlxepAuH3Z15CIRYHt4n7X33ZSPZkdGOpjMlmp+zyksJCUkZ6un2MDo/SHgziq9fIjI3wu6uvgtFh3bebnnqKSDpNs8/Dz05sSLTcfm6//0EuWnC6QR5LJvjTE4+qc99VP7uc/PiYEeTNdq677Q4sLg9XSuAXP/fmZn5830KcoSCWyCjXisucLKylGr989kXs/iCp/n5++8MLQODXrdrcX7/4EjG7k+JW+Noqnvwjo8zu7MSayfKT4483EhaFwp1cf+9dOEURkssxlkrxwC2/k5uQny1cyE1nnAYJkfE1cef996PGPGYLP1qwwGgvOZ388aGHuFjQEHlWhOh3++1Mm9rHyQcfZBDnJPJ5wtzy+OPk4sPc9JuryA9tkaya3/x5Ed6mFtxWE+cffaihRkgn+clDT4GvVe8/u92t/MhiQRbsMpZcjt/PX2C0KNwmLrvlenqm9yn/4MdHnmRU/14T1zz6kErYbjjvh5AuqCvf1XfdqpCyu2JSeoL4OYjscTSX5NoLLoS4EWz/+OxfdcTohcd+Wyv1MGUKW6f9Xf7XZ4iUS/zpkosgOqGtmJ/fvxD7lBlUkkmuO/pIHDI7oW7m5sWLKdTKXCM9/LTBov7ds4+SswhFxEs1XSRodjMo3vazp7FeRir7QrhcXiLxpA5FKmfTOCspfjHvSChIT9rGwiWvYHH5SSXjpMa2sP2c2YynSxRNLkpmlyoYLzpsb0P6aXFy/1+eJGetc7G03qTAttm54y+P4g016Vpyzne+C7G0ns9F76wgnkpyzmFHGS2uuolXXn9N7WX333svLE4H1WJJ9+O1z78klitjsruUW6Fz16tF2sMBDp87x2hB+eReT/H6xx/rMCoJ6gLxHiIOkg0XtcngKL9/uGqVrssSXA7VNVLY5HXMbjcfvv8+u+24g9660n9etuwVuro6FZ7fdeevGfeDxaQkOXkQi9UykXiMzuYOxhMTRMbG+frue2K32imlMny+cqVKdWU2+o5i0mUyqazuo48/IZ5IcPAhB1KVJKxUYGOjRyxxRFoF0taUZ1AQWzme7UVyp9Fc1hW7BmiB+C0mK+1t7Vqt6yjYxr9tP2cOWUks5TmuVBiNRvX8bD97Oql0gWZpv7pdyqdSJ8VGUN/mC9AI6hJQBfGQ5GhqXxdOi3Ob1n0sGtHisaVFTLuM2GgWZEHUDRabkgC3ybzrZSYm4op4isvg5OhmYeTbrNZt5DcZ3y2ENyPBsGhbQxAQuY/kcsrYVUnsjOE3tf++hz5JipMZ0yLen9xkEpQ4kEnvJZ0x5qHLl0oVX1WzlroaoAhULYw/lxCXGuz3ga09VZEY2Kw2WoNB7G639stTuZwau/TKBCJ5b73OWDTKRDTC1Kl9eOQzGsS8weEhnWDm8EjWNabwv/TkqxWBI1z0SiYlBDq7nZXr1usYPZ/PTzSWwO3xskNPr3Gx5ZiqVT5bvVoPbXJW+h47NCRf1Spvffqpogw7iU+87JfJxHuffYbFZsHd5GWHjg4sZoeamLzfv07NT/bpm2E8sMDnWzaqrEUqwXkHf4tsNIapOcCS115XWZFTJ6XVyRVyejFFbyotbpF1HCoBXRZtq43Fy1+lvbeXzSPD2t+XKsdRLfJtycJTMvXMxEtffaYe7hs+X8kZJ4qnucCCde59qcFyL1TZb489wG1Uf8/94wOGxyMEWpv5/uGHGQlTqcySDz5SEp+QSU6V12UIy9axkY+8+SbpeAKv3clpUmEIrGmFm55+GHfQT8ji4pRvSqAxAv0db72kvdNfnHA6plKFuqPG9Y8/rBCVSLHs9Rod3T18vrEfa7CZdM2M3RswZiOLmUcmRWdTgCu+c4Ih5zLBrc88y9BEhOndnVwg0iKR1JisPLzkJU4T/bS8yW7ljw/ej9NS57x5J2Hye6mrLNLKfc8+T91i5zzRfFfyWFvbuGThA+RNMM3t4NJviZRMkiszlz7yFP62DjqcDs7b/5tQyulCedkTT0F7J9lyTSUyIa+HciaFT2ZFFwr88jvzDIeweBJzMMgvf3MtgfY2LvnRhVrJ/vTppygkY9x+5mmGbNBs5fbHHtfpdE3BIGeKpr+xzPz5xSWccZQQ+6QnXOK6u+/C7/Nw0WmnYSpVqUtD2ubn5scew2YucPmlF1IdH9Qq9jd3P0Ew3E6T18mph3zDkGGZzVz+0FM4w90k0mU83gAuMcfIJMjmU+w+axZn7bKnkZDYa9y06HEq5jruap1LjxLegRg/wHVPP4nf7uQiYbTbRTef5fdLFquHdnY4wvZTZzIyPEqwrYVErcTlck5MLkU/7nh+MYVSgcvPOx/GxvCRpWh2csXTz1LZ2qK7UTwCkgaKdNOiZ4g6vTgrFa6VYTa6Xx5ueOov2H0OfnLs8XhsTWSTCe57fSmD6TiVXJEZnVMpjCe1JbGxlMHb0UEsIs6UxkS6XCaLpVrGW8/xi5MOxRLyUo2l+d2Ti+iYMoON69bSFXTpvHPhCCQrZnJ1G36Pkx8LRF8VVMzKY8uWs258iF+fcaahjKjDA88tolCv4nG7Of0QYdAbhLKn3n5V6/bv7bO/gSJg5qPVq/jyi084/bRT1cSrKBJDh5unXnkVs9uH0xdkeGxceSF+j4OAx4GVCkfsPNfAwCXRzmZZ8fHHugYfstdeuu688s47+vtRsj7IWme388HHHyvpVyDs3aVA8jiVXPePzz7Tynz3Odsb977dzoYN66mI38HWxH9GXw/2gJ9SKkWqXKFYKaqpkIwvFqRWuFbiBTJ3x52op42A/+XadcQiMVpaWtl++ozGml7j8zVrtCreeTtBNmVts/DhZ59p1SzIwbSODmOdr1YVcheUUALhbDHQagT6wbExhgeH6e7spVOQVi1ETCo91jGqPt82ErMopfLJJMl8XjX5fR0duuauXLUSt9/L6PiYJgXSx5bWhaANEtjle6WnLq+LikWmwk3v6VHTtJy0jfN5yjLWulpVBEHGUks7pVTKMj4ep7u7e9tYVfVuqZfI5yt43eKFIIOvJpRQJ8OyNNmRccdZGUZj6OLVVEnIgaJzr5YVnp+cdiqwvFfW5P/Y/leW+6Sfsl00iI2qWkTv0kP+2td2olCuYrdZDBeuyWlqDUMAka1JxiWMy6DAiuprXNZpUtJXkPcLQUxOnpyUzaIPN5l0EppYx8q2aXREL4KwLefOnUtRsi6bjfc+/piZs7cjX6ypl7o4mhVFJkONnYQQJ9mk6GnzeT5YtZq2tnaV3s2dOt0wUWhvpzBqyCI+Wb9+W/9p2rQe2sLthmWjbA4HH3/5pSYsekOl07ja2liyZIn2vJK5tDpA1SNJIwN/azkWh43z55/G2Jr1uIJB8qk4Sz//CL/byzemzjb0mJYaK1avpoQdgZV23n1XhkeHqFRL6kA1sGmTYfAiiplwC9WJCK988omah8gwgv6xUaZP7ePIWdO0gjcVatTNZm55eCHh9na265zCvtsZPX+FtbpauPmmm7jiewvwhUKkU5EGYc6uP2995inMLgcXH3644Q+ezPHcW/9QZOLMMxZAJq5B8qZnniHo9pIaGOXyU88STY32qn/6xxtp6emgNB7nygsuohpLUafMTc8/SWjr5K9z9z7M8FvzO2UkHUxEVFOvenFZlPqm85tb7yBTt2hAj8bi2K1mmpx2hjauY+Gvr4FUAtwefn3PvapWyMWjXHvafJXH2cJtnP/Di7nj97caLRSBI31udWGzhfzK+g5MnUpyy6CUH1x3x9384mwxjZGeRxXau/jhXXfSaTPx8+OOafQnLdywZDnJYoXM4AB3StVYyWtgPvW6mwjP3pFYIme0YWplctmUemuHto5wvOHSn8LaDQZ8K2irBHeHg3o2pft16YP3M3vWVM7dbScsrS1UR0bB6+eWu+7BbLFy2fdPATFHSiT4+a1/4IZfXm0EOGHQtrVQz2UNbblU5yIRbJ2mRjs3P3oPV5x2MnhtkClyx6JXyeYqRMeHuOVnF4O1gLmtjYt+cSNdM3akZnJosCiXioSbQzg9NjZ98U8W/uDHRkLss3PFXbfRObWb5MAw1575Q8oCefeG+c1df6QwHuWGn1wBCfFyMEFHCJJx7O29lDYNGu0ii5mrFt7D9ZddDrGsobWX8l2qs0pVp8rFN3xJa98MBmIZzr/vPu459wxNXuRZ/fFd9xCYtSPJkWH+eNYC6skElp5p3Hj3XUwkx7jl6mtg46hxr/vVqhH8IYimoCRooYWLH1lI3eclHBRYt87wyJgqYbKRKH1hD2d8QypT8brwGuz4jJE8Us4awcLh5/bnX2H9aFxnRlzwja+pnE+06Q8ufZmi08IFJ5wICeEEiMGNiwf+9ixnHXEECFFsWKBeWU8apkHxDCZ/kLr6A9iMwKZs84a8VhQyJgv3vbgMV1MIk8WG0+WgXimSio6TTUa56DThWZj1PvB2dpIZHjbOgQRDi4Xlr7+uhcjuIsNtGJfIP7/x6afsv8sujSl8FR3s9OKSFxXhPFCkq5IgSyHz0YdaYfr8Xg44cH9SopzweJiIRUilUzhkYIrFgstsZ/Wm9bi3+jPsIoZc6lNj4bOVxrr72WefK7cqLc88dT5YuVLnZuy2y1xjbcqk8Xd0sHjxYg7dZx+C3d3EB0VBZWy+9nZtsQpSu5sw4BtbNF9k/boN7LXj1zRhEa39Z59+Snt7G5s3b2GvPfak3PA2kRadJCN6bhoEtDEJytk0e++7NxNbtqjGvlYoahKhkzgl8ErLIJmiWqlogO1tb1dEsV4qkSkU1HNreDhCr8ilG5u0bqdP78FqMtzhZBNyXlZc7iSGNmD0rNg3U8MrY2Ib8uHJXrlU4upM2rBvlfHI/z7NTT5ThruIucy/b/9rQNeYZrcbOu3JICfLiN2uZf9oJEJ7KGwEa+mtTf6s1XA1NSnbTxjxEhhmTOtreLhP7oIBdMhkKZl0NmPmNHx2Jzafz7gQIg9wOallMrhbWshFJrbtuyMcphiN8d7qtUyf1sPHn/yTqVOnsPvuu5IeHMDZ2kJBYFbZxLNd4GR5oiRYye+pNLFimsHxJIVCUS+gVOf7CnwubQM5VoVuk/+CruSz5CRLsiHHqQiARSddmcwO6qUipt426vK96jprMYKmPKhNHmyBJsobh7RHZgn7qcoC7fCy5ONPSKSTmKxm3F4XgwP9/EgkStKLSmWMB0QWQSHMmM28vmUzB0omXZTFQ9y8BEaVBcisgZtojGdef5ugx8eBSvITCZcck/jwOwwjHYHcMfHsG+8yKCYSzT48zUGFwi4TOVlrN0jwk3NRyvHgZ+/TPzGq1zPo9HDB3gc03M8E0hI3NrF8LRs9dXGjEyjeUodWcY3LYis58VjsJMoCPRojVJWlq1ptaUSJ0NPBjS++wqbBEX0AhMlZzCS44YJzIRYB0a3K+UhJpW1WWZrKw3QRtGmgJps3EgWp5mW/FFIUaNJj3APCypeRifJ+6RFXs0YPW3og8ndZIfnVGudWKn2Ze+9QRQBirlMUXbIYwIgRjZsfP7mYmgyFKOexOCyKEDU5nAyvXMOTt98NazcbHgVyjDon185VD9xHy6yp/PiQ/aCaMyo90cMOyURDM3h9RlCYZO5KopwSwxMhhMqNNemwpZ65YA+o0YruV9AKqTEwy7HJNZFhITaQRCoXhXraeJ9Z+Cgufv7XZyiUSgp/CzdzYHiAJ268GSQYy70r7nheu8oF9boWDHMQ7GUjKAsKVSgRbusiOjYCTgnqbWIlJuwp8WY2fOdDAX5z2x/55anCb1ArPmhtgdExvU5WS42KVMLuZpCKK5cwEjjZvE3aD9eglDMMPQTq1j6BXYxmirSFehgbHAKPCdpa1BhJ+9aOgIHC1Utc+cwiEvEkPm9Aq3QZVdy6dWCPrZjkynmHgpgeyTNrlmAqFsdS1aLsfcxu6J5uHJcY4NfjRkJidikJ7Nd/fUKh8t9873TjWRWeiKz2so6oekQIpyVeWr+S1WvX0GSyc8a3jjEUA6pJrhgckaQcn9wrggRaeerDT0jlSyKOUohVmnN2S52e9mZWf/EFF377BNydXeSGhhqRQxQfWZ5evlyrw8kR1jK2dz9ptUlBJOiewuY1Xv3n5zp+2LeV6HvQTjsZzPCuTrJCKJP9UsfCrPFsS+IhHA5R5DSHWbV6NRKUJAEVaHqPnXc1zpWgi+2SYEiSZcLa1ERFvleQBFk31awLPli7hj1nTTcKLzWeMWEOBAwCX2OtFWdP8cwX2FvIY0I0+9qUKbhlrogkwSYL3rZ2NRrTMc+ilRfTskave2p7x7ZkpqWvTwO3bNlKlk1bRthRx4L/y2rc19bGyi+/0mpZpHs6s0DMXewOpk+bRlraxkIA9Pm0SlfNuhiOWQVZNcx3hBC3ecMGMvm8IgXyGaKEETnqxOiowd7PJxgaHNOx5FLl24U87verdblsk1NN/z1YSwwWMuD06VMZ+LehNf9VQNeRoaGgwooCB/h9Xp3OJdlDc3OYTKGkcF00kdKdl/fIyRdIQAKk9D+m9HTpv8u/9XZ1qNGDQDSdHW1E4mnV1tnMwkbMEAh4+eCjT5i7887a6zFZzArpy0kJBJv0M+Xz5WbNZHNYrEJqMNHV7OfLtRtxuiT5kKpfkv+y/l1HSzsffvIJO8zZgdGRce399/ZNYd2GDfgDTUpCkgsiN4vIKT7++HO23357/V3+3mAVulW7KTfLpDShKdRkDANwupW16hFHNZeZXLFAn7CZh0f1mOfuuQufrF/L+MgoO7b1qgWmvaWJmsxZ3mqIIqzYaDKm2tyObpk3nicemcDjcGISklhXNx+8/xH7fvObDI1PsGbzJixuJ3093YRdTvpXrcFVNikZrhr2s2V4iJ5AC8V0Tm/GvpnT+HTDKgJuD6GKic7WVj5a+yWB5hby2RIlkwl7W5CRRFThnbamENnBcfxi+GKCps423vjnx3ROn2Kc94kYvf4w0c3DdIXayNbKTNhK2D0OvKUaPbJgxlL0jw2RCbtoDzVz1m4H0uQLkigmuf1vz+j5TsXjhHxuBodG+M3lP4dgK9fd+yAlsXB1u1Vqks0mKObStLcEycpwk3SG9rYOmppCfPrBe8zqbtPhJtikz1jG6fWrxNImXtRUaW7yMjY8qKzWXL6Apyms42tXrd9Ed1sLnmpWffXpmMKgWBWXU3i2GqnYqwW8/jAFe5hUpkg5FaXZZcVeSVOz2YjYvJi8zVSrZrUWNrts+IJ+vefyyQTbdfSw9sNP2L6tB0/dTGI8St+0aQzEI+RlrW7yYLWbsFWyOkxGJCrifW14PTdTlGl8Xp8uUmvWrCbcElav6IK0ZRyGqdDY0BBeq5Ny0YLJ2YLF6WLL8GpCzW7s9jpOqxtT2U8uVSSXi+PxW6mY0lphFGteHJ5wQ4tdwel0YHfa8YeaWP3xp8xt6VZ7zpy9RtEGroAHa75ES6amTlyFdh8mSw1vMs0F3xabWJMiL9c9dDcmh53McJS+lg5K2aK2BqQt89Brr7Ph06+YMWd7NqQijMUj7DJ7DgOrv6LVYcIdDDNqCtA/NsH01gC2qkCUBcpmB6ZAG7VinmB+glohjznQSsVqplJLcuXxJ0DOGA5yx7K/MZrPUi/VaPWGGVq1iVtkVK3Lws+fWaQ+44l4iu6ePlKROOV4mq6tQ0Eum3+EthfEkvX3zy3BF2pndGCAFiH6msycfeIpYHFx/dLl2LdW42ObPmGX7WcxMRKnVDdT97sIB5oY+WIN03qnaItNSHECI3c0hXGV6gpPb0pH6Js2FYvcU/kyZYuV1o52EtExUrEJWkNNimomMln8oRYKNQvpfAmnx6uvC3nRaqritpvxit1rocTY8AjTp09XOZoOTUqntZcuPBVdN/9t3RIEdHJqZGt7G/lyUQN6T1cX8WiEgM9HPCKKhyRf33NP/vnF5/T0dus9Nz4xxrTp05TvI331mT29hsFMLKomJwGvj4nRMbxuL5GxCWbNmEmxUGRiIqIMbjFO6e8foHfqFCLiOyIe7rmMysFkTZUgKnFD1lpZN6U6lv2V4xG2t7D4J4fXSD+8taVVk0Bh4s+ePYtYNK7xRo6vVCgqMiw/5bPFpnZkZIS+3l4G+geUgOf1OTWXiMaSuq5J7z41MsKGkRGF2uX75ZxLYBf43ev2qFa8t7dbh5WFAiJ/G6ejrVXh8Pb2IOvW9etxTJnSQSZT1v+X6yAIr5yzvr52Nm8eQRIsl8us4KBI8ya/S4KzfKc893Is4m8fiyW0bf3vmxTuEp+EVPdfBXTpocsm0jWpYiUQd0mPW+DwLQM0t7Upu3ByhrbAAv39g0zt7da5zA6HTe3qjN6ES3vYkwYIMniiIgEin9s2llMOXBb7SrWqJ1FsB4UYIBdZ+g3jkYj2SFRGJ7O9rQ629A8o0UCglngiqr65wqIcHBrUJCMRT9DW2q4XPxqRE9+h6IJkljKRSliJk3IPWUAEpjIcag0GqQ6ocdjp7+/X/58xY4b+FC2kxeXAY3fiLNZweT2sTYyqhXq3L4RZ+pv1Ov3jI1jDfirFElPcIe01fbJhNW19vYyNRnG4PTS3t7KhfxNun5tkKk57S4sqA8TPXbT92UxWOQMdvb1UTCaykqyoai2ltrO7zZzD5qFhJkxlmpqbSQ6O4zRb9bxF00lqHptyG5ypgvamLUEv4wnpybSrpj9bLRFNJWhrb1fyXmJ0glq5og9RW08XyZJYRMqQnjpZgfisDvw2F4VYhpK5TtpnJlvMUI8mCWOl1+PXvmuyycoP9z8IioJsFFn03pv0xyYIBJrUez+biNLT28f8g49UhvGP7rgHX3MbxXqN8ViE1rYQZnMNu9WE3Wohk8qo9lR0n0Gfh1RkhGBTE2a727CvN1tJptM6HcvndlKv5HWcbf/mTbS2tavf/XgsSXvPVFKxCPZiCrPFzljBQkdfHz0dft55cxmzp/YwMjKB2d6qFa7bWsdlreC0FclVyiTqbvI1OwF/mJGxMTUVKpTyeH0eRocG6W5uJeT2ML5lgOldvZrMCRGmVKti93oYjUco10p4XGb8Xjfr120kFArT0dGF2+lRVuwOc3bU1pR4Q8szU66WdCSjJHx1quoh7ZDsv2zBZm9VpvA+B+7G8NhGkqkJQr4w9Ywbc1WmTolls3AYCuTLFQolF5WqlVBzmHjSkJfKhCqRbrvqZrrMHjVosrb4Gc3EKZoqNJnthFNVJeWMuWokkxPcI3PmS2WcviZuvvN2Yl6zJogz23oYXCM66zbOFYWCzcRNTy/CnCurbr7W6tcKNjUepas5yOD6L+jqnsqWaJ3Wtm7y8SFlq/t9AWLJPEWTB7fDirsaVb/5Ih4SqQS/O2eeImXWkp1HH3+Sr/IxXO2tBNx+xjePsO/cPTlcyJsuM1c9/xyFrDCTLQRFeZHO463ZuPyUeZDYAOYif1j8HBOZAlWzk7DPjy0dJ+xr4pwf/oRSssAVCx/B0+SmyZmjkI5Trztx+pvYEh/X8ceeXBWn+Bl4HIzFo2oasvLTz9mhc4qS4dy9barlrkRTVIoV8nWzkgi9gu6IC1wpr26ZZquD4fEoLn+ImsmG199kEKxKBezmOvHxEVwiy5V1UCBgWUd16FVQUTRZnySQSOASye+sWbP0dwn4sq7KZ7W2teq1N1qeFQrZnA6kaWtuVgMXMW9pCvjU+EuGDkmxJAm/nHefFC+ZjA6tEuLjzCl9fPHlKlrDzcQmIgQDQVKJlBrSSGDV6ZTVmk6trNZrJNIpTVCbQwE2bdyoBjjZXFaNiiQAz5kziy39BuogxyP/SXHp8/o0Poh3ut8nxMWE3rtiliRTMOW4VGo7OqYwuQTOibFxw+W0WlXnS4kJMrZWEuVW8fLI54zJmoIemEys27xZR+IGfH6DjGYyaUExEUvpRNGvvlqjHCBhsIuxjZDaJP4JX0zOt6DgQ8MRrbi9XjtDQxO0tbUo4JPNGqQ2+apNGwfoEvc/Hdtr0u/6z764JPiTQX1y6qWiB+J9IQjQf2z/K+QuO6lZnt+3rUrXSt3vxyJyNbuVkbEJOttaSOcKRhZZr+tJlRuorTnE51+uZO6OcyhWaupi1NfdSbZQYnh0DL+4BekAA8mWTKQzOYRwJ9mJ9Oqldy7/LxPO5ELLxbBIf1ySjHxR55zPmtLNwHiMeCLGzFkz9IZLpZN608nFz2Vl7rCQ1mTqVQWnjKjM5SlVKvhDYQolg8k4aWwgmZxcMCGPyM0o3y9SDzkP8v9yY8km+kmRakVGxwmaHdicDuLWqv6sxjPq9mYYRYTJi1pLZH6DE/rA52xCDC7QEmrV85ou5rA4rCSzKZp1tnpOF1TvpLqiswAAIABJREFUVqmPSFPsNqdKByWYi5RucHwMv9jkmqGUzmIviD+sjYzLqmQNtxhSuLyGg5LNTGqrfMoh0sJEVieYZS1VrB43I6MTtLd3EovG1KBhZGwUYVqKm5Vk8MVSaRtRQxCTji4xE6ooJ99htmHOi7FJBVNngKpUtqkc5liSFrOdfKVAP1luvPwK+Lxfq7gHX3+ZtSODhIJhlcFIhZ4Sd7fTz1Wo808r3lW9dlJmzk/pYfW6lYTCARLJiI559Hl8OGwylzpPi0xfio0TCof4f3h7DzhLy/J8+Dq99za97rKwsLuAiERARQGliCCCEhUSNWKCMURjxCS2/FU0iRrFCmIIIEiT3pGOsNKWsr1Mn3NmTu/9ff973c97ZgfE+PnL932H3/yGnTlzznue93nuet3XlSlUUO/oaHQ0DAwOSenbZWcVYFkcAZWYqOKWJQ85CEQMoV4uwa230BfrRypPgYgMbI4WBgdD8LosmJ9OIuAZhgV2WE1tFItJWOx1UUFz+AbRBveUpmZ1IxEszM9J1anVashcKcGZ/MrlsmJ0aYDIrsjPwNJgq91EvVuTSsTgwKCMv5Bdy2a1C0iH6yL7J+BDnqQi8Shq9SqaNPrhELRuG7VKER4ny+pByba79joCUReq1RxMLRM8WgR2nSXkJrLFJDRHDZrZDLdrALpG+sgSSpUS+gcGJLhOF/PwWuxwl9pi2HN6UzJ0zW6Gz2SDdS4Lm82KnI/o/g7+7dTTVBtDM+GK229BOexEvlFHaT6N8cQgaoUq/omqfnoHX77uOvQFIljMpjHdKsHfF0ezUsfE8ABqpSRKxRr8vjXCGGejiKxI6/KkOWAyB2Czm1As7IaNm97iB+drvvr+d6n2Ss2Mm2+7A2m/HSWTjqX5FCYHxrC8dwFf+8xnAI8N37jvbuzZsQeHHLIeS0vLUpKPO4P4wlnvBdx1oJ7HZXfeBU+0H03dhoV9UzhmzTgeuf8hfOfL3wQsbnzjngelem7pLKPDNovdD7rBlsOCTqOJUMciqoY1i47YUL/YQFa6mKEzS92ZS4qkbcLpg9vpxdL+vc8z1hcJwm0zIZ2cF5KsSDSOtmYWcZaOZhasEme69W4LIwN96DargjGh+hiDBtKFisiHpinedEDNMBuiJwwIuZeY7dKmDQ/344knnsbw8JA4r4mxcVRKRQmal5KLWDM+jqXFBZFO1aGhXC5ifHIcrVZTwMATQ4NYzGYlMMrnC6iUyqDqIbN0ZrcUZCoXqWtulr1MznISDLJKRtsxMDgor1Wv0glGZQ6dDpnOir6AJDcsXdP/8OcMbAky4/XTTnNdJfHrtNCXSEj2zc/LbJqvwbl4rgcBbezt8zyS7Y2f1e/zybil1+NAghkuW29sL1WqWDJUQak7QpY7On4GQLT7ToqLBUOyjnTK9RpBcS0JwKSS1G7LF9+fVWeOltE2EAVPMBwffJ1Y1C9rwUe9wutxoyAS135Rm2NQRlvLz7165pzP52v2pGB5DglY/JMzdL45Sxx8IxFxt5gxv7AoIw1sD82nlqWsI5FSsYgopVEbLXGALAvQ2bPkzgteXEwZN86KdlcTZLvD7ZIIhf1b/g1FX5ptGtCiYvcJ+OXmiEa3xSKLohbOLqQ1e6ZUhu71e1Eo5BCKhLBvah+GhgelhONyupFJZ5CI0dh2kF5KS6QYjsRQajSwlM5IoMBghO/BwIGlkYWFjFwXPxdvjETI3a5cC39epSFxuyTqY0bOSkPdY0WbdZRSHQGnag3QgMHvQrfVxqgnLJn6QiWP8YPWIj2/LJuNpc7FdAprDlmL7aRGDIfg3j/GUy2U4LI50GKfMhpDpliCxeVEl7rMnTbq+2fGhxP9aGaKSg875BGZyLjLj8JSRjmbwT4Uug0hRNiYGEZ2KYXlegm+WBQdKiF5g1jctQ9Bt1eMTTKXQf+6CcwsLUpvx6abEHP70a7VJchayCxD89hRKVeR8ISlArBkacDhssNdbyJhtsNTa6NUK6LZ58WXSfJRYF+QfWorvnzVlUIvmYhGkJzdhy//zUXCyvaN625GuWWC2ePDzpkZrNu4HtVWGVa7Gc1WTQG3AiyjtVCv1IW1jlGvx+dFqdaE1eVFrlRFKBwRjuUGR5KsunBgz8/NIBqLyxx4rlxD3/AYFuZmEaPaVraCsfHDkcpkkasuoG8whN27XsHE0CTaBRu8DhqAFjRzDbVuTtQCWy23ZLiUmeT9jPr8IsZDNj6704Z6t4V8o4KK3kb/2LBkZ5wOeNP6DcjMJrGwe0owH8vVgggUtVtt5HMFxKKsCJhhMZE1qy3lw+npKXjI2x/0IZvLiIGNxqKYX5iB3+dEqVDFQRNvQqlaw2xmD9qo4rDD1mBm1yyCiMNnJ3lGEx1TFRVeP0F8TTe6bRMSiRAWFueltUVcTCAWg6Wtoz2fkQpN1WECQyDKkjo7OsZ0l+zprM8EU7uGH517niI+Ym+m28QlN18Nk9slma+52cUXz/uoYAK+ed01eOGll/HmwzbB5vfihaUZ+AcSqJeJJG6j2cqhPzKA8pIFDpMD1coSxkYHxCl0yL7WcaOtt2DzVdHRWtA1D0zNBr7/F2eJqpvPFkK5WMGPH7oLyTpFOAbQLFRx8QcvEODdl2+5Di27RZi+OF1D0NTk4Di62Tq+9PefRnfhFcBP/v8WvnT1dUgXGzj84PWwFNK46K8+hVa6jG/deDsariBMThOq+b0YHRtEqlBHhaOWYT9cNjtclbYQSCUrBSGW0boa4oEQirNJxOl4OlU5Y6ZSHaVcSUiLytUK8kuLcJh1DMbDMgrFErbT40cXNlhsLtRbHYQCQeQyywh63eLQ6WQ7Jl2ItzhWddhhh4nzYSWRzo1JCh0CbXBP1IT2baUU7/ejTbInTUN6aUnK7sn5eTmXnSYBXza4XQ40mjXBWDCgpL0hcycBwYpLJGe0zwoI+AIya072QKvJgiAxQ9zX+bxQmvYPDKJcqUpCQEAdS81ejxO1KrN8m/gFJovMxmnfaedpZxmwEGPFz9PL1CcnRzE3tyjVA1ZT+bn4NxazWaaxRKPe5UKpUMT42ADmZlIIG9WLpdQSGtS0Hx9FuZQXkpfk4qKcNZvFKsHBYevWYC65LBSyDNZF/rvVEqlsriXPgDDhWij3S2hCASPDCRRLDSmt94IP+pKhwRjSmZIkwYwbMhnFHjc01CfrTzA3fd7CwiKGhgaERY4BgYGTk6CGvoc+ln/HdhsfpH6lU/+THPpqcRZqTjOblH6Cx410Li9IP/Kx81GtqTJncjkjURfLMXSGdKp80BHSIfLvGWUJkQwZjhhRmk0yiM8LZ5mdP7MaTG/8G25CvhbvHp/D12SJMl8oS+nc43WjwPKL0y7lGJbISYDPv2VmTvIbclDTCY0Mj0j2k8nmYXE4EUvEkUyqQIORETcO+/Ms/3OTMNOfm5+XvlRvcbkuDo8buXpVbmjY4ZGZTGdCOXZ7R4eNsSr1vS0mNEXZSENAt2E5lcLEhvV4dfsOOMx2oVvk3/qCfgEl9Q30IZfNSM/GZraIYWV2T7aieqMppauhkRHMLMzD7nVLpOi3OYUxz9kfQ4nqX4UKPHaXfIblfAbuaEhK7nq+DKfNBl88gqnFeSn3c1P1eQJoVkj278F8Zgn+4T5x1NLLKZTgpVhkoyXlwYZJgyXsVweu1JCALGtqwhvwIDM1jfFIDLZqA229g7LbhEaxjMN9g/jwcScoQByjSspTEphDYFuhiK/dcAu8oRj2zCZx8KbDMZ9No1SvwB1wC6UnNzij86AvgCIdXyQuEb7NbkapXBYsXjjeJ0pgctQoX0oUrhCmWNCg9COj81AEmsmKbJGlLB/MnZYweGotUSGBL+pAMj2LWDSAOtsTegAOqxPFUgbBqAe5clIChmKOxsMhvcVauSzBGwMiZjUdvYvoUD8ytSI6Livy9QoC4RDyyxnEvQFYGh0Erar0SWnR+OAAkotJ6Zmb2I8l8NfopdM4UAQpFA7KmM3kmnGUyyXBlUSiQTS7zNQcmN+bwcSatWhZaqh3KyhW8vDYPHC2PPCY3agUMwhFvEhXkvBHI8gWWrCa7WgxQ4qqQD1FEg6fB8XlHEYDMdFwbzI4MWmwul0oL2exPpQQqtJm0AGz1kBfqwUzyXw4/x8KCnOhgO4ov1vmiJ8Ff/vDHyA8PCQBQ7NURbXdQYsBrtUiOJGZ6T0Ym+xHq9aGUwujUW7A6dShay2YdXJ9m+BxhJHOLSM65kWamANnCJZWG55uGa5GHf949p/DFo+jXckqkBWBbVRaa1vw3VtvR6pVh+60Q+t0JYBee9BaLE7Pw29yIey0wdTK4KJzzzSAWy4FNiS2gsBKXwDf/tEVcATjaNndWM4tYSDmEM3zcseMicM24NWp3fC43LBWVZaquewoVGn/7HJ+BkNRLCQXERjpk146SXqC3iBSmbwAjllFMnVbMGsdcKJIVC6bXZjMdmkrVqp1sT+zszPCKc7sst6owuqwSQLCPcCNw9lsGn4aeqq7Ucvd5XFheXlJ7CaTGrbviDDhWpC2lQma38NW0YKoqE3t3Sv2nRXTZrsh2ajL48T8/Jxk9BQEWZyfF6wHnQofdKTEgDALzmdz4tSZLbPsvu6gg0QPnq1Pjg6zTM2Me3B4EO1OA5lsWl6Xe537kCRjzM75b8mym01pg7KqSnu2lEqhv29AEOpOjwuppSTGR8dkjI1lciZ5qWRK/qZXsWCCtLy0JJ+ZDr5crEv/npU88hHQrrN1x+oGS/WNekPwYrweVjeY1dN5e/aPLBKDIaV9J4NpCjORkrUmgQt9iN/nwL4pVhQGBUfI8juT4V5CSJY39uB9XqLbu3DaLVKZ5r9zeRKGBVawaMQMBYM+qd7RXvD/+VhaUrrxf3LJnRfRe6xSWlVpP50Vuc3ZBTDg9Xzu6v/ngjB6YRmFN4aOnFGWZM5uj6jvsPrAvrNBrbLyncDgrvH+vcF/iYxETI2lIKHGh8ZrMN6fSNAeZlGKReTL9XjFUZN8IJPJSjbO66FmrcViM8pGeXkOD3q7zRG6GenzMnNRqoDqCthDpvwd34/f24odQhEecVCLAmbGv3vrxs/G2XRet2U/IpavRAwRWcG0LguHpFRV66w+F9eWXVJN2gvsZYV8AUpTw2W2CVCOhpE0iF2vU3rh7LOTWS9bLknQ5ffQOVDUgexDuoyLExxtJm+6rktkr4pp/DfZ8hShDK+zd728HpOmw+VwIZfOSoslEIui2KghWcpjgKCUdA5hnx9z2RS8QfamrBKM0EBwHrljo/CHHfaGDq2pSYtj775pREMRme9lSYvShmSicvBvuh3MpRYxMDKMbCEHq92KTC4jZTv219hfZvbKLIvrzvlM7hPZgyJVu7JTVtieendP7QveT/Vcfk4T5/7pYCpt+N0e2G2Ue2yi1mDJ3CODDPJ3FM8hLS93HO+jZpX1XY2QVffbWD/uA+5pAqyNjcC/IyaCIHqrxmtV4G0+7wDOdoXiwng54zdGRtB7puwhcxdtS1uJeJGzXDOha9bQ4pe8rxnWlgVDoThmtu7AQCKOpt6UqkGZ869eLyz1loyhsapWq5RQrRSlrOh1eCXgNbu9ogaomcwiOuZkFUvvQjN35MtkVuth7Vpg0qkuxY1mlp9xvZpk03LaYPe60GRQ2tLRoCDGfpY8ZnEOSojqXfksPMfC0CYFUcF1C2mPWePrWaCZdHQsbXTNXOPe9VDESJPeLz97zaajYybTl1XuUT1Xx/DgOJZzBeHM4FhQh4FmvSgMf+1iHWGfF+ViVpyj2eFE0QDbtptNBJwMXDSpClEmmm2vRq2CeNiHfLEAG/n8rTZUG3XJQr0uj1QRW0SCWy0iFMISND8L/+PgAe8Mv/Hn3a5JiFfoNNudFpoGy1iAAW9XR1fkPfk8HVaHXYLnaquOSrMGm42yniSg4hpZYNWtMOt01dzYGnRTF10SBdnNsNrMogIWC0XRrDbhtDC56sBObE23DeaZ/JwUcCoXi5JUJJdTsLkdsu68rbw9xFSRtdDG+0Lq7WoNXp9fMlgqg3GEWKReKVdltULraPDtJ3Fia6VVq2NyZAwLs/Pwub1oa21YvTZUW1WxG8RIyRkzm8QuECui6FjVmeA79r74L56bNreL2QSrbpZ14HeLkUjxfPE5ipyd9leDxURbrYM7VdjgLIoYTUmmql62YUnkPTm6xioLW7gkVpMZcV3Rr7JtxqpbXzwseBtm+IKIdzpXQH49v7Qi+MLXN77khIoJUWd85TmGvRCmXbNZXadBftN7jnq+ip17FkN+9sf00P+3Dp0lFGrG1ojadTlk8oXTJrlCCa020bUuMWxi/OgkjYkmxRasftYrbxg/UB9A43NNwucuhmBVIPH64KKHnuRC95CSDCiYgZCOslKpinatw2HCq1t3C+qdBAHhiB9LaRJR8EwZTsC4Hq6LYnfrrDhGCUwMunxxMuKcV/ajCjrkxdRno/FraczIuAXVZ+K7yDqYdXTpdPfLilJMgDzeQ7E4WtTwZY/a7RcytrLdIiVOrjMzd4lKdSa/JKmxC5hRmVZ5eSPwMcl7cGMyAOLh53vRycv6G0ETjTL7gjTwxAc2Oh2kSywlulDrdmBhlNpoI0THZ9YFpZ8p5qR9wHYAyROIOKfDtJhsKBWYYYdQrzQQj8RkGZjls2Q4tzAnGcVBB6+VDJfIWxpYAcB0CXRxoyltHDIxtaR3zYCKoMvfd6rGiTjA/9T7wYGbIUGVCbVuW6YiSJTDikpqbl7JNFqtAhKjMxKDRhtpTOLRIZMKv6ebrPaHsYeN7yrIWHUQaRNXfUlQuupvVu8TtTeMh7FnVsyaQUnJ34rzttLgd+EgMxtVuWBC22ISJD3dXLvaQMThhb9jFpAkNbqlXeI2i/Ed8UdRTKawZmwIU7t3IOB1STaSzRfR7OiwOL1S0WAoIwZGJwKhA6veQcfcRd3OvWqGtWOFrau+mFXzE9ChwKGj1q6jjY7YAM6BO6xuOCxuNEsVWDnqCU1NpfGLe57G16BPYBAr62asiXoe96oy8BLICMtrFx1LR9ZEjDjNumZDIjSA1NyyOLygPygVsGDEj0DUh+TiPFwWu4BAWflqEEVttcLhJPbBI9kcsUO7tm2V4LVWLCDs98FpNotIVSQWw2Iuj67JDI/HC69fCetQWpqWlqNHTVaA5HqMDyJOw3AedHoWghybUrVij10EPggGrjVg1nTZlz63RzYLJ2pq5L33umH3e2QuuZHPwabx3lth1WywMPjh+CrTAQZd1g6ZhuWMs8JFsGDAHYTf4ZekqtwqSRbusTlEOpVOnc7Z5rQLtbXV7ZD1lntiYoHNBCuIcVABCYGmcwsL0ssnE2etUZfKKSt7AkxrdxHcz6/AamGjVEFfJIZqsSyqZQR5cv/aXDboupIELTA5Ifi2Sx1yp1RV6WLFkTFY4Wfj7D3tvsWEFrlXeF2aGTadXxZx6IaHlD2lzi93sA6L3hVnTnptOb8Wqtr3BFnUn/WcLG0xe+kslRMLw0qG1Up1RYqydGC3WmUyN5/NYmRkENX9AlFsgc3MJlfU17gOb+TMez9TmPNV4XyPtY7bhUFTj4Z2xaGvMmXEcb1WbO1/6dAlSlJZ0R/K0B3Uba01pKfQ5GC/8ah2WqhUG8rJrHLmdIji3HsO8XWZv0T+BqKA79vuZVwrGfqBxeE10Zn3qPN6Iw1cTDp2Gi5KRx5EAg/OqvJ1A3489/Ir4oh4KNnvomFc7dBZ+pbrlhy6IwjQnq9WTl59pt6lKx9OD7CSiIvBIs0nAS+M12XPrWTpysFq5IyolAShumv7dsQDQTRzRXz4uLerWWpe8/7M8as3/AqnnPJ27Nw5L4A2j9cnyH2+v1meoxw4/y2OfKWiwrKmqjCIkTTWXmofOjc9EPL6sW/PXtTqNYyMjyNfq8LmcaElNJRdjEbjeGHz7zAyNopsLos+jt01G+IMSQsser4sGwXCKJer4ti7ZJGToKMKN0f+yiVwBJCoVyL8iTrlAiX6EkimUtLHp5Fka8XhcMnr0ujSEZPD/40cusrUV8euPQepQltVdYGUwrdt3Qq91cHBa9aikMmIrjGrHZJ1MfMzgkxxMsywqSbFaseBrXYgEDUcuaHI+BopRv4911QSHiO2UwZHXduql1s5J6uD2R6/dO+Xmkk5dO4bR9sk18UCTId8SuLQKZYWw+y23Th8ZA2SM3MiZhJfM4JlXXFx11M5BOxOXEpBGs7ss4y3lMIXrr0eicERpLLs0zI7Vg6dBtFCp67TeXZRtzHwNMPapUOxyncGFmpWvotaqyxZIEf6SBbE+1+vtOD3hKC3urBL5YNZtVG1ElusAlvJ/HV+LrVmXB9x+oZTp2G3dWyq4mVhgKEcuoon6NCtyKaoUJZAyBdWXNkMLBoV6JaOlJUlC253hT2yyjHbZlP2FvELdKxk+EpEItBaTQT2j4R9jqyJQjTjEIKSf7vvfhQqNQXsZXm43ZaqmLB7MSO0Wlc5dOOzGfdbVqmjq5ElI5BnRY5YG1bSAsz2O5pgNFjZpFNlAAqHFZqNfeIKggx6uRc1m2ToJo0dfBUN6QSpeq1YyiRhsZlFHVNraajkq2hUWpJ5DoxSEa4oVSM6ac76MxPlLfSHA8jXyuiaGCT17oku94RMlrSj6XxWtNMZcDPJId0py9V0xGwZsrqndzS47A6kFpISPNnMVpnrFpJOsJ9uRzZHXBNBvLTLHgGSEoTW0yfvOXKC7NiW6jn0tlUlTcqZqy/+pyJwVqzoTwyHbtIlCaFDJ622Wieb2PZeYa8HMeO/uQcDfq+U+gmmazYb0qYjLwvftNWoy8TS5Pg4agYlOF+SYEEGZnTmLJP/P3XoB5y8MiKrHboKNIxKxSqz9v+7Q6fRJhG90LZy4b1elAs57JmawcjoqDj7Xnayuty7kvWsKvmrDNbIjIySO43N6oDi9YEF35+Ly74EI1RGWyyXsLzuYn+/WsWxbzlGkR34A0KNSEc+PBTHwnIJHU21FnpOnY6859BVjq7EMnhh4jSNLH3F6BqlbOVIX9uO0MUAq83JzyYOglmzZMoMF1SGzrnfEOcoZ+awdnAYJ2zYpBjIGg08MDMloh8EwpAudXBoSKRnqWHP0hfLeb33lmvvlfV7rYtVDl21AQzrKdrsQL1URiwUls3Z0UkklIY/Gka13UQ6m5WRnmK+gKHBAYns6cyldMbyHMl6mi0sLacRjSVgsXLsxQabncQKChXKklZxP+86qYVpPLPpJayZJNlCE1NT+xCKhKVnTQUyks1whrpcq6EimX8bPo9LDt5rH72f/P5vDjxPZZFc26DPJzS7nCZYTi4JoIhGeTGzDDdFXZgUqJBfss9e6Xy1Q5f7/rrsfPU19fZtL0tX784xO4MB9DVl9wN/ueLQV2XmBxw6S9BdCb4crGKzc8IypElHg5kLn1hvIubyoTS9iMMPORSZUgG7k7Nwjyak4tIhIDDRj6X5GQwPJvDZd58kQM+vX/crVCmXa3ehY7KK0+aDDt3MOYH9qHXNrKFhZdvGDItkhxbl0OVaRR0FHr9D6GRNVpaNNQR8IVT3i7mwJN5uEIcgufyqDN2wxUZASUAmg6hehi571HDq4tC7NnH2XSnFd6CZuorDR6fhtyLgCsGq21DOl5FNpzE+PoJmm8CuRQRDBG11BWHMbJstJWbYTpdbkgA6qJCfmI0sOvtpjyeGR/CZd56gNAH2jxj9x803o8LVMFtgMVslOyVOIxAMSF+cIF+Cx3oCGirLVXdelVBNaNTqiMcTqLcayHAawumEz+MVR872nJsjpBmO6jkQoh5Gs4ZCrQzdzt63SZTflENXebNJV/133hXN3IXJxrZHHQ723b0+pOZTMkUQCcRln0/N7JXXYfDgtNhkEsbjdmEhtSh4Gd3Ou60snRDKsPTPzFA6hDpcIR+aFNSy2FAqlsROSObbVa069uuJBOfYmMRBNtoki9gKvp7GaRTiDOoVaTsQ8MXvjbqazWYfXlXCeo6auCSVpcs+sKnVtbPUrjHQUM/jc+R8MbBl0CgBidLIsOga7NLCYkKqdEeUw1TNnl7WrHAMDQHXsUrKdWLLVrJzm00JzxRYck8IcK9lsNJVOw3U623VezfYU9+45G5UA4z9IBaml5X3qgaGv3t9yb0XgLwO5P7/fYYuBslkkjImo79qq4GZmTmMjQ4jly/BRtY2uf90nAd6uCul61WOcLUzVyVL9vAZCb/WAK52nNKDMIB0PQF6AdexP+JyolOrYd1AP8yBIB559DGEo1HJBIkYtlBYgg5RHLpZOXY6YWbokmGrLGSlb7+qzN4LLORzGI6+V4bvXZ9sMZ39G+UkhLdXnqsiYjoI9qHpIBnhNkpl9PmDOGENRWqA+WYej766D6WOQkMzM6dBIUiMWS3LgCxP89Fz5r0WhhGBSImNhqYjZXdqqqjclX0mlqV0lrc5xsZspduFl+QpvEKrSYQQMrkS1q07GDu2bRNVvt07duJNJGgo5AWYMrFmjQQX7J9S3rXF+X+7Q9aQhpPz4kG/T0hmqE8fCwSEVYmshJMT40hTI9pkQqleUyN77GmZzaLmJ4aLZdJVDn1V8eo17Y7XeXz5HT8jC25as4VGpSqZkfT2Oc1Ao+V2ocaeq1lhReS4GxkjMxrl0I1AbVXZvReg9q6lV1XrlZF7mXbPob9RZr7itFcHtK/7ENwfDDZ4n5yUpTd4E5iVNOgFeV/LVURsLrjrXfidLpTrVXj7o/jt7lex7tBD0c3XYW1r8Dqt+DtRG7MLk+BlDz2M2dQybN4gOmY6dPYaaVbZM1dldxpKss6Sv0wcisbs3GI4dCJE2uh0quhqTWh6Gw47e4vUdzbB5fDJaBbR/ytO2nDWYtikvcH++IGqhuxjI5Pn52YWzkBCbIGZlTLV1xeHKQ6dfWU7UpQqHZsQsFk2s4RYJACYWCGsIhBJIJ2vJfqLAAAgAElEQVTNK/tD3u4Od7dJQLTE3Cwlk+iPReWcNEolfIPSuI06vn711Wh2deQ5LeoLCC6HAQCTBu4f0rTScfUwQL0UUAx7L8OSxFEX6WieczpNTpHYGVgwOC5VEHZ7ZR0oCU08T75algkKd9CPoM+DSjoJC1+DlHbizFUJWaqGUk5iSZs5qS6iKlaLA8FAVCYcFheTgqomCVOnVkezXEXI5xcNcALOLE4brC6HOHRBAHS7MjoqGBCpmGhomDvIlwpYOzEpmXcxl5cgSHyoTNI6JDji5+M5ps3gHL6otbncIBTVJaNqDplQYlm7WMwroiPqrFPwRIr7quTec+bM2AVTYVPXZtMs4swZ1qx26CpD14REk7gMEb2iqAmTQwIuLaygsHljtMfYl5bkXvXSuRZUnOO9DHP6itft8ch1EaWfCPnx0svbpdVJ5z0QicDscol4DFueq3voB3rnq/vlqpXR+90fcugq4Ohl6Ac2EIOM1yQO/6seeq/k/j+A4uhEibT02uyikEVnyhnDdWsnkM4SRa10XXuguB4g640ydLm5YgV7RtQk/OWGBoq8zgFwnHqOINYrFSHEWbt2jcyf8jlcbB5Sq9bFwcND2Do9g2A4LOj2QqkkRA7NLh0rFcoZydGhm1ccumDLuNENsJTyx7+fhdPp9zL3XmtB9qZhQJRjPdBflVkFOnNx6hAkPUdGGAyRarBTruHst7wVe5NLeOq55+EeHYGdFLscN0umJCokCx5ZmXbt2i3oSlUsU4XMnkOXcjwNinA8M0NSPXQaVwXqU5Gs02xBq1KRsmMyuQBfwIf5pUWEYhEU6g1UuyZYHS5xxlTJG4zF8eqWLQI44vgImaHWrV+PIsdRWJ0h61K7I2yoNFCtZh0Br1cMBHn++0NhJGdnEfQQqFRAIBgUPePRtWuwkF5GXdeF2MXucctnUeXYAy7xNc7xD2S9vQPAz+di1tnpIBIMIzm/gL54n4xkeoIB1DghQdAc95hZYShU8MWepcoaJQiTfrFy7au/r96PPSe++rsEsL1y/h/w6q+pOK06u6oioFpezEwc7S5s0gfivmEpXuEjKEEbtjgQ6JiQW0yh0W1heP1BeHrPVkT7+gXlvbB3CmvHRzAztQcOuwWxvgQ8gRB2zczB5guibbIJMI7vqUJb5dC5S9vyuRUgzkSnzkxJ9hbRLW1YzR14PDbkc2nJZNJpinX0Y3FxWfAvVN9iP7yXdSuAoApwxXFQW9s4Hz3MQS8A4Puy1CzgRFPb+CKKgNmkAtLZzE5UihUFVtM15JZTmBgdwHJqDn6OCqULGJ5YI6VyWn1O3bA1QDtFUBelf+dnpuG22yT4Zw9dazaEXCmU6IMlmkC6XFF6Ey6XMJLx/wnoIpMme/PqwbKusYZiS1TQYrdYpULl8rllwoQcGp1WW0SrqH+RmV9ELBCU8i5tqTfoh8VpR6aUFwbFhM8l5W8JTQkoNNFBkZ5XYRjIapcvKXAp1zWeGMROYdT0Y2hoWNjfvC6XOHS7iSIs48K/EQgF4PZ5pBrAqh3bB5yDp81UoE7udTr0JmKJmJydRrmGg8YnEfEH8OhDj+DITUeIcNahGw7DwlIKbQEFmqFZzQIY9HKst1RDvcTM3i69czpTfidpCpHndKgHMnQ2jOlo2Vbg3tfRNcAsvR46++f8klquBOKrSu500LoGm6FkKS0P1v2Z9BmZeW8Erkf2wmpFuVRGIhEWwjRpR2gaBgf7sG/vNII+P4L+ANxOC1LLeQnsOOJNTBaTyV4Sudphr87WperxOofOiQFVv1H2RTW7DGzfa5y6LiDF1/Tg/7cOvddb/kM9dAId3FY7PKEQqkafocb+eYVEMU3pvaw4b6Nc/XrEey/FlI9lOHO5GRKZq0PyRs6cPzsoHpffeYeG8PDDD0smywUVisRiARsmx8lyr3pirTZe3jsFl5cITF2khtnuFWcuPTGVUTM7V1m6cr7McHvvL8u7ysEI0Y5h6HtVCCmBG4ZLbpRRbhcHuxoYZ9JR7zRl5IQlbVLMnjC+RvXPmxz1M+PWbVuRo+KPrgnalCV2jvgJK1MgIEpIvf55rxAqwYQRHJk7UtiXTI8OXcrLhpNiv8muA8sL83BbLfgsxUyyy0BfDD/55TWiumSLD4qEbX8kgvl9UzC12vj6uWTv6ipxkf3Uuf/0H/8Bs9MBXzQizrFNqlmPF8VyEe12U4wkyW7S8wsg93JxOQ2X2YKL//zDSmPbbsNXrrkajqAf3lgU+XpNeoicaWXlQqHNVz+MHdG7L+ruvO45BNJocHY7aBaKYgT+5WOfAIplYL8a07euuAJdmxVtfplNK0hvWmJx6PJdVVR6LZeVfWjc7zdy6L2DycvpOageWL73KXoZvbrqA4rHvxc0MF9m/1ozwdnSYGcwyFK4SUOHVlfvIORwYnnXXnz7gr9SS0ADYOnip5sfx8JSGpY6hMnuo8cdo0RzHFbpoV/y8ysxeegGLOZKaJltct/UMiuHTmS6AnAqhy7crpIVK4S79NnRRl80gOd/9xSu+OzFap32G/GvXHkVvP4wWroJlFNSAZMKbnp4gl7QxLKzcuhqdSTgN0rurAyY6NClcsBKDalBFaZAVfMsqFWbiIVjaNYaiIdDqBdzwk74lU99TI1N9g3jk1/9mlS3KKnMtk4uT6rNiMwwS5ZGulTORnP0sZDHOPFAHA01mbE7X0RseFTOHEcjR4aGhdc8myEbYkDJXPbMsbQtmCr2giNC9wiyqiISj4od4XSN1+0Sec/UzAzi/qCATknHSuM/NDok45z5SgkTpCBNzku2SeCiTnwKO+FiE5VDX04v4t++9XVgep+M333v5l+j2dbRaJtgdzjRarNC5pcsnyV3rdXGhWd/QEn6mnT89MnHVH+fr0c7RTlUjY5R7YVqp4zRsSFkkssIE/xmc2J5fhHnn3W2cOxTcfDyq6+WioI/FgWcNtD+t8hsVyxjPNqHVolVnDYmJ0fwzNObMTExJgh8wdi4nMb5Zha92qEzQ9eg0aGDTprVGLP095m9S5hNh24A+vgJVO9cE3p+fpdPQPlv9uWl1K1Q5SsZuqD6zcJGx7L7EYdvQoNc7m43nn/+ORyyZkLu7auv7MBbDj9c2Rf21zVNZMCJ2RKBlZXsfzXC/UAVoNeC6VWTX+/QV6Pce69leDypaPy/5tCVg1Dggz/k0Nmvlv4JZTzpWEMhbN26VSJgzhbXqiw1Gb1nIzvsId5fX6JW1WDjeIghUTftwGDd72fJlAkUgRUAuyg4QCGuclkyVzKFHToyTHYAJdxhNmPb1AwsNgdyZHgKhcWxr87QmZmzsilIdOlxq0zdaKMbspsHrkOh4VUGp7ae8f89BLw64mK06MyZ3YjyjhFZ6hazzNazvMM58fe/80Sg1gDqlEW14MYXX0CQmsVZ8ilXhdaWbEy5XF7m6wmOUyC4Ayj3Xrwh5TOjTMu+K505My5GvmJ66JSbLVz0jrcrkQY55JQO6+Kn99wFWyiMuXoX7lAUS3NzGO3rg9tkweL0DL78kY+uqBpd+dhjAqJr6BqKraZwoYc4+7+UgsNhlZIbMwS/zQ5rq4NPv/Odgj7le/ds4X899QRytRo0hw2ZagVu9j81beWwrzjKA+Hd63rrvTrFAb8uDr3dwudOey/ZaTh6oeaQ94OQ/s+NNyJMju12Ey0z+6TGNIXhtFQWuhIivVE4ocKIVcHdG4UdvakOuX6jT74a/MaS7WpH3htxU/uJYDUC0UxwdzRY2dYQoGZbeut0urZWG/90/l8CSzk1V83Z/G4TX7npWoQTfbA1TKjlS/iHP/+gGFvUyoDXg2seeAC7Zhdgo+O1KIfOagDLljJSJhm4RLviyNlZ5fUo7DMNPpHwbXzlzNNhXjsObec2zgAJccu3fnUTLHZOSmjo2uxoW8wrWbpy6AeqIMqhq38rh86sSzl1CbR1VXJn8MAvdV1GzY7BBdkMGQB3NSRnp/FTBhYuO5BbVqI8zS6+edc9omNNpLbd5RJVxlHONS8swGax4FJq0fPt97ec2DcnQO4fP/JhwVwgFMVf/Of3cfjGjdi7Z7cwApJtrZDPC+iWeBvJFg2sj3w3QFt0InTozOb9QsZVEybAg9ZMYuuWF3Hl3/0dyT2UgAu/81DyHjVqQCyCr333O/jKeR80Rk7Z2aYzV/SlClWlcAwirCIH2opvXn+DTC44PAHRWDdbTUIhrDVaSESiAsa74LjjVD7o9+DH99wlO0rSEiYBRoDFMTfuA1/QgbmZfdi0/jCU0nmcc8yxSiyqoZTy+PXIyy/J5EWhXkWx1YDusCI2OIBauQpTpYVYgMxoaVEHPudtx6trpeKb1Yp7n3telaPl/quSu7RTZD01aMSQEOxGoKpUh+iQVeVWgr/e1IQ8R5feOc89HTpftyuBquHQDWeuHKsqcQsrYiYjJDRh3geqtZmA+YUFCficDqfM1UdDIcFV2H0+6aWT6ZLVUlaCX+/QVztlVQk4UHLne7+RQ+ffvHHJ/U906Ezp6SAYKRGt3CP/Zz+BZAcsKUUiQRSKSpSFDsxut0iCxiH9ANW6OAJUqcDndMJG0Q2Cmpqkba1Kj7e/Lww71ZPIFV8sCPGCmXzjVLBptwXURifMKCnsdWPv9BwmxoYxO5+C0+MWft1CuS5RsiJVELymLChpDvlzGlaWQxhg8BoZUIySCEMn5eey9Ml4p/zxPjzx26dFEcfKnl+7LehXB0t2VpvkJ5VaDdFYWChvXT6S5+cwMT6IpWROKAdZdiO3MK+dvWzy0lNcI5VOSy8pHItKr7tYKgppCNMch4ksVnYZhzlp40aJxu97eYvQyJIgx2a14ETyDXcpP7gDbzniTdDprO023D89LWtNIh9WIPLMODn+IohdbkBFVhKNxrCwuCifn0x51KA3tzpCLZopl1Bhv95llz5ip9VCNBhEiVSEbhc6lTI+TuORocJRF7dtfhq5VhsVVxC75xZx7NFvxuK+KTSKJSSCQSkDnk91JwBXPvwbMdhUzstSM5gMTkSI+r2oVEvCW1/N5VHN5LB+bBxLM3PoD0dw7oknKWO1X+zmvx59BCSNrLGawLKdzYpauwU/mePaHYmG2Zogm5MQ+Ph9KgiqN6S3Ty1pIlVpl8jMRIIKyvropGb0+YWC8ZNnnKmcXlfDFY88grquoUpUt9cjDH12l1tQ9hT4sJuscq/InkUmN2Zm7BUK0I/kPPPzIrcr5VdDtalXjuPviWYmeRL3A5mnpqem4HJwTEeTEh4/N4kquHei8Rha3Y58sVS5nM2gb3AAjVYXJgvHgWowl6s4bHISe3Zuhc1hRnwwJiX0fp8f3o6OvzyB6Gxmh7qQ+1z55MOYTSYRsvpx8Zlnyz397tX/hc9e9NdK0tZswffvvR/lrgkdqwOazS489PV6Vfi3vW479uzYjuHEALLpPOKDI2i0NdFGYO8z4HagUyvDrjWAZg2XfPQjysk0mvj5bx7BUrYIs8uNUrOJwYlxJDPLqHMOu9tFMBhCPpOD3+VFq1wTDgat3RVsC8/7vpkZDE+OYymbg8PlR7fTho2d3kYVEb8Hy6kFEa1odzgLbkMmk5NyP414LbuMoUgIf3Xyu4Ag1fka+OIvr0PfwKCMqk5NzyBMx2Y2C02126EYDS8+6USAmBpKNLMVNTaKxswcvnDzbSLpy/48CVHIrU78CFnXWDLm9iXFtNPNc1lGvG8A9WZLiESi4YjakxKoqNIwnRRTFDodm9ZFwGbHF05/rwrEqHTWbOCHd96GVGZZ6FettRrOP/V0yb5R4/ibHVc/8ohomY8M9cPUbeJjp5xsVEdcuOyGm2DzBFDtaNL6anZbGBwYQDmXRzwUQaVQlHl76lLQXtm8TjCpyBUL0iOOBkJIJ1MSAPRFydpYwAXvOF6UIa/99R2IeP1CV3380X9mBOQmPPL8s0TDodRuIt+owRX0w+S0qZE2hxfZFLnWYyiRdphnLbOMj5z6HkkI7n/pJTkPFD8hiJigumajLRWUuYVZhBJBNJt1DCUGkCbmAxap+nLEL0jCmHoVXb0jY2fNagVhl1sQ6e955ztRXk5j6+ycUCazLSw8KWazEM2wLdzf3yclbdpCmTIQv2GXQCCVpBb7kHwG9s35yNdqCNHfEZ8VDkviSmCf8MEbwDtWbFfQ7EwURGlPlx58j+a11aROh5RKXzO2JiNsr0O6/97Y2x8rudMZ0nmvfkhJihlShwIn3PhpuSFs9dKxc2FiMXKgN0X4nZzk9TYXBbCbVcRSa7VkPtntsmJufhkbN21CpZCXCK5Oo2wySQZH8BznV2UMwGYRtbSBvjhqVSU5x1h82/btOHLjeqTzZQkqSN1Hp8U+BgMBDv5Xai25SaQr5IMLe8SmjWgV89g3PYW+/gG4RUPdjid/9zuEScFpsUgPt1yrSzBjdTiRJvXf8LCwakXicVQpeOJyC/sbIzWOmGQzGRx31CF4ddeiBBKReExYohjljkyMY9/MtNDZcuyKh548461qHe1qDWvGxrGpvx+IhvHE078VtGkoHJbSyrvefLRIqD7zwhbM7NqDT1z0aZT3K3l++yc/wcaNG8V5MCNgsEIVOYLj6BA4gseKAvEKFCt49dWtWLduHXJLaTk0bo8bHbKpccyGWZQhNiBUrxZmgB10K2V85O100B2Rwrzp1zdjqVKFbWAMVm8Au7dvw0iiT9oXFvaeKR3oduOjzLZNwO0vvYR983PwE03scorsrhBvoCuguHxqCUeuPwz7tm7DYCSK1OwcPkUVLz7sNlxx5x2IDQ9iOpmENxqWwM/lD2AhnYHb55dRM0a7LHcSLa9323CxTNpsyfrW2cO3WQWd2ut9s4dOidLxwUE8t/lZ/Mvff07JP8KEGzZvxkwqia7DjnWbNmDrrt3oGxzC1N4p4WLvNFqIRUi/OiuyjhSAYDROvAYDOjpnMl1xv5EVi/S0zLa5J7k/SX3JoI5IYp6x4aEhUYYiax//nlSXrC4xWOQIIAM77puhsVExVNNzs0qIptbF2rE1KEzPIsT77rajXMmjUM3hWxeyhVBSlLsVjjMGUKVOvJWNSqqjhXDbvY/izCPfDNhNuPfJx7B166v4BwK/9gcVX/3pFXBH+6A53KiI8WdJW0ejXoHDZhJt6OSeaRx6yAbc+/CjOHjjJugMesl+RZaxUh5hpwVatYzPnEGNeabSVnzvpltg87IX7BYyoaef+x3WbTgUM1wn6hPYHVIij/hDohjodbiFBaxvoB+zCwtIDA7KlIXD40U6rxi+2pUCPMw2tTYiQb+seYv7kCOOLrc4BWZOLnThNen4xOmnKsnOQBg/uuNO7Ni9Gy6PB4m+fgmIuQdI+dlqNFAgZ7nXg8+fe67KHEW5qYPL73sAZacHL+3ai/HRESn1Nxs1uJ0OyeoYwFGAqliqYHhsAjNzi8JUuJhalqmPYrEED/vIhjNf7dCJ7bHToXPsrVbHJR/6kHLoJh3fuf5axZBG1TCnG5/5xCdVNhyJ4+vf+760VVgzCXndEkz99V9eIPS4aHfwgxtvhjcSQ6HRFkwLQYZ0Kpx7p6pcOBAS+00sgdPrQcukC0kOE5fZmRmpIq6bXCOU1OXMMpxo4dOs7lTqeHbHLlGwoy075R3vhNXpFgrZJ557DslsGoFEDG2rCeVWE+FEDFu3bcdBY5No1Zpw2G0iTEJq2dNPOwWduRnc/9IWwROQEnVsbAJet0/0O8hIJ5m61YRKk8pyQ3j26c3YsP4wdEhaZIAbl3IZwfpwJHZ5KSn8AR5OPDmd2DA8CqvHg2de3CJ2fNu2rVgzOSm3lsj8gYE+kTKlzaAPkaCnXJKMnTaGCeByJgeXwy0JTGRgAE888QQmxgbhdAfEDhLtnkop9jthRgWPHEVtGgrTNTnCWwK7FcgXK+KsufYc12PmXymXBZjZK7mvztB70xJ/cg+df8Bepc/rEbAQNymzn737pgSF3CLFqdWEeqOjVJBaGhx2M1JLWXEalGBMs/zk9wgghkZvYmJCnDydutvGDFKViCxOp1CgVmpV4UOPR4JYWFILwsoAPyi5dHmAGc3QWdLYDfbFsGd6XingtCm0YsfcXFIoaSkcQIECUgnyd9w0HFOZSCRk4++bnYaFPPL5AmIEdQ0OIhiO4OnNm2WMhdfDGVX212iQ2acm9zJ70+xfljh20t+PCjMTq03mLDnbvmvnTmzccIiAf/zBoMgUMqgRdiMyzJHBDbqMQ5AxjSCYDcGw0kFmNNdt47GXX4aNGXOrqXTNG0088vwLCHu8AkpJZrI48W3HCSnFVCWPp55/RTJvBjW1RkOQpMzKmcEywJmfX0A0FkOCZBBzc1KCGgiFMDM7g8jwIPbSCFos8IVC0vuj4hKd9PSOHTA3G/jspy9Cc3FWdKAfe2ULyMKd0a1YoIJdLAoTS0402p02cqkU4rGYRLftLqdNdUG4NkjjW61icGREZGapAZ9cXEA8SONdhsdqUwfPZseZzNDZfjCbcO2dd2K5UMDQxDiW8wVRY7MH/LByrIgBS7eLzHIa4WAAfq8Hy4uL6I/H0aAMI1m4Gg3peROBSyPNvpjLYcNQfx+e3/w7HLJ2Hc494V2qHWW14ue33gaHz4tkIQcLo267TYK6eDQuRjidXBLRB0YHDGp5yDnGwtleklHwd4zoRQErTKIiVTEpkZUtFpO3yRXyUq1hIMbKDteKs7tE29ORk0aShoDr5GbFod1EuVEX1HGxUsbomnWi+MbxLxRKCDsdSM1N46ijNuGV7S/B73HA2mwjYrHjI+95HzRyK7BXGAvj36++QmiPLz71/WIAf3LdNSL2EY4EsW92Fp+75IvS2vn3m26F5nTD7PLImBsdOkuttUoBTl2Hu6PD5/GLDOhCvqD64bqGBCUx81mgUsQho8M498+OUWvr9eP71/4SzmAIqXRGAlUGKPVuG/5wGAvLS7JfWWJtVuuIBiIo54oYGBiUYDoQicDmdmL73t1w+vxwBUIKbez3Ijs/g4jXhXI+h2a7hfUbN2K5WILT48Hzz7+AN2/ahMWdO7CmL4aPv4dZKxlJ7Pj6DTehf3BQCFLInsczvnv3HtHUJkaC7GmFTBo+To6w4sbWD6tDsQSmynUEEv0o5LLwuBwo5LMyijfY3y988dl8Hocf+Wbs2jcNp9sHu9sHjz+I6dl5xGIJUQ5U4EjyTqimnBqv6sDBqRJqSWgaPvu+9ykSi4AXV11/Har1qlDMfvzDF6C5lJHk49u/uhGk6RkcGkY+vQwP+QhyaXz2ox+Wc2QJBPDvl/0Qwb4BVDUdpXpDiG+4z4hur1Ar3uMTe0Mbxf1fbjWkDcfEicp82eU03HYnSrk8/vnCT3KuFcikpQp450MPC1GP3WzF6aecKpMrXN+HH38MBY6p2a0YX3cQphfnkS7ksenwI1DMF+W8MDNnpaVaLeOc448F4lHceeed4gQpebpt6w6EAmEkEv3YtWOX6HjE+zlavIBQJAhTRxeymm6behuaIOkZNMySirnbFqnpVq2Ko9mCFS149qw0bN62XYLKRDyOublZ8REHr5sUwBupX6XCWygIzTSzfFZKQz4fNj//PCbGJjDKJMbmkMonnTT9FF/j5JNPRnJ6GjunpzE63IfZedXuZaY+NBBDvqioYulXOaa3Y8cOHHP0m2Riixk6VepYveHM+2qH/lqk/IGxt17C/UeZ4niR/X0JoTzkh+k9qIkei8VlZpIHlYvCUaNej5t61iw7klBG+HQp/s4IJRZDPp0Woy70hqvIP5x+HxqV8kpWtntmGv3xiPB0k11uZnpeGK1cVueK4WWkHOjrQzGVwhRLZG63DPMzCBhiKYTkMCy1F4uYWV6WRWSWRKfvI/8xnWo4LAIrRFlvn56WYIE3plqv44hDDgGciid539wcJpjhs0xeqUqpbcvUNOpkMIMJ9UoV76BUY52f1WCWMYKVB55/DtH+BDSzCcn0EuxulxyQ5XRauI8/ctzxqsluc8jhRK2i1oHKUmYTHti8GScfcQQsgRC6zLpYKu/vRymbxm+2bRVjZ7VZcc4550JPJuX9H96xA+9kmX7VGj+yZw9OWHuQKjfywJHbFMDm5CK27NqJNRs2YO/cPIqlsvAjV7J5MSgxnxcnrlsrLQoJKZuKpxtWaqazf6fjvx7+jQBPqAA21N+P0445RjlkrYtf3HUn/MEQPnDscQBHGEtl/PDuu/DpM89QdEcuN3sk+MW992BsYBBTe/bg42e8Tz23WMRNjz6KD59/PloLi6r06bDjO7fcjKbbLZF2IhrD7PQMfB43fC4nZvbsxZs2bcT7jjqKygmAz6++90BsfI12Ez+67VapNjktdpz1Z29V+8piwbX334+PvPvd0qsU7IDdjp8//LCIhdBgEfPA4PRj72IFgpy8btLeSb/z9qefxp5du8UhsEx5Jq+BVl7TcPlDD+KTJ51kgNMYuHXxs0ceEbrNNROTWJidw0XvP1v16npkFap9iKt/txk79u3BmkPWIZVeBuxuJEsMVKyYCIWFdY2AL11v4gt/fxEwN2O0LIiF4FayS9uj2azh8ofvF+S+s22CXmvgEx+7AFourTBbkTD0fBFfuvIqDKw9GHsXlmD1+gUs2uk2EQx42b1Hdm4OcatD2hX/eNHfKPwB8So8L/v3yFd/9lOErWY09+tlf/5jHzP2dQPXP/kUzjuB62Yy9lITX7z8Z9CsFkT6EkLswnbcP3/yb4BUGogmgHQGsNrwpf++SvQL6HAoLpQpV4SzIEwNh0oRCZ8Xxf2a819gQDI7o96T5ctQGBdfeinGYxE4Wk186vTTYKPGdqeLb191Fb7wofPUXqOx13Rcdu99YlRJXFQtlfAvH/2oypD5eqKDWZGe9HfvvA+VTldQ6F+/4KNALEyBa1z0lS/jR1+8BIglgBT79X588YpfwObyodpso1ipIRSOCgZBjd9yblxotQQDYCX7X8MHNAwAACAASURBVLcDv9mMxd278aPv/Ac6s7PCAPf5S7+BY956DM5++wki7cvzd/kDDyBTq8Mqo6pNuNiWqpYwHPDhPM7O84y1WrjpoYdwzmmnqzUZHQXmZvG9m2+B3WwR6dNz3nOq4uRwE0vSwA8euh+eUFACSbYjjjj8cMzsncJXPv4J5chbDVErc0aiaKSz8EbjqCynVxV0TXjqxRdx7LHHKqAs7Y3Hjetuvx1/fsp7VkDOcn2dNn795OM4/6MfRiWVlHUUsDKxNKL9wHYHS9Emsb1SdbB08cryEjZwnQVsYlDD2Ky463ebZSqAXPaLc3M4661sAzQVcI2YBJjgSsRRJ9BNKoEERtN2sy1lE3/QsxdWvw8dIUYTxhdpm+ybmcXQ4DCqldrKuJrGNqvLJdUgEsyQ552vQx/UG+FmoHLhhRdietcusQus3rFdt2fPHmnXcfaeMrFup1Xm2Xso917J/YBTN6hjVwF+/6hDZ4bO0QNqjQtvr4ciKCVs2rRJjE8P+MD1cPt8qFUqQvlJlqUVuRgWajUlBsFomb8jA5jVbEUoQAJ8zliyR9FFS2ugWG2hWiclaBDzi0tiOEnDONQXhcvmkk1AVahiOo259BKGuWi9SXsZwwIs7JGKsIhhxK1WbNu5Uwjz/bxxPJSdDnzxBO6//wG8lUaXdpPMcNx0nDdkhkmdYDGsBoaZpBLcfDTePBQs0W/fKaXSE45+i9p8Fqtk06/u24fD1q83ynQG+s0E7K2XsZTJYt/sDCbXrpUbtjQ7j4FoHEcNj6n3crmwdfcu5MtkSDPjrQevUwYnX8TdDz2M884+B6UchSjMeOTVlyUqPfHEE4FszggEuCE7ysE89hjed8IJCnXKB5GX9QYefPEFnLThMDjicTRzGdzGsvjSMlzBEGKJPuzYtgMhjw9eixXsDJ1zyruBalnJDVK0QsiCaFAsQCIOpBZw/aO/wXknkMmO6MGuclx06lxvPsj9y/XpdmEZHEQ3xZ68AXYMBsSp/+yWmzA6PIz3vPnNatmNCQQFszatANd4H654aQvmc4okiBWF8eFh7Nq6DV/71IXA8rKBBCR4KaIMkFD66UAwpBy134PbH31E2g9/ecppyvGXyuqaqGpEo0IbQUBMs4WbntksvNdnvfU4MZDsDVqHh3DZ93+Avz7r/QpcKSxinJxwKmBgwK9ehyXevgRQKqo9wYCT6g2pFK5/4knMz87h83QsBnCezuOqe+7GX3zgbKnYyJeBmPvGbbfCFgjBFR/C9L5Z+MgsZrWgLxLAeUcfCZgVEOqXDzyIDx/7jh7aUW1Cpw3XPPUoGt02/urtvd5wFdfffQfOO+0UgyDaAtPoBH5y9fWw+oLIlKtShqU0bLGQhc/jRNhhx2c/cK5qU+xviV16113wJvrwt6waMfDTuvive+9DKbmIv2O5unfvGLRyndgXpgDQQD+aSync9MzT2LpzB776yQvV3tXN+N5Nt+Lv3/8BFcTxjHe6uPTWW2AmUJRz390O+hNxLO7eiYH9Gt3/cMbpar33izldevPN8Cbi+NuTiR9gY9ODH113HXLT0/gSAwzZTgwqGIDY1f3kXhXD3sZld92FaqWMSwiK45kxm/Dd//w+PnvB+TB5PdArNVx2x7342w+cA4SDQE4h0SWfpY2gNGc6q86HMDtaccl1N8LpDcDtpyLkLHzegOHQVYZOOinl0Jmhd2CuVhF1ufB3zNBD7JNXcMOtt+CDrDDw/LmD+OGNt2CxWEYfJU8LBSSTi1g/MYZmNo0hjxsXnHqKAtJJy8OoABIESlvFSuViElffdz/OP/scgIkN14LBi9OOb9xwvQBQqe0+Oj4u5ymbzmBkYAi5mRlc/J6TYfV50SkUcM/jT6BQKEpb7120N6wI8f0EeGuCORyG1gtSA0Fcf9ONiCbiOIn7hYyPWhdP794p4EKOi50lJD4OceR3PvkU3ktAsAFw5HU8+sLzyJbJIaChL5rAu086GfV5Bvw2PD89JeJVTKJmZqZFd5yVPwr6vGXNWuEbYWXssc2bcfzb33bA0fOMUkWTD2P2X6canN+niLLo1xp1zKSWZKxxIMwpKhO8kQheffVVjLFdSl8YCkmvfiaVElxX0EC783d09D1N+rUEZRu+hXgGbtNstiCCYpx353v8Txm62m8HJnj+qEOXbNXpEGAcP5DSoO1IFstowm6xYXxyrWRUfGTyeelPMwtmtEJuZD6PABNmK/yZOPUqwQotLCfz6B/ol/4V+5x7OLbh9wl6nao+TFBTaYIlvKhWKhgfHFL0hD6/lIr9fpeUeXoHktl2Jp3C/EIKa0dGDkSKNhv2Gdk3gxFRgDObsXffjIyp8HpZfhVDa7PixVdels998NgYzG6XyLNyZOWJZ34r8+xkBhIdaLMNOzJZ0UDeuHadivx03rSclEwmh4bkGqzhoJR+nn3lZeknja2dFKwAqSZTi0lsPOgQIXY4cnhUGa92C09seUHQr5vGR+Gn0tsMMy5g6+69OPrwIxVZAxWkyiXsSafx7HPP4bxTT1XZN/uAJhOe3rETqaVlnPXOdynjxajT78eDTzwhZcRzSGXJzxyL4oZ77oWFc9/U6A1F5b18dhcy8wuIeTw4bdMGOXRisPQuHn7ueVhcfrydzHXcdSQlaVZx17PP4PRjjoaZYLSllByM2+6/H51mGx947/vUGjHCrjVw/5YXhff9jBPeoZyeruHZfXuxfdtWnH/OOcoo8KGbcOfjTyAUjOC4DRuBAAFNVXzniUfRcTpEDIa9Tr/bDR8FNtJprBkexikbNyI6OYnMy6+IMfrtKy8js7SEM5ghiiqXcFjizt8+g/eedLLqOUsUbsZ1990Lh8+Ds2lwaP0DAdx6730ybfAhludlvkXH5/7j3/H2446XuftTj2I/2gGHP4BfXHmlVKjefvTRhoF0yH39zjVXY+3B63AGfy5OxYwHtmxBLp3Bh045VVV43B7cevfd0ms/leVqBhX9CaCYx/d+fTNi/X3YNjWLis2NvsQghrw+FBbmUUin8OWLLwJyKblHP7jhRhw+fhDeufFodJodxAeHsbycwqW3/Aq+UACfPu19EnRcc8evQZpmlonOff/7lSQq8S5mB75x211wBcNytkdHh9Fq1sTplBcXcMkZZ8AcpoKdCd+5/noU94ut/OtnPg0sLgD72x/fveyHGI/Fcdbxb1MB9ORalGfn8J/33Cvn+OL3niqVEq7lL+65WzgGPn322eLMf3zHXfA6PZidmcO/fOqvVUWI+9ftwqW/ug6FZh22gE8Auw62K3QNF7LiUy6JI/j+rbcitV/x7NIL/mKlxPrNa3+JhNOJj591pjG2lpAg8t+vu05abX/F8zM0DKSW8H+uvBJf+sTHlW1hdqZruO03v8GZp51moLB5ToFfPfUUXtryIr79rW9AY2bpZaUiL5l/KBbHJznCRbsbiuEfL/sxcuU6Dj5sI2qNDsql2msduklNJ3BCgA6dDnbDxDg+JNUuBjmqLC9nbb/Azdev+G9o3gA6TpdUKIOJBBLxKGa2b8NhI0PI796Fb17yBbSS86py0mrhZ7ffLuNkF55/PrCcAexOXH7tL1EtV/GvX/sa8vumIKLsNit++MC9AmYLxmOYmp2RxGp4cFjaIaxWnnPoenUOOh08+sILAjAjAPojDECY5TKwdXtw9a9uEOrZk3g+jID12d27pFp5Bkvsxg9fWZgTcSfO5p/xHiYQqjy+eftOEZc59di3wRQIQi+U8PgrL8MT9kuCyVr1uzYdIXvk3t9tFiDz6OSEjP0mU4sYGx5CYXkZTh046djj0coxSQO2E4tiJaCxjLesXw9vIoEKbRaxWTPT0sqjUls/kw0i0l0u6O0Odu/dI+3M/r4hAQLTcYsCp8MhLWVNpovUY+/8PCbHxlZQ8KVCGsmlnIDv/A4H7MQqsA1YqYhfIvibI4Js463mcl+dofN1e/S0f5JDZ4ZOUBUjJn6nQyeKnGAuyqlaOSahmxCKRrF9+3ZEo/zgwL59czj++OOxtLhoJGYtKflJOcL4sAvJlChxUT6U3Nk07OlcVnrLFOZgZYALJAC3eBj5YhWDYZbRFdFKo9tAajmLscEBRfDhcEBvNpEuFldUbxgdqQ9vws6dO7Fhwwbp1aoMXcOrUzPCWEVgEglmeFg80QiqmWUs5rJiwKhGFYjHsOXFF4Ssg62H4b4BddB1E3YuZ2X8ZE0kCnc4ilouj7mFRaSSSRxzzDHoEsnIg8jgpFXDcy+/LAaZWvBDo2OCcHbCIn3x4wl8Y5QMHS/s2omCwXN+5OSkOjjdLnbsm8bBI8zkRYNCsryb7rwThx9+ONYOqLWwhiO4//775Z4detgGTMbiKlt1OvHAE0/Iege9HhzBMjqzSKsFtz//AmzhMPL1JmqtrnAF9IWjsLQ6MNXrOOe4Y8Ux2YI+XHvNf4saXadrxumnnwGLw4puLg3PyACuuuYqSUo+8I63qdGgShm/vPNujA2P4tiNR6hxH92ELTt2Yvf8vKBoz33v6UCTPV4N925+RkZ5znrHO1bGAJ9+dRum903D6/LinLPPRYOVCJsVP33uGTScdjgsVsnQabDYy2f24bZY8DE6bo6nxeO4/Ic/Qh9n4zsdfOCsswRVKyXSUhm/uOMufOy002AKhqDXarjy2msQ7+8TMZNPXPhJ1DjHCxN+ec+9+PDJ70FwYFAcKMuHjz3/HAqUjHS6cCJbLr0M227Htddfj4+cd54yWJ027nrqSaWY1ajjTJbrafSqVVz/wIMSW3zw1NNURtPu4M5HHxUp4fcTYe1iMEDHB1zz5OOCSaAIZtMTQrXWhLvVQbuYxxfPZq+VzriDe7a+gvxCUiQ9P3jCqcZmsUimd9WDd+MvTj9NqGEFua3YFVRmzT573yC0TJ4lK1z+5NPoWMgKmBenT1BcaX+W/p1PfVK1BXQdP3/wATQI8gSBSg147HY4ue71BhztDj5x5plqXUwW3PLsc9i1mELA7cKnzz4TWpalfhNu+s1DOIeZJ9fE6VbyqxxF6htAN7mkLBizbzLZPfiAkP7kWyzDduFud/AFAt3oBP1+fPfyn8Hq86Nht6NMXA3lL1lhSGcR2a95fSEdNx1cp4X/fvBBxUu+H4D4OY5byoyyCdc8/AgK+Rz+9qyzYInH0U0lcf0dd6igWVgi2Sry4T+v/aW878UEhzEDaTdx9zNPYzGVxMLSMr76D/+oxrg8fvzrL2+ExeXB9t37EIn1w24jDwfn8I2Su4ljgR3YNJWhh202NLMZ/BM5GbyUUwbaxCY4bbj0xz+Fc3gNMl3ASfBlPielXRMnMxo1mEtFRHUNl3zsLyXAYIXn6Z07sWN2Bi/s3o3LPvcPwi5H5/6Ty36MifEJPPfs8/jnz39eVeAsJlz24H3I1iqweT2I9fUJ2JBI8/HhUbz4+OP4twsuUGtuMuGu3z4lzH/9Q0M48c1HqSoLTLj8tjswNjwimf157z5FWid0wNfefBMSg3046eij5J6x3H3tzTdKr5pAt6PWTK4E849veVkquna7E0dtOFxl1G4X7nvyccElnXrU0Ua53YRnp6dkpDVXKioipZEh7Nu9CweNjcHaamPT8Ii8fzQex/1PPA5viKC5ZRx/5BHK3jjs2LF7l/TCWa0dHRnF3PwsNm44TACKFrcLW7ZswYb1hyoKbiZg/Dui2V2uFWducjqhkyWv24CTU1zG49mXX8Y4dTHyeUiGLi01M6bn5hSgPBpdcegE8f5PGfqfDIrjRucHkySJyEeHXSIiOvN8oYS+RL8g8qqkPNTJkV6Sxn8o5EUqlUWMPUj6HKtdgGUCZjPK4preQrupIxQMCQ+yxx/Ajj27JYN3uq2SADPqIdio1WxJ5PbWtxyDgjFPzhtGwxaPhNWC0hBoGmZm56RcwetWmXRLELGvvvIKDj74YLm+NjXZnW7snJoSggV+tlH2x6nexYwVOnbPzWDt8BCinPNemMfeuVnhHCd44rBeb9ruxm+3vCQAlcMOWQ+dfZ6ujrlUSt5nkMQ2vGFEj+tdPP2KcuYkhqDMIvnQ105OYmkuCa3ZxnFveYvKBkzATkbELMHksrA77NLuqJfLOPqII9Gt1YVCVROxBgde3bUL/5e394CW6yyvhvec6b3P7bpXXbJkcAHcsOPewAZ304vpLeUL+SAkIT1kwQ8kQELsDxuDDW64W7Zwlyy5yFWyVSxLur1O7+XMmV/7ec+5GgnbkPz/+mYtrdG9d8op7/vU/eydLxQkiOowQ4EN2/a8DofTiYWFNM498SRVNmw28dDWLTLO1q5Vcfbxx8oYCfv/j+7ejZLRQYUc0qGoyMii2ZbRtqDTgfPWr1vM0F/cu1sWpA1OQQVfxsyo3QRaddz66MNI9SZxxvHHqTJmMIhHH30M+XQOl110sfIdtSYefuopuCNhZEsFfJBGkgFLqYB7Nj0Jf8CPs/l+sz1w12OPCxitXddxAbNjGotoFDc8+5RkhUathaBX8bpz0pcApkY+h4+wTMcArmNIL49gMwJ/TqcBsDJ0zYZ7N2/BxWdxxl/hQDa/8rIA2DS3ExcwO2J5uNPBxsefwHmsdjDo4n2123D7E4/D7/UKMPKqy65Ah9URbvJGE5u3bcOp73m3JeGEB599Woyey+PB5QxYDBtsoTBuveM2qUJdyD6+yOna8NDDj8j4zcc/+xnUcwQ+sV3ixn89+KDsqbbDhbTeQSAcQWZ6Csv6e3ENJxE4doY2rttwn7wl4vLi0pMY2Gjo6R/C3NwsfvzgPfjKFZerIK/ZxH2bn0SlWoZmtwmt7tjcAqK9Ayg224j1DuKFHa/h6HceI+M6rUYNy0aG8fF3HK2qVDbg2g33oU1gGlX4vB5orOSQfazaQH8ogquIERG+fB0/3rBBAsfiwhy+/v4LxAFqoRCuu/HnuObKK1T1pt7AtffeL0ROjSYFPPzwhUPYOzYmwXWFyGwNCCWjmJ2YwGAohD/jVITc6w7+67570bDbUSDJjM8riUIvk4FiGSED+PIll6uqic+N7998kwBee3p78fGzzErWwfHXf/rBDxGNhIX4iJiMgZ4UPnrhBbCR+pN7jI6p48D1Dz4oXOxfvuoKs61l4Ps3/ULYEP3hCL7MlkGQFaUavnXHHYDbK/PxdrsH1UpL5uktERE1tnbIoev5DIYPTnV8iftDtHw78CbjqC0sSIBA7t1v33k3KnYNJRjwxsPI5bKIUmO91URK0/AnxIJIQKnj+zf9EobXjdBAPz53+pkyhw+vHz+57lrheo8GI7iY5XIGTz43vnPnrXBHwxKkUZehJ5ESzYj5bBZHL1+Gz7J6xRaS14eb771Hxtt8wQCuYYbOEdBAANffcSd8VLqsN/Cxs89TLTddx8PbnkexXMRl7KUzqfB58fiWp4Roh2jyc1nBIi6jVscjz2yDw+4STXWCZd3ROBq5DB574Vl4fB6czP1ca+DJ13YKUNlJJknaE4cmbSKnjdVGF+rZLM49+WSEPT5ht9z88ksiQ000+bqly1QVRNOwnf3tDsVZQlItIDZrBZ0vkwUAEwsLGGKSxIDT58e2bdtk6oo8/tQJGRwaUtMtfr8kl6uG6LhF8EOyeVaxCfIe6u8Xam3N7UYun1Mjrg67TMDIGDjH3EzWOBGPNUfXVF+9A6dU1d6i5L4YQnT9R0TlOYdM1DPnKdlDBsRpDi8ZgoMjMeQ+Fo3zMsplogHdAtTmuZNowSqn+4NB1TvQdVHloc43WZiiMWYZCoGbo1KPyNQBuUpLqgEEDJF/maNCqWBA3tsmQYlhYPfUBNasWgUbeXNLJYzNL8gm5JgLx4riwaBwsrfrDcyn01i+dJmQ61M9jIpI05m06Ayz4rB8YAA2ChKwgmAD9k9OYhmzf54MUeIL8wJYYNbPzyUARa/UMLmQFq3uY485Vm5Y0wRcTC0sYCCVVM68reOZV19FjD9TPCWbFb5iW9tAvVIVlOX8zCxOZM/dpGNlCY3cwVQeWjI0iMFEXBaZ2+cTpipPKIw6+8q1Bl7ev1/kF1fw8/lwu/HEc89J5WH12rVYYzLm8by2HTgggVWrXMTp7zhKBUOBAB7csgUNpxsdlxtON+dBs+hL9MDW0lGYn8cVZ58J1FkCa2PzjpektOZweWUu/1L2oaRfpmPrnt0ymnWZlWEDeHTb8+L0Tjxq/WKF5dldO5Fr1VCuVXE5y93mnPiGzU/JSN9ZdIRcsK0WNr7womSw1B++7OJL0CGjm8+HX+7cgf1zaawbWoF8Jida0ameJNLz0+j1+3HFuqOVIbTbcP+mJ5Bt1jE0NIJmoYHzTjwZMBqyiZ944QWcftzxi9iKra+8LOMqnBT4zOc+i/SBA7IONm7ajPNOOQWaPwBDKgptPLzzVRlXnJuaxifpVDSHahV0gIe3bME5rGxwJNLQseH551CqVWXO9+Lj3iMGmYtt49Obka8UcdW558HuDcAolqXqc++9G3Dh5ZdQ9k7aGf++6UlJIIMOr/Qr7X4vsrUSIv0JNEpFfPPsc1VLw+nCbffdAwRcUrr78CkEUDlAkVi2au58ehMuPesMk3sW2PjC8xijnGg4CN1uR5Gzt14fspUqUv2DmJieEQEOovgHWZ3IZfG/zzwHqCng0L2vvoRtB/bAFg/BGaT0qA4XSUiKNfQGIvg4HTqDs4Ppxt/e9AsMrFmFqX178LcXnQ+b34tOsYgb7rkXn7r0EtUbNoBrN/5WALGc7w3E4qh3SB1ql6kG8uxzvjga9mFhfAIplw/fuOojgjFhBe+m3/4WE5k5aNEgDI9LpgIIZOzzh2BkS/jaBy5TFTbNwN/f/EtprxEI+5UrLjPbZh382x23w6nZkGeG/IUvqECfe8VHopcKEAhKQPbdG66Hry+BL593PqAp8pz/vPdOzBYLAhb+yys/pCTwkgn8+Q0/xUKxiFQgQmpGQb2TT4DBAfkfZJyxWBAsRD03j6TPhfLcFL5NwB2rEywVc88LIJVjaZqABr/+/X9FZNkgckZT9oCXEzd6G7ZcCf9McCED0INTOt+79dewc9LHaOLvrvoQbB0nOoUCrr3/Lln7QYcHHzr3AkXs5Lbj7+6+FQjSsSiCn6DTi6ZhII0mvAdhAX9/1ukKQFcs4vatWzE9My1yyB89/YxFL3Lzk08KQLq/rw8fI+CTmAtNw40bNgip1JV8LddGtY6HX3hBNNT5OO/dJyo8Q6OFB558Cn5vQNb8B0kExf4/K1Fo4LHNj+NMtqrqTdy19Wmhwm4KNsIJLzFf2SyMek3sZ6dcwh+tXYtgLIpSOo3Nr2xHLJmScv5pbG0Jt4cLr+3dq+RmgyFJDIlyP/GEE0xgHDCTz6OPbT8aVM2OsZlpZHM5JaHLVqrJdWEJ0bxr9RqVcHIML5OREVXu79VLl4u6JH3kjl07hdY3GI1g74F9gllgQssHHTmnp/ge65/EB0fQxh7WQ38zh26xW5FAhlEFAWp0BswW+bdAIIJapSrc4ZVKHpVKU/UBfD7pBVATmGMJzMY1mwoGKDNIcMHc/JzMbtIAs4/YOzyCTVueRn9/EmNzeQz0RJAu1OH3edCq1RH2e0QX/Lh3HC2jKZ5AAG1qrJtMcLPlijh/zoNbY0C9BD91IGQRL734ooxAUESAG5OR5LOvvCicxTwn9lylmmCy/WTKZcQDASmjcFxv69atCgdgGMKKpgiZbXjjwCgGB/swPj6NVUuXwR0ISszUJHVhIo5qNoPdMzNyvDPpBXUTNE1KK/n5NNwOhxCj8JhOPPbYxVnXba+8LCprLPEP9/YgECUav4j9b7yBY455p4x8sM8ZGBjEE088gYnJSVzCSF4qDMBLo6MSqNBISKDACMvvxx0bHhAiA48NOPXY9cJxTRDGM/sPoEJ9X9Jk9g6I3OnsxDT6E0nEQ0G8Z3gIrlQCzfkpbNz2DBLJhCIScblx5plnos3KSSiMX912m0Sfl557nspYgkE8sGGDTEScxvMjpiASwe333IX4cD9Gx0fx8bPOkczFfrCkdv+998Gm2XA+QTGCwjfw60cfFYfudbhw8Wmnw8bA4+CIyS2j+zGeySPUdgmpRNvtgC9E7fQSOvkcPsOMwGS4e+7AXszWa8jkygjAhytOOQ3okNihjWdfew0nrFsnQQLLeWxLKC32Ns456STYiFI1DDy0cSPOZ6DC4IUl8LAfNz/4AIq5PNauWIXT1zBAUjrLnlAIGzZswJknEz3flsDuF3ffiXAiJuOWHz3tDGWQO8A9W58QekwK05x//HvgdfpFXpRETCVOFLht+Pa9d2FozRpphRRnMhjuH0S5UoAz6MFrM6MIEMR0/kVApQG02rh944PIoIZYMo4rT3gv0DDg1Uh0ZOCmh+/HVWxzkPHHZHu85alNIo9Lg09Qz/bdu4SymWQomWwe8Vgc1XIVjVoDuWwO3/3KnwAHJlWJ2g38esfzmG2Wka4U5V5nZ+awbnApJne/gW996KPKgbab+NFjv8VoehYrBnvxRfbQOZXh9+Pa66/H5z7zWdVyEHyKHd/9zZ0IM9gtljA+N4ej3/UubN+1C+uPOQbjk6PCyX76iSdgdtc+fOuiSwHaGBr7gyDuGx5/BCWtjWKrLoaS1Ka2Uh3Oagtf/dinYdCxuGz4+ZbN2L17l+Aw/pJtBNqTTgc3bnwI9UoJn2fVgOCsg225Wzbcj6sJMuP9F4Clhh/fexdmmhX8019+C9gzJZWQf7//TtgpOnRQ9OSbl18FNBXe4s/vv01Kuv3+KMq5Euq6AZcvgBpJefJFkSL1uV2oE+xVycNWK2A4FcVXr7pc0Ofe/kH83d/+A/7i818SoKPDHZWkAmEvvn/3rdg5O46+kSVCsGQ/yILnqrbw7U99VgVeuo5fPPJblDstLNRK+PYVVwIVhdz/tztvRjAeQzNTwhc//Tl0SgzcDfzNht/AlYxCr+uoF8oIO7yS/aZJuXqwlPwdtoNob3p6K4mNfAAAIABJREFU8LPrr5eEjU7si5/5DNFdEiT85+23S/WJv/8weSnMx4YXXkC1WMLVV14JnZMAsOHuTZvFrpKjRBD3XAcdDQ898yz0ZhvBYEiShasZGFTZOyfYjwo+Dvm3dXQMY+k03NEoCtWK8G9wZJWJmVGtoJZewIc++AHU52Zk3W7e8Soq9YbgX84mCJfJm9eLp597TsDK9GWRcFic+vHr1yswJ4Dnd+3CuzgB1cUo/eyrO+RHOnWOYu7du1f8BVXtRqIcSdbgjUbx4AMbsH7dOkweGMMxR61DKp7CfGYBM9kMGh22klvC4zKRTkuQKbS0TJr5j1TPplPncRBrRh+0yBXfTSzzZg6dTG50YASFWc6dJVZmwQsLGfSlemVOu1qpSIQSifhRr7eFbIPEGjSCUlpnZdjlQl9/P2amp5VecJu6uUpmkzPKBFxQSajY6CBfKivlIZcNHo2VsiYiAReCviA6pEoMhbBv9ICgXBltMaggIpAMO2Rrmp+lqlJCVN78Pj8q+bxEThwHYJbNBwksxmanpafJY2W/O0fUtUnXuXt0VEBxcsE8Humb0BHSyC+j82cm3eE8+IIEBMP9AwhEYijn8nJzWHXgPCRn2XsHBzE9P49IMiE3gaUVAh9IwsByPRmISEjz7pUr1Pc77Bidnsb42Cjef+GFKJpADc6ec277uKPXqxE3+jvNjqe3b5fIeNXAgEJOOxx49IknEIvHJco76dhjpLTqSCalt+7xeWFv6zhxjdmbt9nw3Ng4ck0d0+ksIvEkapU6euMpFDNZ6T++770nA7US4PfgkS2bRHrU6XTj7GOPkwxfxl06wEPPPivz1O/lBuDDHxBHyCDvNFYxiAJNpXDDTTfCHvKif2gQJxNYx6zbAJ7esUOCvmN5LaR33MS9W7cilUiKMtrJdJoM4iNh/OjxR+EMReFr2gWPMZPPoNqsYslQL7ytJi5btdYE7dRxw/33YPiYd6LWMPC+o08Qp4d2DQgF5Zqcx9I6H3Y7Hn76aZkr5YzueWS8k3KTG7+49VZ8nOVEOn4ih+3AbVuekvl2ZoBnrj8ajmgcejqjMvStW3HOqUR9G0AkhBtvvUUcOrPkq089DVosCWNhAbc9vUlm8q9gyZ3n5vbjrrvuFZW3+VoVPetXY+f0pBiqOnkFGm1EfUGEHC5s3fY0Tr7gTCFm+uox74KktTYHHuU9Cjjw6q7X8Oef/xJsB417J1+WiZK7n3ocH2Ap1u0HaLw7bdz59FbkGfCQUauvF9ewx2534M9/8h8YWbpc1LmoZLX+qPXY9/ob+Nb575PggQ6oqldx06ZHMNeqCLUnr9sn33WCjNb96o678eH3XazKql4Xfv34IyhDR72Yx1d5DHobDo8Xd997L97PHqtIY2mybm688y7kKlUZUSND4OeJWO/txWf++q+wdNUy2Nw2oWINGXZ87ZwLAV8IyLD3D/zwrjuQNxqI9vdgIZfFP9KBGXb8y09/hm9+/itqvQZ9+JfrrsX69eux9/U9+LOrrgRYCVtYkGmLz0vFgFWiBn58ww0ym/xxIvaF5IXkPDH88PrrkLfp+NsPfwxwcEqijF9t2YTXpyaE3OafP/UZwKMQ6n/z0N0o6004qzpsLQM13YDbH0Qk2YOZ+TRsJMJxOVHKzmO4NwFUc+jUSvjLj31YZXjVOm5+6BFMzy2gP5zCR867iOgbIBZAu1bATx7fiEK9KgDjsMuLuMOLT/G60FZ0gP+68QbMFDKILenH1z7/BWByRrAEP7z9JgFn1dMF/NknP6OopZ0avvP4Q+gEvUL+olcaCNhcIrCSdRoy5/53p52OcE8vChMT+PUDDwj9NKuqn+A1EgCjTwJ8EoyxBH31hRci0N+P8vQ0fvPIw+IALz/3HDX26XLhvgc2SJtQO2jTznv3CZIgEOPy25delpYiO0R0ch846STVHi3l4PK5RRfg/ieflJahJxYTgODq9esxMTWJEX73/n0IOZ1wtpr44AnvgSscRDOXw9Zdu4UN1Of1dVVHgYe3bZNKFM9nydAQnn76aXzg9DOkVdTKZrHjwAEcvWo1fIEgqmzztJrYOTYmOd7c/LxglNj+ZNXxuVdfxR+dehpqnLrpAAuVCqYmJrF8eBi9kSQqHIEk+j2XkfYjW0uFahmp3h6pgr6pQzepkDsEL/53HDqdOGc1ZZZc16X8zmydJaoi5f3C0cU5ZzpMKQPwopoSpRQIYaTC8sV73vMeZM2ZP940GkxdbwrCnGA5LsLXJ6bQ258UIgPyZficwPhUGj3MBufnsGZ4SBweKwXjU5Mynlau1RCPhmVxTIxPoq+3T4IP0n72kdRD+sV1zCwsiOMn4Q177Oxl7hsfh24YGOpPwseZ6oNUpUOrVmHTpk1C29fHsQ4zAJg2EfwMQPoTCdWDrdfx+ugBee2S3j4Toa5jJpuVyQCWfAiAIomOw+NRdKUcA+F8f18/jIPc5SREYWknl80IMMPm96GTzWH7gf0SnKweGVaZatvAK3v2IB6Nypw3H4F4D8rzacyWiqKudhqdhwk63Ds7K6Q6BBm+l3Sy5mPHxATKlTJqpQLOPP4YaD4PjEYDT+x5HZWODa5gCJVaUwFqW5Td9GFs7158+n0XwtOfQn1qDJv37BRylqGBJXhHv0LyMxPf8txzUh1ZmJ/HRVzQZgT71PbtErCddvzxi+OM7Ce3nDbpGb3/uHepawcNd993PxwuJ95PlCvnQm3AxpdekiyYEf1f/On/wtyevZLx3v76TqQrdXjrBBcH0HJqMv7TbFRQmprE1846W8hICgsz2LTzVWRB4YQMvnTuB4XkhBn6LXfeIev7w0TV8143Gnhq1y6JyplxXEhcg/ng76enp3Ele61kUCzm8etNT6JaKgtF6aWcsxeH7MGTW7eKQbiQ18GcJf/NU5uFRITMb5ec8B71Wr8Pv37gPsFnnHP00eqaefy4+fY7EEv1IFOtoKoB7lgM+UZDKjXzmaywe3k6GtauOwqPPLcZy0eG8bUzzlGc9Iw0WnVc/+gGlGsVfO0DzF6dQE0XPMCvHroPtVYL11xwkSpx+70CXrxl6xZRmfv02eyjaviuBH9+zM4tyMytXbNjYmxCWkShRhufOuU0aK0qWkRddxr41TObkauV8eULLpDE6bo77oat3sJnLrsSDs6xN2v4x5/+BEe9+1jk5ubx2Q9cKu0FchTc+Itfyp75yMc+roJaWm+HA/9x621SKfjE+wjs6+CHwi8OVNtNtJyGEMuEOg5EHV585ULyGhBLQ6SYE9c9+hC2v74bP/r6/5IS+b/+4MfQKg18/eqPmZMWFXzv5z8Xqli2t778xS/AyHD8rIMbfnOHagHwJnk9+Pn1PxP2uPefczYSvb2in8Dvue3JJzBfL+MrnODQOS5q4K9/8m9Yc8wxgvr+Eql1G2p++XsP3yeBSX58BsuGlwpKf9Mzz2LlUeuxkCsIHoJJV71cgNduIOAwYFRL+IuPXG3aIQ0/uvU3aNsc8HccSDSAKy6/RBVaPHaZy/7JxgdFx7uWLSJq9+CLV39UTS3YNPzqrt8g1JPA61Oj+LOPko6XI3Ud/OShe4U4yG9z4AsXElhJLvcAvnrdj9HxeeBzexHxBeHrOJEu5pF3GBg8SB70jRNOkSzan0zi2muvFbtM+3jp+ecvTh5t3LxZWDqZhH3jG9/AxJ49EjQTyLtizSocu2KlGsktl4VAivby89d8ehEcTLtwx6YnhaCqKcRhfuQKeXyOgUCrCQeZLqs13PzIIzjuvafg9gcexImnn46XXt0huAjyo5AhjuDPZX29agSYY3J2DXc88ghWH7VOWN6+xNl6mTUHnt27V0ihyPjIRItMnMMMLliZMQxsP3BAuEtOWmcmLQzwa1XsnppCrVHHsayINhvYPj6OaqWKE9esUXiAg9dm+8uvYGpyEhcQ30ORLckuHRifmRaqWo7asS3HoJ9VQj4kQzezc6v0zt8zORSsqeXUf1+Gbs2e880ERRA8Rmc+N085xCS83qD0AwgCmBRHQU53CiK4JAtnhk5mLDp0bhgCB6QPHYkoBp5WU+g4xeAd5C2uNSrwOjn1rGEsmxUQ08hwrzgXr8bR3R5UC3lxboFIGOViCa5wGE3zRgQSCWxnthqNiTNjGd0bDoth5mcRbMGxJnUVuJ4d2Dc7i+V03HyY86ivEXwTDmOQI2BcpF4vDhw4ICVs9qVPYXmG84qdNip6A6/u2IkTTjhRSjIOnx86e2zWbDwdP4lCajXsTC8ISxz/xn5QR+9geGgAmXQOqVQUS0gbaHpB9sWP4ewnf+500LNsqfRpJdORh5zAYkD12ugo1pEJSUqBJHQxsGtyUs77rLPPRp2lZ13Hhi1bpAQW9Htx7FGrVaYZCOC2Rx6BPRBCcmAI23fuxvKly1EhtSZJRRx2nDzMMUACXTxS7tq853WcunKNEjYpl/HQtm2L1LtXEWBmPYIhbHvhBQnm2H8WsIzPhyeeewbVDrnya7jipFPUafuDePrpZ6QHddYpJwsKWSycy4WNzz6LoMeHk0mM4w3IBv3ZK9swnc1jbd8IqsUqSkYLkUQUpVIWSbcLV558KtoL8/AkIqgXcrjxqU34BHutMwXlTG06bn7sYWGEusBsB0g/72AV5hf33y8b5ZprrkFzakoZoUcflcmLi0/j7Gpd4SN0HXdvfgof5IQCz4GMf5ks7t+8WbIJmcklYZLLgdsef0xVhHJZXMNsk2ukqWPDY4/D53Lh9JNOUs4il1UVIDo1Zqvk6uaa0uy4gcbN6YAnEBSAEoF7FbQwPzOF96xYgyuIU2DZmnPQTgO3brgfV5Fbm5+RYxWFaY5TxsQ+fdZ5ZgDhUS0EIr+5PkmEE4/hOzfeiOGRZVKNEwYum13GR30eH2y5HP743AsExCWZAuE0fkXYI49UL379i5slU7zwBIL9TP/Rm8K//ugHiIciuOac9wMkeGo0cNMdv8GSkRGcxuvI60LkM8GPnBKhYSN+p1nHv91/n2AQqLg3mZtHLBpFaWoeS2IpfPrqj6AzM6uqVASM0h5ykoHX8+AY9j/ceDPWDI7girPPB/IlaP6gyIL+8pe/EEf0ocsukeCZbbfrrv0pPvGhq80JADXeyP0eCUdRLDJb5AJipOXCd376E/zNN7+F5mwGLrsbW15+CZueeVqY5778+S9L0OKPJfGdn/0n0oUc/vGbf402eRFE+kvDv9z3AGwuD3KlCjKZNJYODyA9MwF7q4rvffkLahJBQJxO3PDAQ5hL5+DVbRi0OXD5By9ChwFZ0KMwIdzPHeCXjzwGPV/Gpy5mMGe2CA4y0v3Nd/8Vp11wDs4mqJGRkcOOv/rlz+ALhRBx+/EltkcYFNo1/OT5rSi3mXSk0arU0ROOC4gs3a7BXq/jny65whz1BH559934GKcZgkEFTvR4BOxlFAp4YNMmAQlfIMIvomuNm2+5VeSqP09OANo0LqG+Htxz/324kPaVa5DXeGgAmJ6Ut93x4gsYHRvD6rVrcBH70oI3UrXjmx59FG2nG5rfB/qB/RPj4hBXLV+OiX37pH2anZ7EZzmqKwyUGh7bvh1nvuNoOMkyyj1uldDdbjzy3HMCyGaCwirn6Tx2VuraBu7csAEDvX04gVMtXKPcMyLB28Xj5fVi46ZNUrI/gedjUgoLSdnsHJZxUorUcNzjHEv1eeHwuPHijleEEpoMkbQ1VobO3jnpefksAqsUoZFE4b9RcufrWTq2uGgJiqMz5yx3+uBIBj+RXMmNWk2Qu5ynI4kM177d7JlzUZNwho1/lqv5WczG+cjk6GSdokykButEah4lvYpssY5YyCMVxFKejFB1rBwcEMYqauiqPpbVCDC9B3/Hf+zzk4u52RTWHuX77Nj1xhsYHOxFq9VBjGhau0MQtlx0seFhKb0ODQ2IPYh5TQ57E5UvZWXO5ZPKleUTcpxEgqgzoqfDZr+Y2QFLuVycobCMvMnnyzEojd6te/di2WAvpsk97/FjbnZOkP5UaGK8deq6dYiMLEWeQCx0sD+TxgrONsqIkCI84AbwJlOocY6U0aEoozUU8xGPjadLClc6cfP1VgzgZtTK10jLoA1bWLUx5LNjcdy++SkEQlHkswVEfAFk5xcQ8fvRe5CO8XjOQiciAEeN+PBwnryGZ/bvFzpZLrLLL7wQDvLaszcqTE+mgRd2OvYtTRIPkZkTIIaUKRNrj0L61Z2m4ee9ZZblVg5dAElqZlvG3hhEEJFKucxjj8W///13MTI0gkytAofXidmZSazq68XF646Gh7SrFc7lE0wREV5zZlIbXnwZNb0mWlJXX3012qOjh76b14YOheuM19cU0VCo+xp+fM89WLFqJc5nJM7z4b2VmdsAfn77HcK6RWNwhmTcHeX4zQBQ1qJwBeSUIWCJsWMXo69OkpmpGkdk2VlEN+o64iPLkOGea7fwM4LoKHBUIS1sCMFkRMBUff4gmtk8Pkn8Apm0OAsp3xcD0lmFjNZ1XPfQA7LvBsNRnM0sg8cfi6nxJtGRtOEf7rwTBidW4nGpxrmcbng9XjTq5N52wVmrYcim4X0nn6iceZjqZcx8iC524Bs/+Q8MJ/vwxfdfrO4Zq1r8fN5XQewHgAJBiRocPb3Q2e6CDTc8cD8+RZZAGQ0jR3nMxEEAv3rxeanMsbpGFHOIGJVSGeuXrcTLW55FyOnBX3/1ayaTG42kyzweO/7+xl9IcPHHLP8T3e0i6l5UpNR9p8Nk0CAscCw1tqHFoypj5z0Rh25pO3bgTCTRYo+Xe5utId5/8qQSo2O93gR1yQWiExEMscmlSuwQqFvRwZ/+4N8EF+ILR4XbPbswh//8628CeZONjZ/PNSiAMV48J3501z346gUXIhiPolQk2xl1FkJq3Uj1QMXfFGxR6mcmuRVBfVRgY9BH8BvPn0E696kl/0e7yjWrGTjvm9/EZZdcinK+iJmxSeEc0EJ+BJwO2Gfm8VckQxLAo00dI+0N9w8dnABlTfU7rnm2OUzpUnFmHQ13b9mKD/7RabD3ptAmfwH3KTlB2OcOMzgo4M6XX0S1UZOqCIm2yIoZ9njxEWJvCiX88uGH0b9sGUZnZ9GhLCw6SJpaHmylrF66DH6HHV7NBke7jfNZsZQqjkdN4vDBcxD/4VCskk4n7nrySVxCCmrTX8nrnE7YozE8/NBGBN1evHv1amVaY1E1/UBkejKBBx98UFpPrN4y8TyRr1N6w+rBZ1azw2HUmw08+uQTWLZyBTL5HEaWDAhuhJXDbodOZ84M3eJ1t3zKH5yh12p1+VCC4BpNhTrnWqdT7zER1WOjUxgeHlDrnYJK5HX3OrCwkEcyGZH7ygdLGCzJiApb2IdCoSrPxXJdyBX8fjfKDSUmEuPYW6YgbD5rlg8jmyvLTODI4KCMGJSyWWRyBdSbBBCEMDmVxsBAAm6NCwsoNZmRFxQor1JGIkaASlN65cyaWCGg6AtV1Qj44UVnoOH3OzExMSfZOb+bYwexWFDWPKsVDBB4DYRgp1lHu1lD/SB709qVK+DjaApJQRxOZAoFIayxu5zC87tu/WrEQnFZDK9PTWJsYlwyH13nXLuGHdt34pTjj0K5CUxOzEgG3WjU4SC3ut8vJWyWOTm+R/scCgUxwzl+t0uqJiwPsxS8es0a4bHmcbNCwfG0eqMuCHhWKVgh4ViF3WEX1HnUH0A6mxFZU08kgtliEdFUL6am5xCLxuC1O4VIRWOlJRrB2PgBeH1e4U/mdSgXy3A6nAJUWbVqlbRR+G8ZA5J8Xo6foBBWNyhZy0iXa4DXO18uwRn0icQrZTKb1ZqIPlAIgREq1cWmFuaQ7O2R42aFh6/xOd2oFkpoO+3I2Q2Ua3WsTC6B0TJQ0BtwBzyoEJjVMXD1O49TDs1o4pl9b2BvNg2Hx4+AjURFFUR64xibmpDKCzkKeG14XjxGngelf0dHR6UtZOnIcz9wfew7sF9KegQ0FgsFrFy2HNMTk6LsZbR0wYrw3HnsjLZdHrfwCrDcTvS80+uUandpYR7HDS3H1Ov7cTmz9jAR7UVs3Lsbo2MT8DKDLbdQLVTwBYKN7Db8n61PokZdec0jo137x/ZjyUAfpvfuw+rhYWiCzK3D4XVhyTB1pp9BX08fpiam0D80hEKjBhdFIyjF22yhZ6Afr7y2A31LlsAbCmI2k0EfyThYAXBQo6El4EcG0LwPvBaNfB4plx2Z+Vn0Lh/GeHoOqaVD0v+bmZrGO9atx+juvRIU+k2xGgp+kIud4ir1ehPujkfIY/SWLkpXvLZcy1wrXJfkpgizHM6+MxUfq2VMzc7g+He/G/PzC8LfPTc5A7/mRMDpxuBBxHeFY1WZNHoG+zGTTYuKmz8UFAfWLFfVax1u2ZsLzSoq7SbWrVsnPBUkq1q2fKnMQjNTZn9zyZIhISdhWZ4ZE4+PEyo7X92JVDwplYtoMiF7M+TwolIsC1Vq38CgaEQobXebsF+6IyFR2SOAs057aFe/7x0iy1sBdaODgcFBBPxebH3qCQz2xBAPBzA5egB+fwC9fQOoNw1Ok6JZrqCdSWOgL4W5Uh7uWAhN8fV21Ko1eBxOBOwuUXJMz8wJ/ieSjGN8ZgpT6Xm88+h3CE+BKDRWyzJWTEnTtavWYN8b+2R8sQoDqf5+VMvs+04h5POjhz+3dWTT8xgIBYmHlH3DPc11wf3AbNxSuiTRCm0R9z7tp+wJlwtzU7Poj7EkrqRGe/t7hdN9fHJMNC5abSptavLc05OSQEcn33uNVWAvPslWFi9EOCqYl9lsThKJumEgX62IDeHxiHohFSQrFeRmZ7B8aBBznGAaGcFsJo3BoSVSQeY5EAQXj8Xg4mSUaBfYRJeB/+f146guj53P5L/XWtS8aGJwyRBe271LtECImyIT6uDQoPi8bCYrVeglA4NKEVSmIxSTpi5iTEGpyBEzRtvAMnqTnCyZDFI9qd9x6NwnFh0snTHjAktL/Q9CuZPXm1/KkjuNHR0ygRuVKuUideF25qPeaJsleQcy2SLisRCyuZJSHXIwseFG4Ps7cmLJRASzc1n09FCKNCt901A0KNWHidkFEV1h7Fwp1+BxuRFnz5JRcIdtKiJtK6JmRNnQRCKKRquNGLOqg4QiJOWnLCg5zvv64tg3Ni2lf35/vdGSSC+RTCFfKGMgFcLEbFEcPSsIPEfe2FjMh2xWBR2cr49EQsjllESrzOZ3WH5pyohJQPq/NtgDQby+Z684/GazpUQC4gTwTeFdjNAOAjpeemOvjMo5nG7Uag2RUlw9lMC+SbNaEQiaUrAhaU8QfMa5/4X5jAQz/G41ScCRsTJGlqQwPZtHMhXBgdEpmW+3pGwF18CSDGfvqUTWbkuQwz6P06a0sGOUGWw20XY5kTvISe3w+uBwuEUakDKJwltO4CI6Mg+fo8xhKCAgFX4PWwd0fBxNIfiFgRHFaVasWCEbmcEFNzM3vJSJOh35fe/gAOqGLsHh6mXLUcrmpZxExCkdH9XY7F63qHzRqZDNKcIJgiZBYS0EOB9rpwPQYS/p8HCEztCh2wwEQ14Br3yIpWZu7kQE1992C3rXrcXoxCzCzrA4qJJeh+Zxyj0dHx+XZ947OnGqnXGT83c8XkspjVH33Nyc6M3T4fDcBvr6sWfXLgHSEKfBsjR/R0NBYRaCW7hJ+0T2tClBpuayodauIsTxmmIDHzrpvSpjaNXwX09sRMPegdcfgNbsIKg74LW7cRH5BFx2fGfTwzAoAKPbhdyJfARkYUxy/etN1Cl44ffJ+mAfn/sk1dsrqN8MxWDcnBU34OdeqlUFxBM7yPxF6lWKpLCsmqc6md8nQTNV+yhWxASV4FMatXqpCA+zbWEuc0pwtn3vbvT098m9ppAHqYOpb8csWkiiSCpm64hQUSDIUdQODL0jrTkGRQwEOaZJBTAG3Tx+JovMzii3yyCPn8EeKvE7Rk1H1B+CXe+gVijJuBYV9sLRCNL5nOimh4ne1lsoFYqIU4q13hTH7vB6kENL1PvIo83x2WQqiXQmLcRGiWRc9hnFSgJBv8oO2UbsGLKGFdBrWjQt+Dc60b5UD+w2O+r1BpgM8TpQgMUrs+d2BCMKUzSyZASVbBYRCaz9mM3kEe8fxEw6Kwa9RXa2kB8uWxu59Jy0Nwk85ohbqncQb4xOIBWLI2i3YWF+BgMrlmI6s4Cy3hBHxjXZm0yhkivIXklEYxLQc7rC5fdKu3J2chJRtwcuIrtZ3rZpMjJGO5hOZ5BM9SBXLglIjbaN95yOjiqOBJIxqahXS+h02qIqyD3BB50aA2SufUkANU2pXvb2yjHw8xksL+kbglFuwWjokiQwgSFxkWEQq+URbASFanxeqo+5MXpgH0ZGhlFi8OLxKIdu2HDLU1uQLRYFZ0F1PebbrFqxlae01DviODWSxPT1Yff27VizYoVglshkSqlp+jTaMpbHeR60QbQDTEjq5FNwuYT5k3tfuCyodd/SEaLNKRTFzvf09WLfvn2IRKMi88vAhutnyZIlMprMaS/qA/BcyPsRj0TQqNakKuvz+1GgcFNPShIcCpQxWSDWiXPoFBCjE2f5n9m5NZP+3x5bMwHfsoCtx6H/K4Td2z3aLKtYFQbzM7rf73SyP6HD5Xag0dLlwjCjIlBNqhK8GQcJEUJeN3zMVDQ7vL4Ant+2TcZo6NwTiQDGJxhpJeDiHCiZ6qanZHyAhBFS2WD1QCoIHbOoyWc1DKAaGPyb9Z2Hn5H1e+u3It0np94BafwG+nsQFxCgKrdxLp1l9OHhEVlUOks7mh3LOerG2flMGmG/G7tHpxCPU3lLfb9J0334l5usVQp5r4gJrIfBYrHNMM+L0wS8HOrZOh+rIyGFXPP3fB8fHANztTry+6bdhpZmQ0OjUASNFjeCJpkzRaBo/CXRFYgdtZtZzTO/2+xhWfdVnnmt33ZlqHvSstnEybAybOfbKI0olcJhOXuIAAAgAElEQVQO2lwHpADgP3VC8hpNZmJ5Pzuoa22E/UG0s9R+s0N3u2QO1+N1gGHmxey3C6aghecmxzHbaopWgMdwg2tTd9skALDWmtwHc03zmRnjWz2koqmmzhZbZ9Y95HP3Q101noe1/nj+bVRbZeHKx3weX+R4E8vw9g7u2bcTo3PTojzWH02iPpND2BvE5ZzZtRm44fUdeGN2DuFoCumFjKjV+YltmZlCwOtBLBLB/Oy0GHIaIBr5SCKBA5MTAnLjaYVJelEuw849Yu4PXnOWVPmPx0v+dkHR0ujLuujINZFSoMH7ploELWZP7IaIFKg6c/6da0zYdQUGQr1vdW/5GsqQKBIdZhx8jbpo/Gb+n89cb1wfixKj1ns7BrSOBmeH8r42tS5IVW52GKw9b60d2QeGWj88Lr6OD4LJuiugPFD5WZ7Vucq1kRJ6ly0z731d47lwr6iTVk82ycrVOZt7kWaZxydbQ11b6rN7dV1+19Ic0G0OtDS7fJ66Om2Ucgs4eu1qTE9NgJwgK1cdhT1796NjdyPKgIbgLhjq2lPrx9oriwgbHou6NnzIdTf/UT6YbHQ8Djle3nMGLNLZUgtCTkfGc00duMXzU/vPIsR5qz1i7aU3+zvvn6vDWoVm2j7DRAQZIvLEcVoPJZZbDeEDiFB4J5+T56uJr+FBBYP44c03Y+XatZicnYXN6ULDaEvllUmA7F/qinO96m3YDf7jZ5vCJubYl5XhmoZAJpD4Pjp067ZLu1qj7bfJsyQfulrji+A08/Osn5ncKKSTSQpjPsvPXBzttiqfcw1JUNX1bAHdTFCcOHIzO7cIZizQnGW3fm+G/oc49Lcz3G/m0A8ZTxs8bg2lcksWUUtvwk3EtdGWbJ1RHZ15TzyGyelZrKJxJlrTAJL9/Zia3CcXa3Iyg3gyjhBHHxwOFCpFaQ+x/VogE5NlRMUfKmcjz2/h0E3fsbgG386hO50duJwaksysSFfJGdh2B+VWDS9u3yVgQWYHa6hs1Dawv1iUEpuU2fpScu4WqEMtpsN+kokBtaBUZsvzlcVmbk7dLiZP/UzDR4MrQYt6jXVvFq+BFVRxkRkdcej8bLJuNUkrqWnQTfdEI2Vnu1Ox1koWxdaICiRoGCgloYz0Yc58sRN8uAE8clPTcLXM77IctRgenoNISiojRSchhpKGyTTGDDTIqqXb2pKxJ11hGbNj36/j0jA1NY6Y24lPctabgLSAB7c/9ggq5H2P96CeqSNCfvJqHrqmrpt1Dt0ShW/n0HlMdAgSJZsn1x2UWb9Tp3TIoVv3hVfS47GjMp/GmtQAziPal5zRRdLadvDTLZsQjyUwtX8M/QHOkp8iTvWWF7ZhqlFC0+uGK0yHnRcSlzDRvu2mSFDa7Zo47CYJRXigToeMQpOXm5lXo9pAYSGNZCgohlMZbPVSCX653qx9Yhl506FbTl0cJD0mcT3m+2Q9mOfL8xRnbl4b6/oqB22+h39VI9qmUVeOXDkg3hNmw8qpcr2pdayeZX1yKtewAoJDjsvyQ3IsltPm/jEdumCXaIjbKlBd3CvWa03HruzF4bvJCpK5PhnI8AQYkPLIpeRN/JDBMntXEENjzACasT3tuJy2IRSv/P6W5nxTh54I+zE7OS6whFAwhOnZNHr6hlCqNREKhIUxksEPb4Pak4fDigQ8ZZ1r97WQa27AbjTh5HG0lUOXAFVjQMe/2+CU41U/828co+SDY+h8tCSgeSt3fig4fvNXaMKYxxvEDFSOh0E72R47hgQarAIN9vYgGYngYvLGc5Waao3ECvzt/7kW6955DKbnZgUu0MPqQKUsiHg1/sYIh/fdEPyBfD6dubm+NKleHnLUXLyyV81AgFMd1ulZQDRxqqZDt/MzeSflIvOzlHpedync4mOXc+xy6BK0MjCVjWIC28yAYbEnznVjZuQSSNhUli5/F6VnU/TKTET+Pzt0Ofi3uaFWgnOkwVcOSHD34Ky7189esCIGK9caoi1cKFek1CHla77G40ajYYgeuBlGyzrxsoRcLIrI/IsvvSg9KvYrmZ2zNGNli91OzYqkVYaunKVs6jetRBz6ffeFttkMlMo5+H1uKZGPDAwiQqCNAON0+FM9qJjgOUaSb4yOocMSDrV1/X6RZ7XbGYt2XUArKpajsTJEWS3iyMWvmcco5UuNTvVQhinnaDp162MlWzkskFHbi5muS1dGTmffRutIls6NwaoBNzINlUbjZC50lZlb+s3M4GjCzWPqqoBYAYa1kbsrBYd+pxy6lJTke8xo900cumU0JDtnpiOVH0NIZKZGx7E8PoRGrQlHJIR9E6P4xje/juZzzwiYTIBOJMEWNL8P33vgt1g1sBIz07PwRP0yRvY/ceiqwtCVkXY59TczYKpWZAWTKkOb3PM6Lj33DOx5YSc0tq9CAVx4wrsVeIoMXEI4pCKH8PJV+N73f4gwmfCaNUSWDuH50f1YsXo12rkSJg8cQCgeRk9/D+rNGmqFItytjiDSqSKYbzaEmY+XrieUEKAjkfF0oGbMeChbNR2btWdUJe7QPmGgY+f6aNklU7YCFtMNH6rOdAWQVkBq7TPRFqPCmOXQxZGb9SozeGWNX2XHjJPNTN106h2WiG0OZUDf5Np3r0vrO61sa3Gfd+938zO6cbbWvrFcujo/9eA6dDaZ5dJRK6NeJfaNQxlmIMzvo7NlwMz95CNOjBUxBqp2A7pdl6C1ZXNClyxdZeh09hRp6TSrMJo19MTjqnJkc4qoS8fuQqVUEzyAVW2wApfFAMY08oth9RF2mgGxobXEebrJ48PAniqmUhVTe96jq71JZ85z4N9Fh4nkixLI8Ujf+vF2GTqDgxazaDlfOnJ+ZgcOYkJNhx5wuZDnlIrdga9Tf518HGTLXLoU//Av/4zl649C/aAoz8zcrBCFBUNhwV5wvZJrQ+4z7Qptpzh2ZWNUANGBzU5Hqhy6BTRjkGc5dQkIZOJQOVDynEgP28yUpYIpplo5cT5Ldm45eOt9JhnMonM268IaCHpTd2ixD95F72o5bqsqIGX3rh76/68OXdyL2ZR/q1vaXbH8XaepoVZXQDsCL8XYgej+oswsso/FA2aWSofp9fgRDimGOmJ5hLq9rex1udrB+MQE1qxWCmulWgcOB3mg24tA+EOb08qYeDMVqt7a8N3Pi46na9Ore2eNCXQQ8tmRrZSEXpO9MFJj2ikiIECxWYwM9eLA1BwisZiQRhA1TGDpQjovztxJhPQhc3R4ti4GVL5RPZvZq/VyKUubEbLlkKzsfNGJdxmp7naDGCSqmrYM5dDtypk3xUGp76MBcnZs4tClrGRuYPW9ynC122TTt7oBh4Ki33EQ5mus05DrbLNBN1MocdJMFM3qg/Udi6VEM+xR5X9VoudqIaK9ViyjzxdDZiEHg8pbIR/GJg5gIBLG+kQPXn3+eSQH+2D4vUjbOvCGYsiMZ9B7UOozU8pK26L7vv+hJXceeneJ2bovkvkdGeQav1vJYLl6zWA/nn3yGawgkE2EfzTht2ZK1tSbgkfo7+3H5PgkKpWagKIKHA2NhLFzYhTuwR5U63X46m3ESMQU8iFdyCCTz8CrOdDnCcFhs6Ost9Bw2mGLBFAqV+Br21HOFRBLRKR0euSju7Ij18a8f3LVzf3ALNSh21WWbgabh7eEDrlBq4ojX2VmygJy0rg/VaBqGVsro5RLaLXBZL2YFSEzABGHQIIqc3znyLOwPufIfWwFKWKgFytg6lVHfgalObsf3X8XbIneEYdOB8cMueRWz3SQ1oAB13CDRGYGEGqogLTuYJurg5a9LcG0VXJvmw6da4G1Mr/DhoDbIVLJmYUMItEEbA43bA4PGrUWfA6XVANUuHV4+8ByKt2OXl1T9VrDZqDpoLpbRwIN7nEeJ4ONtkMF84GWcugSdJB2gyqw5uuZ1avHW2d0b+fQed5VO3nsVZDAKgQ/mw5dZeiq6lQrlqDXVVBjtJro7+3B448+hmPfdTz2scUUDSvnTYmIel1Q8OzJs7prbmx2qRZbP6oXbTlyyw+bNp02jpVI/uM6FcevPsZypEKEZmboi+vHcuamI7ecuvV+ZvGy3swMXVVOOrBrqiJl+ZTFKoD5veLku3yOlZ1bJXdr+kzuAt/z++bQ367k/oc49EPvt65tdyasyYQFjXqlTBKPCnx+SmF6RUqOiEeeNhGDFIpv6AZmZxZEm512nyA7RkScLWd/KRn3YmqmIOW4gb4I5jNVAWB09867Dbe6CFb//PAMvTtTP9LYWxefEW46P49wNISoN4A0RTfsTjjtql3Qk4whz9loUsgmkzJz2Wi3BdCzdtkSFBptAakdvh3k9i5uFMuh8yS6AyKrJEojt+iomdl2Z+hWia07S+oqiXIDswckPVDJztkLtUrIypELzSBtmtg1Zu/ssZu9OvHwalZ60YG/SWm527l3Owaeg5y91as3S+r8Jus7GGBYwQPP0+qTWiX3uUIafckUojaK32io2IBCvQKbo4OkzwvbXBo2jjDGItiXnkM94IcnGIVLd6GYK8AdcMnY2pH32Nogb1dyl+Nc7LEeZvcPwxBYRrT7/lnOhoA+ApjCiSgKhRzahi49Qho0cZKiApYR7vJEb58onjkdLjRrDRAxnmtW0Wm0sDQQg6a3sW9mDO6gF/3Dg8L2VRmbQ8DlRZ6I91gIZaeGNpHUvhjK+QKaNoLMftehW2fTFrncQw/Jps3+OgM+rc1/ylhKeb2risRPtTAGqmVito+sSozcW9Ohm07G6reL+esq13eX2lUMqPr8sj74f7N33B1I8bSskr84MKuHb1aA6DhcDTqOI+5d9/m+9aWRNdrQVIbm5RSYBuQ9CkvAn1mWlqDPDtTEoXcQ4RAMkeAckxcHxihWQ8vmELIYOnS+h/1ze0dHp16GpjcQ8XklAN2/fxyBYAQOl1/AikSNL57nke067mW7qhx0n4Y4FrPs33CoYD2ghPzkOBuOjlTrHO0OIroGByfQ7ECD50HKEMoqNztSlVAtpv+5Q68LZsdydgo/wUxdKjW8TuUSkrEYPE4npsbH0NZbSJE1sNnCkqUjmF6Yg85AmBM3lORu6+jr75VEMJ1eEGIYqQFK54Qla4UQl0xZMnPVS19ss9GWmTgRKbub7Qqr3C2OXLOLc6dzlbFHZSwWM3Rr7NO65ouO/DBnbk2HktvBbDd1l9dN529976LDt8rt5jWzevT/1x26MpiHO3XevlKlKWV1YspYFeWDuuWnnXYq0pxJ5MPpQiabQ0s3EAn6JQAol9twe+ziZxpNAz6fimQWRwrdwEK2JihT+e436fNaF8Hav39I2b275N7hTiD5VqMqGXpvJI5G20CpWEJPNIxKoy1gIp/ThtlcCeEIOeYpJwBx9ERAhoIMWroflkNXz4LnMp1p9zW0gG8KXqMqDpYz73bw3eU3+X3XdZBF3lYlc8nQTWATf6OMhHLmLK1yMwiGw8a8QRkvPuhEBNxh9YkX8QmHepfd5fZug0tTyLFaYjbfrOQuWYEJ9FFHeQjQxCynjTYcIbcca2bftFRwvEQDt5uECaFVyKPX5oCX5+x2IkckeCyKTLGKiDuKRqUKm2AQ9MNaLYub4/eA4sRHEaxhPo6sShy5ruT1h7VNiB+pwh8OwxZwo8lj1hvosL1EIiWHQ8Zjlq5Zhc2vvIBgIo5avSmsXUlfWNZcg3KbjSYSugNlilB47Vj1jqOw8bFH8AOhIg0A+TLQ34Pv33IzQksHMT4+iYjuFLnXlssmbZtDvf/DPRjxLNa9VTdcFegF7W1eH+llm5UTAX11t2cWe+VWFn4ILEc3o0ruh75fOXRTX2rRQalVzvWtYkv+pMqaLMNb/WM6SFnfpoG0ggxVXVLnJYGi2SaR7dv8XYe+uB/VZlkstxzptrg+qw517MxweR2z5BnSVMbL/jM/gn11OnBmnLGacuxV0tozkycItKNBtznFmfOfXGZTEz3icaCaXUAiHMSXCIhM9AAL1PJ24p8euB9NBx222YaywG/mIUsFzXTo3X1u67pQ5Y2KdI62hlBD3ZcKR9bp1DX29zuINjU5Dys759/5flYa2FZQLvitH1KyfosHV4TkE/Ro5kN1cPkXlcFyfI1AuBbblD6vTNNUyiVx1kyGhoYGF0eRBRJstCWJa5Bhki1Xl0utJ7OVSWIkq2zO7yL1AJsG3Q7dAn1Kls7g0yqBi8PVpGpGsBw9DpHu1r5YLLlbWboZKFg4hu7s3MrQNQmm6dRV0HFYv50/d2Xo3YA8qXywkmFe38Wq4v+tDP2QcVP/UxuMtJ9qzxSLDXi9bo5QygkG/CR94K5wYnpmFvFITBZOudZGk2QO0OAPUIIQyBSbcnN5w/1uYHq2IBFaT4K0sIe+TyL7w3pmzIAOX22/z6l3G3uGtD6vA9laWUhhlvcPiYBEIhqXm8Psi2NjnANf0pfC9j37sXTFMhn3480P+d2oEUT3u/GzmaWzb27aFLOoZl03qx9plduYfViguG7H3Z0RW6VS61lAR0ZbDILq43XEsYvBtFDDJihGgDGHOXS1AF0m0MS6p7I8zX69/N+8votlP2UD1BpgHiJILE2hlI/ooRNwRkMiYJw3ceg62sgZFZmjjWl+lFkNQQd1OkajhaF4DN5CCUa1hqZmYIGbnE5RtyHkDCMacCKTLaDzNg6d6+qtHuJ8dAVqsYxadwDV/T7rflnOTva8oSHqj2KhkEe6XYUnGkC9XkWDCnmpASxMTgmwR3fb4UhFZSSPpo4ZU27/FAb6+6D77GhVqug1XNB0HTPlLDpuO3yRILRaC5U3pvDNP/1zVGam8J9PPobI8iUyeumvkcbcj/l6UYImVTEwgybrWst+UaVH2ZXSh1GlStFiIJumTa0fVkwU3sICcap7Jv1Yy9Ga91dQ5uYFY8tILIFJlnXI+Ko30cCpwNZCyJudJyu4M0FtFsLbcuqW05JAwyoxU62NSVVXy+jIStyhkrQymFYA1t1D6TYZxK/Q4flbKvhM+1npAvykQjd5cVjGLrtUCT5RVZMB/JnXxc0s12DbQGXnhjh0ZqdtODstOFo1pMIBkW/+33/yp8DMvFDL3vvaHuyeHEPRY0jpXqZErEmRbpCinQHboXtgVUDk+pPMSPPA2dIQIlGb6dAZpPAz6dBjDU3Oo2XvSPbO4+Z6D7PlSU4eM+B+yz3yNg5dtWxUr/4Q8kwFCFJ51GwolAoYGBxAOrMgv88X8zLOJTwgraZIjzZrNfT2pMSZt6lhbhgol4pIJuJCN60ydFVS50ghxwfln40odi5pc91zYRsd8SWiQWL20q2SN50nx9kkS7erLJ2SsPxcCetNQiYrW5dYxXTIRzpzlvwVjFKFqKrlYDp1SXHMPfEmDn0xqTT76YeCIRts+pEr+og783YOTpXc1ZjD2z26W9CHl401qVgIyRIZPom0btQR8ntk7plzoiQ0yBdVTz2bK8rImkLG69DsDtmcPq+K9MgQySH+of4YCHhmD8XqMbzZeZiB1KFSdrdhltKx2rqSk3T1Dngj5Say5F7ICsKe86/FamVxTlcnv7HfL+8nPzUxAMMDPZjOFBGPh5DJlxEMcqacRDFmhmt+m/pG1duXBKHLmVvGTdYPDZ7yoIeCJNMAWwCs7iBmMeHozqaJWacjN42cbo6iKQtuOVm1Ifg1jOpF/8xCWRL8I0A1+SYZAZOFbI0dmhmaLn1OVcaXUrtkeoeQ+6rHpTaUWupqZIkZnKCbFysLqrYqx0Nn4LMJx/twtA+zc2m0Al4EkzHs37cPIz298NS44avwxSOYKxXgCIZg2JzIzOaEHrhFgaD/Ycldev4t1TKxHImV6QoYqgt1LL+3ev90LJKJaNBaJC1rwxkPYr6YFfISO7UTckW4bHaEImHs2Pc6Qkt6xVHQ0LQKFSyN9qCUz0kPlCM99lJdiGL4OWw5EHCZ8AXx0VPJ7V4UNbPfPPc03sjNwxcOI+ryCwEKUaiqFaraGU4BuymnTKPKQEjGE01wkUg3mnPLbfZU6dAFwGUaTbPMLCN9JmpaOXQGjyboTcakVFnViu/4M9cU+6qyfszPY4GU68YK6Fje50NK+UQsk47WNEBcJ7xGvCF0msqZqz0smblppBgoSp+YgFLqpbPMazpDCUhMU6uwiGZJ39yDqlyt9p0Kzgy4DMDXVM4t41NBDB08HR63MTN0y6HHiO0xIJkwr49b52cxQ2cvmY6dI1zsI7cVAr5axkBU6d3/6aWXygf+astWFMtVlO0s8asSuRXASFAlNsOcFHHwM63A+tA4nfJhtN0OeFoaInUFHKs4OpKh1+zc0zaEdYccL8+B31N3MHM3EOV5sFXqsKPFcSvzYY07Wi0lBepStkHaZbK21MVTlR2OhZnjz7JJlD+R2ybQjA50QxdnTc0HchNQJIhz79VKCUHK6NZrCDidyMzPw8ORzURMuBaoutlucorAZCAVpVMyrdnglgkJThlrCtXP0il3ZJu8CIaU8bk2WIHjmndJNqxGyhyaJrP7zParFC8zx86sDH3xWZjFyXipSvqHA+JUyZ+WV41oWjgCqz2gfmfNnVtO3PI9VptDZeimn+K1bne6BsXfxCtL39KmoVAsIBwKQxc5S5a2m/B6/XJCZCtrmgIuHjbF2Yth2dDtQqttwGnXUCiVEQ4qAppKrS6RC/9eq7fh9dgVHS4NnsMm8pBJlqyp2S2sTC4U8mWEQgFhf4tEwiIvXaw04fS4JOOlGpzbAUxML8jNZl+S38H3M5ojsxOZ3ljeD3gdmM8UhUiApRz+rliqoDdFMoo6/H6PqPZZJAgkSUjSCWcK8PF7XE7UqmVBqpcbNYRDARRKFQSDZHRLYyCVwNR8Gh43hWxq6OtJIFdQLHlcoIwAhcDG5RbSEUFMstKQKUjgQn5uktEUSg04iJi3aULTXG9Tr0CR+7jdNhSLdXhcHgT9QC7XEPrdVDKCbCYPl0uNbLBqQUYtkoJwM2RyecQTEUHK8j7QGJPkhiQIiZ4YJqbmhICH/X6yI1HPXghYSmX5DGrKD48sQbFUlXJns9XGyEAI03vmparS9nGbtOEm/W1LF5AK5S93TU9iyfAyuJo2zC/kUDDaiKZiMBoVuZ6FfAmhUEQCGKoXxcNBNGplOFkxaJMeky3hpjB2kvvbF4yiUMwLINKu6/C27ag0WygH3KKb7exo8NpdMtJWIfvTkj5MTc0g5Q8LzmGWyoCJOMr1ilzr2dm03BPiM954Yx9WrFiOhYW0kKFYYyqzs7PCYJZIRLBr1170JpLSpyav+EKjLMxjHg7dNFqiokdnYI8G0GKZpanD3myjLxiVEqEzGkSeBomjZc2GzP9y03K9khjF63ILsIdBYqqvB6/u2YlIOAgveRjYqigoad9mrQSny4FgLIyp7AKqLCG6HGjVW/DDiaCuSa+TASI5BlpBD6aKOdTQFhEjo9AQQp9kXwqdWh2OUhU9nOtvNpCuFFD0dJBaOojJiUmE3NQtryLg8Qkob2JyAv2pHmF5owKc3eVFjYxcLB1rDnAYtUNlrkIO0VhE2ksLszNiSAd6ezC1/wDCLo+cE6H3usuB8WYJgWQMbkODXmsiHAhhIZuFNxJCenYOa3uXCAFN0WjCTllllkWbOqIOtxj9Eppw2DVENNIL60Lu5Az4sWd2Uubw/XYPmh0D09UC4j0JGJUqHM0WgjaHANu8hk203l2UkE1GMV7IoBPwoqQ3Zerm6LXrsX/3XgTtXiHYMRw2kXYOdhyiljfZKiEQDiKsOVFayEr5dzI9h741K4RcxJ1vCJlIfNkQxicm0ROMihxtIB7FXD4jvPyFXBYjvf3ClZ5wejC+axeOW7cOFx13LG747UawoUTFs7rDjjoJgGT92GQtVchOKRUJxR8QSibk+nncHpEfDXmDQgRF8qBKrYxILIjp3Xsw7PCjLxLD6NwUgn0pjBWyCEbi0Bo2OBwuFJpVeIJeeLx25PYfwFFs+TTaKEfCqIu65bwoSqbLRSFDCnj9QixE50nK6J2v7cCaZUthK1fQLJeRSMZQajZQdblR1nUhYiKDHJ07CXTojKn1QR/vdbuF8CWXUedB6W1RzRRWSBfmx0exNBRDbzSKidkpxPtJq52Dj6RGhgJVExtEvIbD2UFlYQ4rwlGEvX7k6g24ohEcSM/JiKi/4xRq46l8FtFEAtVKGT5o6HH5UMik4Yr4UMxlcczSFWJPdA81BVwyhkxCL9oK8p/Q7rGlyv+TLY57m8Q6ZNTkmhBgHoMLO0e3ncIESiIqyt4WyC5os4l0Nm0Br0dfX69cDwqOUQKcZDf0E36yznU1bW0GaZre5iEsU+IQPZLxWsaNb5lbWEAi2YNipbJIiUg6UetBRixmyE7WxUEq6ayUQ1KJBEqVCrxkJBMpUaXmxs/2uO1wai7RDic1Ih8to4liqYZQUH12tdYSJqJkTxy5QhUR0siW68I+tHLZEmEDpPOOhhTJzOjEDEaG+pAv1cTRywXlhSfPswQn7OMx66+gXK3DHwjJzQkHVDY6PZXD8EAUo+PzSCViElklA37YKRBhs2Hnrl0SHDAjZ8+TTtlLZGq5hkjAi31jk3jnihWIDAwgTwEAADmClGzATKYg+tS8ziuXDooYFjNhsvORjYgAJrfHhqmprDBPrV3Rj9lcXc4jHo9glox6/UlUyw0ESJ1bLAtz3/jYGEaGlwjr0fAA0dx1ZMlyR53gYllIF8i9X6yUBCHKe8xrRqc/Pj4h8/NksWPLQDIhpxORiKLVLRRaIoW4dv0Iig0gPZ1Fn9uHaMyDfZl5aYOcObJMOKTJe3/Pw79Fas0KjE3MoTlfxtJly6HFgNmsARcaqNcqgoNwe3yIxQKoV3SUc2nBIRQWpkWhi8ESlagypRrg9mEuX0YqlUQ9P4+heBy1dFHY7tCfwBRpS0NJZBeyiETj6LicOLAwi6DXhx64hTVK9zhQbjWk/0srS2IAACAASURBVEoSI64/skBx8zFgIuudRffKe0q2OFI/kjmOm/LYY9cjM5dDp9oQ1q2srSmZUCtXQoT89k0dqaEk9mbSMqs+mEwgMzaLiI14ETemK3kEk1HMzk4hFo2gVW8iHAyLzvjwyBBmF3KYnp8T6C/Z0s44+XhMjM+gMDsnGgQ94QguIPMge1TUS3fZcMfO7RhNzyEci6FequGrZ54LVDmPROfWxg/uuB1DR68Vp74/Py8BeaTtRrNI1jQnqpksVobiuIDiLmSA8zkAP/D/PLxBqhl1UinrGtq1Jj5+kZJWRVmN1W14ZQcqehsNaHD4g0KuNLB0KRptXcqmxQLHOz3we1zUIsH8zDSW9w+gPpeRGfp4OIqxfBra8j7sm5sWClVbs40KA5dUCo6QD0WivFscpwTqbg1a0CsUn7FACL4qqXan0LdmqTizT6x9B0Aq5mYT37/rNxg8dh32HhhFPV3E0hUrMdOqYnp+GoOxGHxtA+5KC1849QwgHFPc5qUc/vXOW9G7fjUyRgOvz0xhZMVKzE/Oyijk2qHlouyoBdxSKnXUWugd6MdUvYB6qw49W8Rwb7/QH7uCfmRaNdTKNYwEE8KaV7aR8a0XjkZHKJu90aBgP0hbzASovJBB1OmBr9FGyh/AFRSsoZMOeCnFhhu3bMZUvoCcDvhJTuWwyVQQHfpgby8CXq+Mx+7etw9Lli5Fq6EjHokjO5+Dy+2BcZBrv65X0dLLIjP8R8vW4KyllFKm3kEYP974EDLlKnyesFDcFJo1zC3MYNXSQXhKJfzxBRczo5LRyu89uVm0KCao3eDzotpsiSoiqZAZ2LYaNRh6A0GnA398xpmKDbFckLX9nac2QXe7xU/QqbP6RmyHQZbKlo6gPyDUqmRj85HdEJrofgjrJSG1nBJuNXBszxBOpKQ1x2CCPtzwxBOoVJvQmjZJnPzxCGYys1gy0gM9l8aHjn+3koj1BXHdhg1YdcLxgi3R02WsXL4SC82a0E7TczHArY1Poy8Rx5knHAN7TxLt8WlpFW54eQdsfr/Yhn37FUscHTnpnsk6ODY+Lv6A/mZyakr0H6zKMZnwiNrneiUTKt8n9Me6LoJD1DshBoBtA8qVy+t11Q6gTUolUrCJbkAXBuH3OXSr2U4HqkbJFJ0hf+bMX4s9BxMVSKnPmbk59PT0LLJJ0VHwtcwAiVSX8pdk/TaRZW2SwtPvQalcRzDgwcxsGkv6++V1pJ/kyVMKk2NepIrdt39cHGdvT1zK7ASXBcNqlI3Fh2qDPXblhJgRM+viMZC6c3iQSHnFKU8DTsPKnouKpELCIR8MhyT7n5kvweP1yec4HXZUqxX4vR6sXL4UlUJe6ALbnBG22VDR66i1DHhNVN9CrigLVOgvMxkM9qXk+PxOz//L2XsGyXVmV4InvfeufBVMwaPgCYAAQYCwBMmmZze71UautaORNJr9odjY/9qdjd2NnZ3dkLTTUre6W9Nsek+AJLwHCiigCq4cyrvMSu9f2uW5LwvdGm2MpH0RCIKFrMyX733vu/eee+45al+hVkOuXMTY9Dza25sFYmJBm0ym5VytNqucQ0HhfplHyGPFbDSLFr8diVxdleHU6eCxqTfy/sgMNnS3IZmrYLnHo1ph0qWMmQGDnLyM1FtbwzSBs35mPJiehN7IOXhI4A+FmuTabWxphbGlBaWZWVG4oyzkxcFByXSdRGlYhfEPNEgXi3DbHPDpDBgZHsQLx/eLdKnMf3PDL1fwZd8tOLraodOboUmWkUxmUXU6hGHtsZuQSSXh8fkxOxdBZ0cQA7eH8AfHaS5CSJiNRgOQy6hmEjYnTg08wKHtuwCOd9WKDWvZbwywaf5QyonBzCfnr0piKNK/XZ2yodoMJpRnaDTjQNFQh8I5djv1APKyHqioxnvGRIobBn/G68GHkWuF64T3h3/nc0CzCr/NhUQuA/dyynGOYXVbFxLzEZEWJQNbF3TBZLMiOj0HnVJBpysgxhKz2QQKdWqWOwUlqldq8Hl8mJ6elQ2IqInH70Mqy8TOjrsDd7CqqwsukwmZxSh+tPcp9V4SMbPTS1qD/3LqS9nwadlZLZbxp0ef4/wRwGkQlxsXb93E3elxWFuCGI0tINjcDF2uitjCItxBH8y1On68bbdsEPTGLqWjgKWOn9y6KhVBuz+ESiSFqlLBt58/rlpQUnchX8Rb5y/A7gtgcHwSnuYWGOwOjExMSHJBaWFWIgziuUwKO7ZuxszUBJRkCrYK8Ke//2PkJ6YAqwk/fXBTqiWP2S7PC9EUq8OBuUQUZkqnFlV1rVi1iKKmhlBzMyaGhrHM4UOxkMcfvfYt9bwsLiCWlLX/Hz/9GIYWv+xVhmJdiKsVlwU2rxOFZAL5aAzLPAF8f98zQKrhRmc24K1LZzGVTSDNto/VjEBzC0rZIgqJLPxWl0C5yVIedqsF5lIdA/fvIbB+ORLpJFpsLtFQ53OazGeR0daEB2ROl8Vcgz7tRDXtOhNsVhuSSg51gxYMU2S+VzI5uPRGeHVGRCen8Rc0QKFIB53sjDr83akvkSHK5w4irZSRKaia80o2J0D6/MyMTGCsXLsG8+FFqWhnZ+bhdfvgCwQxMjEJp9sOu9MAXTaHf/fEXtFEFzMYvQY/7euTgK6pGzG3EBFPeYfLjj/fuVU1cRFFJZpK2PF/fHECsVhc5ITbVqxAPJWSwsKkN0h/u6UpKMiM9xt/iX+772m112wy4P0rl/GQvXFOcPh8skezIjUZTZL0tLW0SVVOpDDg9csaZGIZXYyqkrqlPCraMrgN/sme/bCEmlDg+VdK+GhoENF4Cm3+Vgw+HBbLWL72x3t3AFWefx0GowXlmga/OHkSltaQ+Gro0iUU8kVUbCZY3U5h2D/ovYWe5nZ4XQ70rGiTZLe5rQvzY5P4+u59zCWIiBqxbv16kY9mMRhqCuHK1avYuXOnFAAUSiO6txAOC7LLfSQZj8n7M2mgRr3NahXPi2VdXYJCMUayZ8/vT74AX9McUvkD5GzRfpuy6P+qgM5AvLSJsYpkMOXPWJFy/pVVlUpWSMPtdEIpl8XDm1UPN30zgyorvMaoy2I0KiQmbpguOqzxy1RVtmEimcXWrVvlAnBzddGFq9FnY5XODb+5OSjrIZnKiTeuRm+QvgY3X6/LhlyxIgE75HdL1c5zt5n1Up1zlIzVud/jwOxCFK1Nfnl7tk9SdOCiTJ9WL7ow8SQZ8hawyOd+aGFMyVexGFnAyq5W0dU28HtUq8hkqUEOjI5PiyEBz2M+EpesbSkhYkYliQiDTr0uGuIFpSLSniQYMVgEPA4sJnLweGyYnomipcWPZLoAv9uChRir2DI6mt2YW+Q4nllId9Rkb29yyr973DaUxMe8gmU+n5rRW62YmpmFxWaRpGgd1ch4wRkcpYlTwXA02pi9JPqRlySInvcHnjmIWmRRrsv10REEQxytUqSClUDHe8seXbGKMtXOVoXQOz6JQMCHrb6gag1otaD3wX0oVjVpa7MFoNXqEavXJalJROawZvUKZHIVkWudmgije0UIJg2w1hkQO0hjwIfS4oK0HvrmIpgnl8LlR7VSwuENK8Xatjq3KAH9xN1bSBUV2DRmmHmPaE5TryFeysPv8qA0HYHdZEayUoDWSvGhKmZmZ4Q9y0DNg9U51yi1uhm4uSkTkWhra8ODBw+kpdPd3Ynhh+Pw2Vyo6XWYLaTEgGVlcztSkShaAiFklAIWSlkotQqWN7chPDYlvt2s/K886EfPjs0IL8yhVq2KRnaemt9WmwR0MXgIL8jaYPuE8pdkvRuq1NcvCkz95osvQV8ooBiPyib8i3OnYfa5hTX/HG1tdSZ89NVZ/ODbv4P01LSo6P3s5GfQeZ1wdjTjzr37Yo5Bfel8RYHXYoU9q+Bbm7aoTln012734i/+1/8JO7ZuQyYSh1djxku0uvW58cuPPsT3n9oHUKHR7sD/9Xc/w8r1G6Fw7r1UBjUQuR/Q5IQoRMjvFTlaTa0CJ4NgHXi5Z6tqsGG1i4nYP9y/iYVcGi6jFaVcUYw7KFubKOYQ8vjgLmsQjUSg9drhCvrF4S/kdMOcr2DFsi5cHOiFzWzGj/ccUNef3Y63vz4JxW5EOpdHmzOISq2OMW78VgNsFiPqhQL+5LmXOBaDr67ewJHt29WRGx3wV2e/gtZth8Htwr2Hg7AaLFjZ1oWF8Rl5DsxewqIK6ukCvEEfMmaNeA+UognYDWZ5rj1NqhBQVSmjzeREMVtAOJ8SjfnF6Xn09GzC0PgjmB1WaIxapBIJrGxrR5aBGDr84NBhaG12vPfOO3jlwNOqhZrDgp9+9TVmkznY3D7xrZiamhTYnQkiCWHce2ZYNWu0MLC1wWus0UnCx2vB1tnU7BhMioL9y9fi6Nq1qpGby47/+NGHgMki+YOTJF+KZ2WSKGTi6PZ68eaaHpWdaDHg/zx9GjaHE8l0FgUWUEYTXC63TGGwyuZbchRzdnwc/8Mf/zEQXcRfv/22+MKbm0OYo+Z+laqJZgnshJ1p10oInMGMCXY8GhelvOmpabS3tclzaXfZUaoVoS3ksbW5A9tb21RmoN2Cv/78MxhNVrjMLuhpUON2YD42h3wxhdWtTTjc2qGSKuxuvH/uLE9QuE6djoDwoKbSMWgtJqQTCXS3tiH5aBKvHTsK2PX4/MwpPLeLVqqk+7tx+fZtQYe5vzOYz87PobOzU86bI9dM4Kk3Qh5VR2entKq4dpic0BiJHhUel0v+nWYs9E/ntePvSzXPHn+1BqVYgMliho3upooiP9Nq/n9U6ISEWhpVM4MlLzwDJdv28SR72qrNKPuuNIRIJFXTDvZGxc6Z7mzhiDARedDkhTas6QzhTSMs7JGnc7IAvRzhoRFHNguTUSc3hUGYHuedHa0oKmp1yKq+oFRhNOlkP+BnjIyMYe3q5cgXq/IaBiZx7Smrf2e17XKYMT0bkU2Zx8L8HLo6WzG3EENzkw+LibwsSL1ex2k5ZDIVWMxEGbJo9tul2GW/v6uzE3HaPWo0mIxE5HoQ4uca53nJWA8TGZ1WZuTdDnpgZySZsNpckuXy91RDmBpcdhPGp+blQfC4LKAia6FYg06vlWtIURG/x4LB0Tk4HE60huxIk5nacBPlQ0y0QfyanQ5JHKwuJ/LRKObTGSRopGJ3QClVpCptb25VJVEJa1QrmGLfhsxNWtsWFXgdJrhNDtmshyYmZUHyuz18OIiuZcvh8ZgxNhUWh7Z6uQKvhtMIMzA1uWC3W7Fl2UqUFmnpCMzkc3gUW0S1pkHQ4EIkEkdgdQtmImnpvz8a43U0yKYjPArezHIRVp0Ge1YvV60eUUNYKeDRbBSz0QS6VnVjemoWdm0JRzasF0aSORTCOxdPI1uuoMPXglwyCyN97OdmYA15YYQWrmIdZq0eBT1VulQmCr/XkuIS1x3XBpM/ZttEpZgscv2LIUsgIGuLf28KhJCYZ3UbQLicE+ON5FwYfrsLi3ML8IQCiFTy4i4m0LzGgCaLU9or9JPWmPSwNNwHuUYcLpckbRk+0LWqPPx8bY1oC4O+VoM3du9WE/JsTk3KKlVVKbFSlGoJ6QT+5vMv8Md/9G9Qm5jFqWs3EZ2P4Du0DNVqcG12Cg9mxpHV1eEhM7iiweTUNHzNAdTyeWgiCawOteDw7l2qhWslg/cfDAgSm5xfhK2kwRsvvggUc/ik7yYcBkPDIlaDrweHsZBIIZbNoVCpo62rCwUGNI8b4fk51KtlLO9oQzwShkmvQyEWxw/3HQSMVmbLgFGL/+3ClzD5vTDV9YKeup1uSZRi+YxU6N3uILKpFJJQkK+WxcWKIi66VF5IUR0bupFOJfH9Yy8AOQUo5HF5ZBCPEhFpqzVZ3JidW4Ah5EWsmEGlXoYBdfw7+qO7fXjnZ78Qg6dDTz0pye57/bcwNDsNT2szqhzdLNeQT2Sxdlm39KITlOAtFtHpC2E+GkHRYRTzkxWBZkyOPJKNO0V9jSY/KiRozkbFLTC4vAPpQh7lvKLCzWX2welGbJHzJ8mrliug2eHGt5/YJWjbaapg1io4tvdJeT7eu9WHZKkOpVIXa2kiOUajHtF4FLl8Xnq27PO3d3bhg48/wc49ezEbXkRG/q0FSXIbAm6xwfVmy3h915OQCqaYxU8uXkCyoCDkb8Pg6BjsIZ9MjhSzSawJ+PHD3fsFCajpgRMP76Nv4K6081xOD/rv3ReYn+1Cu9WGybFx+L9xr/zz734PSMbx159+Ci/tlenSVi5Ca6GaJxNXFVHlM0jRLbrLsfLnHknrXu4NTLqF4V6pIp1lC9EOPRHWTAGv79snSRoqCk4OD6FEnfWSFvcfDKJj9UpUtOR6ZLGyKYgDy1YCRe6XOlx+NIqpdFyY7y0WrtUwrM0BpEsF2KwW4ay0WhxY29IkowuXR4cRGRzFqy+9IkY/X9y61Tinijy3K7u7pSjgeSaSSTQ1N4nhCiv0YVpnL18u3Cozk/hkCk3+oGoIQztaIq8ejxQQ3HNogMVrQn4BYxkTh3KVipIuiSsWE9HpfwXkzjdb6puzamYFKoFwYQGhJsLFKodxyYmN2QQPBmveCAZpbkp0ayP8yZvGv/NYcnGbX1hEKBTAihXdmJ6YwPTcHJqbApiZXZAv2M5kgu9TKAiEzerJ6bBiIRKTbNvt8coGHPS7MDO3KAmG3UqJxKp8Ps+7tdmvwtMPR7Fs2TIJ2Fw4Xrddzj8aS8HvcyGWZg9dlYtlNSpa8n6KOHBvyMPtsArks6y1BRqTCVabHfPheeTzRbjsZmQLZXnfpoAHmbxK6uM5OBy0i83K/5PJvNTjJ2qVSRfgdFqQz5NGpIHdqkckriY7HFvidbNabfB5LXLr2DZQlDpKYkNrQDRFZyYTioUKyqWiZMRdAfX7aqxWcYJaCEfg9HiEQGi22DAzN4djRw6jnM9AoVQigNlEEvEGksBsdUPXMvQODsk96Oxqxtx8HO3NXqQLdamM2pd1IJxKo1QoYnN7EKPj86g4DNDqNdgSbFYzYKMJwzPTKFlN4mznrpuRyeSRJ4xuMqBaKsJitsJgpA55XXgCDHJOix65RAK716+SB9ToduL9jz+Bwe7CxnUrcOXBLJoCPtQyERx+chdKkaS0M85Pj0HLDaCsRSpKb28dWpY1Y4qBZn4Bz2xYjcGBMWRRxot7GRwJ0ejw8bVrkiFzfbNlNDY2Jlk20SjeP/ZCXz50SPW+Npvx048+wpaNm5CNpVGsVVF2mDBDW8+16/Ho3iBCXj/CiRhMzT5hZGuVCjILUTRbXVJd2NqCmA7Po1wsYsXy5RgZG0NLWztKHL90OHCnv18+P5fJiOlKtVhEdGEBG9euwfT4GII+L559ej8Qp887585quHB/AIoWOLx5M6DR49LAfRTJNfAExMbz6Z1PCBz1yYMBLGST8DY3y+QIK/r5RAROkwmdJjtKkRhe2LFD7ae6Lfjk1nVMjo6hp3sNDmzbjZpSwj+c+AQurxux2Rms6l6JJ1evlervreu9MNmdqOoMSNCl0c0ELoKu9jYo+Rzu3r6FLRs3oJTP4Q3xss6p7RloYO1sw697L2A2k0IxmcOG1eswOT4JC13WdHUkI4uw5StoDYUwl4vD5LILKXRxcho9bctk72hbtwLZdArHV29QfcArFZy6eR0Fsw7RWBzNZrcEmqxRA3uTD7F0HD/Y/7RA7Sev30QhloSNPV2jHoeeexb1XBqf3R/A5Vu3sGb9BpjIRyjXkImlVItjbVVsnf1mu3AoHuViopvv1BrF/Y2bcjSdxGIhg5DXh0DVAE21hnAuJcxqqgDef/AAa9avEwvNWDyKVStXYnrsEdZ0Lcez3asBfxAnPvkUY6Mj6F7VjUKpiBeZcGj1+OXVXpQrdRgpwDU3iw2bNmBiZkpQDfZfU/GEFFjrNm/G/dFRuJqahKhsM1sliNR0dTTbHbBF0/j+M4fUJE5Tw4d3+5HIFZBNK+jqXo2R2Wn4mwMoZBJIT4zjL158XYXeTRr87x+8i6aODkFrM7Gk6IU4/H5MzsxIwrV6ZTdmH03CabNhPhrGiq4ulLN5cW2rGvUo1avw+vzCYSIR2eP1CfJI7RH+XdU7qAsBjIkKD/6/1W5FMhVDJ3kQqSyOP/EEYNbLfvFxf584fgacATHAejQ/A5vHgUIpg2JsEb9/+Bg4CqW1e3D+1k3kjXStW4Rfa0G1XEHOqIGnKShVsaFax9F1G6FxOnDx3k0h4xqz3KfM2CvuhyacuXpVoHSSxlPptCQe/MNCiMp1tNAmCigObjKKPYeA14dUOIr1q9fI7zD5C0cisq5Ilua1CIZCmJmblX2IEDtlzfN0AvT7xQ3zsWaDXBXeun+GFLfUg2aJb6b5SOMgSYk3QEff2KXh+iUze41GJV+xJ0nrzFxOMhf2pCuKAhv71bS7czoxMTEJj9uJTLYgMAI9tQlz8ODGxmBy9+5dtLWq/fc8TQlsNljsdhSyWRQrZVhtTtS4uBpHqaZgbj6KlmY/EQ3YCaU2zNqNNptUzuV8HskcLR0NGLh7F5s3bUQiXZDq1OGiEhOTFJV1T/Y825WL4SjaW/wSVE06A8wOB4qZLOJZEnNUBr8cBgOKxay0Bah2Rzaiz+OASUf1HOq8U9CZzN4q4lTEsxgwNcMEqQmOJdc2jRa5ch42k0PsTG0OB1ILC1hgpW3TIRLJwOF2IBJLyqgGde6ZMes44kW1pIaNLD/j3qNHaO9sE2KhzmCCzayV6nh9W6ta/RISMhlx+/ZtrFzWiWQ2jya3B2aPV0YDh4dHJElZs3oNwAXu8aC3txebu7shmr20tC3XRAJ3KheVgbMn129CgRW6To9rdwewa+sm1XPI4JIq5+7CDHKVssDN1C5hQJ+ansW6dW1CFjxz8jIO7N2NNQG2KKoCo126eh1dq1fg4vV7aO5aiYqSh0FJ4OlNPTICYHa58evzp/DS/v1AoUqsUOUR5DL4YKAPr2zZAhTr0FttqBQzgNepqvakU3Lb+qanZZN7lpAriTvF4m/uKf9GU4hUShKH66Oj2Mks3+YWpOP83ASeXt7FIWcJpiRFnBq4A8VmwIORIQSdHvyb7/8u8sPj6nsGXEAmJbDlL0+dwvZdW3H24nWY7DYEm5qRzaqEmORiFMs72mWf3buqm3OdjVYJq3MyKDXw+QOIRSO4fP8uFpJx1XK1rsGx7Tsbs3PiPgGqN524cQVlgw7pWhkRyinbnNCajTB5bIjOzmKF3QNtKosXd+yErSWEXGwO7/ZeEwngWk6BtaLBMVZCIR+QjKoJUaWKK2PjmJpfgN0bQDJfQL5UhcPjFf5Me1srxkdHYDMZ0b2sE3NTk3j9yd1qZlquwagzSeuJXI2f9l2GtSmITDSFZDSBpmATMoUcaiYtetZ0I3x3FEo+j9958xVBIyTzJvktksDbp76GYgIcdhte3rRNhUS/uW6nblzHoadUboDG5BThns9uXkG0kIG3yY+piXH8yfd/BMyHobHaURdDGwowAO9fvihOhMG2Nhxcsw4CndU0+PnJr/HD48+SUqtyRYoV/OLMaZT8NnibQjjz8Qn8we98F5ev9kov9nfZ2w8vAgqdW7ihKHjrxjW8yYCwVGBRu18D/M1HH8lYVDoWR0eoCa8QlWHmz5EORV2T/TNTGBofx2K2iEAghDd27AKYxMci+MnXJ/Gn//2fo/jwoboWKzX84uplxJUCLAE/wtEYDDWtTC1xvlybK8CVzOP3X30NZU6UKHn81acfQ2e14Y8OvwDQT7yQVwlnPif+03/+Cf7s4LOwc+zWbsTfv/823jxyUBI68S41mPB/f/gB/uQHP+CokBBEUVc30XduXcMbO3eqyT5vD/ePb7gAf/mTv8WGno2YD0ewEIngL//n/4DyyIh6bYzq/v0f3ntP9qMndm7GqVOX0NHZDqvVhHo6A8NiHN957jmgXpI2wAcXzsHl9uFg90YhvqHUOP+uFvzq73+K7z6xG1Yz28dlfH75Mp47tE/V3jA5hJR2rv8W0vwdEtagRdBoxeY1qxriApyRZiFgwFeXrsAfDApJjb4hezdsgMbnRT0ex53JSWymKRcLWEp8x2K4MjwswZn7LW2FD+zaAyXKgqqxCPQ6GF0uXLpyWfzRw9Eo1q/vxvxCXNpXPjLvCxy1VcdADWIe86+o0FmdsBonfCMZgEYnjONMhrZ9qr0ie3D8MhybYk+SQZFjYvz5Ug+cP1+C2imd95gcVihKj5AwMisXEsbI/rx586ZUKHVWLHY78g3Gu8liUQlLhN1dboHf1AekMWVK9xlmMRxxItzHwLY072owqMgC4QuXS8htEn8tFmRzdEErC3mBnsPM4h02vcD5Fd68eg0Oiw7RaFLGb8Sknp8p11IDndksVdRS4sCflqolJNM56cUqPP9GUlGslmDWGaEhjC2waRmeQACJxahcF53JiCoZcQ1DDDUCaKAnTJXNYioSgc9nQyKjcggMJiAeTQk8VOQ4ndmMVq/7cdJQqJQwORuGhclVqSLe2PS5bqHJTY0bklbgnoeDg+ju6lI/y2pFJd8gXMh5a1T7Os6Xl8swcKQil1N7bgYjNMUy6hUF9xZnZG55U4jJQmOglHOqVPwp1ShBpRL07BacGegXm1avL6BOMbjorV6URG3tcj/mpxbx1K5tqCa54Gu4OTwCo92NNKtdpQYXx2jKaWztbIOmqkVdZ8CV8WEUajW4DTZs61yuXkOdBlfnJpGJJdCqs2D98uWAi+QIdYpiqUq/2N+Pp/hAetUH8vrwMHayr8iD0xuNNfg4sHOjSBfUAOsi+7igDjzT5rdQBMxG/PryWfF9379xExBLwWh1oZRK4et7t3F42xbZ/NQETwarcXJkWHzIRUilUoXX5kBkZkb6qEI0KSu4dG8AezeuU8+JTGPeAo8bn548Kf3840/uURMZqx3Xb/Rh59p1co9UycE6fnX1kog/sfU39wAAIABJREFUWFwuZAqKzG7PxMNY392N7NgUvNDjtSPHUIotAjY9Prl6SQheR7fsAOjN3hRCJhHBZ7dv4vktm9T3pUEBtHjvxk2UeE9DLZianYXH45XRHwqa0jVx6tEI2kIhHN24XipMZFVEyQATaEX6wXA/MuRvas3QU2ylXJVxwGQpi2IqhT9mb5wQbSWLdwZuo67R4ds9W9S15XHhvTMnoBTy+N7TB1VWqcwgs6/KBK0EsZwjomHQ4OM7vWK1+90nacXJn5nwwbvv45UjR6B32lHJZvDp5Ut44dln1cDE39Ob1cqf4lASARp7gM4sydZbD28jrRRhJixTaqiW1SsYj8xi5+YtOBrqVO9Nkw8/e/st6DkWqdPhe0R/uJ+US3j/2jVBvd48dkw15+Ezp9Hi84sX8dzT+9T1YuP6LarX3eYEEhl1n7NzPXFN1gE+30muD7rF6PHLWzcwnUkKryRgdSMWjaNq0MGglNFtsOL5bdspHSnP9DuXL0JrsuC1fYck6eI0xU+vX0E8HkaLxYrvbn9SFf7ikLrNIEQ99XpTmZPE3zJ+dvqU7DXfp+MhSXTQ4KcXTommQNDsxIskyHFCA8Dpu3cxMjqK/+4Pf8wZXCky/vaLE9CbLfjR8ePq9bda8YuLFzEy+ggbe3qQSCZQq5Zhq9aw3GTFXrqx8X7oavjw+lVotUa8uOcZlaNht+KDqxeRyMTQ7nXjyKp1kugYLCopFR67+nyLzpeqAPrlwG3hKu1btVqgeSGgukw4cf0qnt228zfriwkH7xHvH59RJtoN8rNIoPL9l/aQQgF9ExMCue8hqtVIbDRmi3yvle1t6mt5f7n/2mw4feECVnSvxPjEJJpaW4UUTbEyq8WqWhSrv6FuZf9chc7gSZickCMhdMIIDOo8aHBPIxX2HjQ6nTDxCGv5fSosz8CtZ4+wVJIxNc5w8/U+jwcMzEsJAOfOSTjKMDgLC76KyclpYW1yBlpo/H6VAMNzkflxVuQaDYwWK0ZGRtDcHBJG7BIiwH4PoV325O0ulwR+ig24nDboadnHZcc+VaUsP2eSwl4U52mtFgPmwkm0hNxqQFeLB6l82fvj9/Q0CHv0361XykjlVTIZIVuiCgzuxSrH67JCgpJgL0G+jJwsfCDg88s1ISIRZYZnUskkNT6wZOZVa4hl1Ovr4cPZkPtjZUUGq1xz5mdaLTLplPAX2vwkw6lJgqABwnJXHyaT2wuFhLhcHlEli8WFGNa2N0Fv0Mm5c2O5e/ce9h94BhGSaRpHvlJGOMw2Q5uMoRWS6n2aii8iVylhbXOzqF2RjNe/MAGtQYeNwdaGkodGoKr+yTE5rR4/WaLfUI/dDvQ9GhXuhMPpgcVqwORkTIiIPo8VizS0sZqwfeMaqbCdzUGcuXARZqcXhZoG4URWWhyGYgJHdj2B7GIC+m8e6lP3+lDR6bAs2IZlHEFigmfS41T/TdiYeISTOLBnLwrlnMqeL5eg83hw9uxZ7CNUTeREo8G5Gzcek0F3cDxMFrSKqvDoHRrCjlUq8UwWSMiNExfOix3twY2bYXS4UMqk8NXIPUzNzeIPXn0diGckIN4fGUFaW8HudeseO/Mx6Tg1PITpxUV4mdyRFGqxwao1IBeP4xWiDrynFiMu3biKcDSMV5/lhs9NXScbytnbtxFNJvH6wUPQBYL44IMPYbeSsV/BsYMHVYhUgq8G15NRXL91B8HmVuTKJcSULKx6PTqsDihzYbx+8AgNFgCHEV9cuoByJo8Xn+I5qJrVlyaHsZiKw6nT4CChzoYo0OcD95EuKjBY7FDKVUnSuwkhT4zDSk5NqYBXCf3Xqjhz7QYObdkGfa0Kk9aKkt2Cv7tAEpobFr0FqWgSJoMJLq8Hk4uz8NlseGNdj1qpmolsfCUcj+8TiWBA12nw2cPbYnBzdFk3GjCbBLfTww9khvf4xh3qudqM+PTGVbywfVsj4ddA43DizBcncIDtBoMBOrY6cjlcGLgrhjgvcLJApkXsAtee6L0GnUmDI1w3YMJUxbuD/WKEYygR/TXKXlDXaVDQVgTJ+l4PWdYMGHX8+vxZ1KgrYLXiZY6lMZCYTXj35JdIxGP48Q9/qCJCFgs+OnFS9h8SiQ8SQeJrrVa8e+4cDBoDXtq6qxGIxKoM71y/jEqxhO8yAeJ+p63hH/puIFwvSRHgqOplLj2m5NHpC8AWSeAVJoKEI2tlvH/hHJQ68N39R6Xy/nR4CKPT49Dq6+hwuvHyus0iZFSq5gV2//m5U6KQ+dzaLY3kX49fnv5adAB+/6VXgbyKKL1166pwB5w1Pd48dES4ACTOfvD5Z0hnc/gR2fz8bqUS3rp4UZ6PN596Sg2QAP7h1i0Zu3vI2fnODoHEgxarVOjP79mtJhhGLU719aJUruH4FiZrOlwcH8Xg+ChcAacoSO4OtcJiUHlY3NzPD9+TJOrwxq3q5zstOHPjiviEPLWWHB1VJfHUYD9sbifSMws4+vQz6n5QVHDiwgUZU9vOAkAc2ngvzei9c1u0R6QwYJVeKuHa4EMBJ3YzgUrloDOacad/QF63aR1fp7p18r7fHRySz1XFaxpI25J/OhPhhpLcvzigE2ol7s9gzuBOnJ896lQqI+9BGJ3BgsP+ZLD7fJ7HgcBgMAlL0eP1IsZsn/1fpQyL2SzQQSwaRTQWVXuFJMGZzRKsWUXzQkrQpZi+TifQLI8aXYiop6vXi7EKs5qOjlZU6HpkMAg0zb4jiQMkrQR8PhhMJmFOkhXPqp1M0EAohEXO+aIurE8SRZwuN5JpiodqRUgmk6/CZNLJe6tMwzKMSwGdDH1RQ9MIUYXH/EJERRWEDKcTtj4TFZJmOMdNmUK+dm4+LMQHp5XXri7iA3w9+QF6rV4yaPaLhoZHYKBAjE4Ht9Wm3tA6BColUYvubYVyRZImp41BGULocNpt6GhvRYXQjtWKOYoZWK0YHh2H2+uT0bxEMoOgz4EmjxtFQr+imqSXhIxtkMNHjgohhZU7Xez4WWTjLs7OSY/60qVLaO/qQP4b6HB1U7MoPtFYpH9hshHQ29QKXaPF0MwUFopZBP0hPLlqIxKEHg0a3JicglZvkraB20P2O6V8ySEAcgkFZm0dG1qD6qx1uaiOpVDH2uMH9BYgHgE0itiimlnh1Sq4Hw8jmc+jnMxhP2FIJjRaoHdhSiRSl1ncaAn4YXQ7oGRTuHSnXxSouM6PcONoODQNzs5KT52Q8SuvvILM3Jy6rs1mXLx2TfpcW5Z3q5C2Tof/cvYkfKGgaIMf3LRV/e464NzYIOp6LQ48sRsIxxD0NePTzz6DYtFhH1sA/H2SSrNpfDX0ELF8DlanE1UKotDtrlTDsY096iZRKeHv338HgaYA2pa1Y1NHu5qscR3a7Xjv44/x+3/wh0iR0c4qkCgS58RJAI3F1M9hUlAs4icXzsMfCsk6oPCKgQI4JGnNL6LT4cZBJitSgdZwc2wU2zdsAqhfoDHA4nHhL//2r9CzbRNSszN49Vsvosb9gEmnVo8PL1+FxmiWPZDEppGhYbS3tQip77n1a1Rb2GwGl2/fwZ41a+A12USIqqDR4N17fUhrNcJODnmDiIYXMTkzDVfIi9996UVgZl6SsF+d/xKe9hZMRDkN44JPZ5S2Q91pRKWs4Ic790DndKOaSODsQB8ihQw8Tjde3X8MmfkFqcA+6r0hM70vHyQ3gjPQNdy4dxfHDh9BnCObPDQaXOy7jVxRwbFjz6qoQjqDL3tvoVyhuJYeB4WzQF/vGt4fHEC2ShGhugR0IXkV88jXS/B/cy2+9/Rh1GJx6VWfuHkdegrDpNN4/cm96rRALofrw0PYySQpybE7tW1wtr8fpaIikz+71qxV4WoiQwYdPr3aixc2PYGWllbMFZL41SfvwxpwC8r36va9Kuyuq+OtO72YZwmq14uWPwM6nDYkZ+ex2eXHEa4zTUX9TIoF2J0iyffrE19hsViArzWEKioohCP496+8idxiRBKjd05+AsVuErLpj555DmWS/6oFfNR7TSr054nsVNTr89X0CMZnZ6BNFPCHz38LDk4GLMzhbG8vjh4/jlIqLUHy3fMXBDlN5fJI5XPo6l6FRCaLuXBYikESc9lPJyoZeTSGDW4/9m5ghU60S03uwBZxzYivz19CiYQzmwkZJYv0/Bz+6IWXUeGzoTXiykA/woWUoLlvHDiKyNyMJEWn+3pxcMc2uedehwfxWBSnhgaQyKbh0plwhIkkEVaDQYR6iDCEGpNbjqYm/PwXP5ceOIuvp5k4ElHL5zGZSAjsvralUfTUgcHRR3C6XGgJheS5cwRDyCwu4v7klOp+yedfuDJa1XNdjF443KLawP6LA/oSIYhBnIGKGx//Swie7GxVV50SnmrALRZV5biZmVl0d3cLoY7NfWbqYkbitMPhcMn7EGpXlKIkCY+t7hoqdCSykWHMAC8jco1RORLsGAyJGPBzGeCpTc0Hh6SDJXi9Ri9hugI5nKK0wwSAv2OzWUSyj4fD6UQmk5IRu0KpLK0Cnh8vjxjA5PjAGlElW5LEjCpH8jgXWIbLbpMNwOZ04dGjR49RCc4NLlVy5A3I/zfgF7fPJz1aLSUEyawWBMMgam7pZBIPh0ewZctWFMUDm0UH1dwUqcB/E9DrWExnJKDzfQtKGX6vDalMCdl0UuD2oM8pPf6lfn1WUYQURx4Cuwcy857OwajToIvzl/msJAX8nFmpzDUIenyNyh6YDoeFrLaqa9njXk+hWsQwCUsOK1Y1N0Nf0wlPQg3oemwMMqBroGeWevcO9H6PVFur7D443F5kChncmpyQB2FmPgGX2yPTdEQCKPtr02tlamrn1o0CuetdDly6eg11gwUVekGXAb/XiXoyjJcPH0Tk0YyQay49GhQUoZLMYefGTTJaV8tlcGLgFnwOJ0pTC3jqyV0wkyCTSaH/0bigRseOHUOBQY9ZkU6H01evCrOUa2b/tm2Pe+pGnw/vvPOOJLX79+wVyJgJw3w1ixv9dxG0u7B7fY/aN9QCn/X3Qm8x4dj6HvjauhAbnUDvrT7o/U5s6emhHZYKneo1+OhOHxxNASxEo6ImRrMfSwU4sHWbBFOb14Pe272IZRJShTzFDYwLqVaFo60dX5w4gae4KUtf2YX3P/sMdqcLyUwW3WvX4tqtm2jt7BTmP5njJEdm0nmBXSs2vcw/W/Ml+KDDfo69yVHG5YEB7OF3oha5149oMobzk8MoVBQ0W6zY1N4JnT+IKpEbjQ6/PH9RiFQkRZHI2tXVhYrCVkoGr+3jNcvgk2tX4dLrcGDDBnhNFmQKBSgaPS7GFzCbyaCSqyC2EEVnazta2oIYHB/HD1jZF8swOuw4LeS5JDydyxEJx+DTGBAI+nDz0T2sXrUSz6xZz9lTqeY/OXcaRp8LtNM43L0eWocLtUIan/b1Iej2YX56GmtXrUYmEcf27pW/EYvn19fr8fmXX8EbCGE3x/m4qXq9OH/pMnIUZTJq8MympYBexwdDd5GpVaCTqT+j7G16ixEpJYt6No/vcd6b8LGujtMDtwUd4b7zR7/7+0iOEsWq4Wr/AHaTF8I9hoVpLosPzp+XZzu2EMH3XnlN5a2wkjPr8PGFy3hx4xPSTy1ryzjR34t0XUElW8D3njz0OKC/M3ATszwxTuSU9KgqVZFK1iolBNIFvEwEolKEq8mPFHUflDL+/sPPsbZnM+6Mj0nwtdjNWBwbx48PPSf/zuB5ou8aJvIJtPj8eHH1NtXNLOTGP3z0nmiVPLdlBzRlzhLU8b98/g7aV65Em8mFfVxjlSJMLgc+/uQTHKP5DBNUtweXrt/A5NwsrC43jFabICTkP3Gf9voDmGtMGFHAhQlWsFTDt57Zj7KShrXJi3wxR1ESnDx3DZ3LVqJveBBmtwPNna1Izs3iOJEedjLMNpwksuZ3iAveUyvWwsOCp5DGpTs3sXfzJpUboFRhcNhx9uEd+FuaUIymsJmjb6qqrRynLl/Goaf3CVm6ns/j4dQU0pk0mpqb0SljxCLujuv370kc+M7rb8gUEje+gYeDaG5pRYA8naVW6zeI1IPBYSEFckJDZNYloKuFHV9maJjZ/IsDupqkahrCI8weVNlXbnTd3asEUqYgyfXr19HZ2f44U1DPXS/BXxXiyIukKytRVjeqMpwG4+Nj2LRpkwRsvq8IBhQKj5XjGKQpOMCf83cJuxPWVkcXKkil0siks2htbRbp0AxHsYgEFBX5bBLG2GvgfDUPmpGw2mwk34gmYgJzU5qWjGiywO0OJxapNtasjtlJhS4BvQIjN7+SosrYihOVRhICngcTDzKkGZx58UmUIMlvMRwW4ZpsOi0cg9FHY9JXZyDnewiCIOIBFdEJlnEzivHQ3EUpyfm6Wc3zvOs1LKbTwvIUf3XpQELkKilSoBSZtZrhYrav1ch7U8I0k8vCaLIgGksIk3rVyg7YWOXWy9AYtKiXy5hZCAsjNhgMYfXq1ULI4jETXZQxkmavDyaXG0omgxv9/XC6ndAaNI2ArpfrMLAwCc1vBXT+/mQ8inCRm58ZPYF2tXo0AHfm51Gqs11jgsFkQKFQl+9rNZlg1NSgq5axsYXjhbzONQwthGGwOxHPKpiNJuG2W6HLx7F3zWqB/J1eH07eviF9ZORK2LN2QwOqq+JuPCwVurcMLGtvRd0oPRRcGrgHvcGEXRs3qsGcLSWzGTdu3JAElCxlsrR3sQprWPkNLyzIz/Zyg28E7vevnofb54XLYMb2lYTouRPXcGViWObRj+7ao2qqU9nL4cSHZ7/EEfZudVaZRe2PLojKG8lq3HC72juwMDaF5f4mbGtqgSsQRGp+HicvnYPJaYHObsI+Vrtch4Rl68CZm7fwDPuSDe7D5cEhkUYlV4MyytliEe1dXTI6QzvfaDQGv69JFPMi5Swcdgs6bC5M3LqDP3zlDdSE91FF77172LF2PXzegFQpdbMRXw/eQTKbQrOBvcuNMrMsfXpocGrgPhbicYF2KRiUo8dBtYI3yBmQZ6aGOwvzSM1M4+m1q9FCsZBEEiWtAafnpzAajaLF1wJjXY9iNo9IJIyO7k4cXdalMuI1dXx64UvYW5oxQ7axxQFzoYxkKg5jyAmT2YAXV61VEYpUEpeGHyJSzIigy7e27JbrzZ3w5MCAqOS1BILYvmJFY2dWE2WuUQqlVHN59A8OYXYhguNHj6kaDkYTPrl0UYw17EYdDmzipk/InRyAe8jWq1IoskJnYdLS0YZ8tShz5b/35P4GO1yLU73XpD1EAuRrZJgrZVg9Xnz8wYc4fJi965Lam65VcXtmWpCONctXoqe9Uw3SLKIsGvw/H3+KP3/+26Jrn9WW8fG18zB6HSinc/jW+p3QkYugr+P9+32YbgR0v6JHtVTFnJJHT/cqVIbG8NqBAyjniAqoPXO2JgzeEH7+1tswB4OIF3PIFLNodrrwnc07YTJZoCgFfHzzCnIOvajb/ckz30KVWhbGOj65eU0Qrh9/70coTIaht9nx7oMbiGRSiA6M4n/8vT8EKgX5fpwi2MNWB4On2YKfvfsuvMEQFMYJjrNRfpxKlj6/7F/TM7PYvG0bBoeGsKGzC5iex2vHDiOdDKt9dHImqARncuK9Dz9F25pViGSSyCg5BGw26aE77S6B+a8/GkGsmIahXsfRTTtQ5wihrobewXvYs2cPSvEEbCZVgOrco4eCMKxq7cIerrGaBmaXC4FgED//+c/x/PPPIx+PS049MDoqsZ7xs0cSRTXyTyeTaiuqKQStySjmUc5AAKfPnMWOnh7Y/QHxzLh0+YpoB7A6X/JNeVylN7w0KJfw2353/2wPnR/MvjWDI4MoNzkGaAZVVsbc/KkVLsGyXhWynDqaRVEVnWSo/H8GaWqyq4FUJ+9B7WXqWC+Jr/DfGLS5CPg7HNTn7zMBYEWvfkZdKnE+KKorTh1VKvzotdJr5kFVpMnJSfldvjfZmG0UB0gmkc1lhazH838w+AAms0kyIJPZIkQ4jsEZDFoks+oYGvkgoiDELIkBXa9W6E6HXf7/nwvoFAxYagPw3Jb8pVUugVuMXVKZtMgbUgLW6rChxLn1QAC9N2/C7w/K93JJQFdV5iLptGqWQSUqvQnZTBYhnx1KqQ4DFbkWFrBt21aZ9+VMf9/tO9iwfi0eDj/CqlUrJDzOh5Po6dmAciGLci4tQSQcWRTN5IXFRZmVrBaKovhFxaOV3avgcTiFkKOz23Gzrw9uSpZWi/9VQJ9SA3qoTSWIaTSYiC1KQOeYR0+Albsa0Pvn55FRqjDbXTIRwMAaDJhQyAHpaBwmbR1Prl0Jnc0Cg1GHq703EUlmYXH7AKMNDpsB1m/mcTd0dqJMhS9ocHlqVOarM/NR7GQFIA5hdVyfHZfvY8+W8OS2bcgqGcDlxJnzl+Hzh7CJbFT2ovmnVML5/n5Zd0zKmDge27ULjvZ2ZBYWcPLiRaxbtwYdDpdAbia3Ez/7+F2s27QRxVgKu+RzVSLS+WH2X7MIubzYSZIeR+p5kLzEBELRYCwaQ9+jIbSs7Ua8XBQpZa6BNk8A5WgKzz7xpIzLWVwO3B16gHA6hsVcAi8d2KcS8dgXtzrwaOQRVjQ1y4YoFZxehysPB8XNzd/SLP11bgwcgeRzxraZQW9GWa9FgZOamjpM+SLK4Ri+s+dpuXY6uxl3+m5j48pVUnkFODMbj+CriYcocR5WqWFvzxaYfQEUBUo2iAwsR9fqBoNUFLNzswgGfDi+drXqxKRQSbAgLQSrSY9ymp7XFBhJAnbakhnwyyt9MEJP9yiEeD+LGTzP388rAFtcFg1O376NxbIGPl9IzGwoaDSVW0ShmMWbR54FuC/Va7gyOijrT6/R4YUtu9TK0gB8dfcu9EoNz2zaCmtzCPmFeZzru4n9bIWQw8LAXwdOX7wkBFyS2kQZr1rB5fExgfgdeuBADyt0k1yvD0fuIyMBndMxRhnZ5Wx5oVaEsVTB9/cdQo2jj7Ui3j/7NUIdHcJxOLCuBzaPH7lIFFdv3MCx544jxTYltzSdFqfvDiC8EEZHsBl7Kc3Lh9hqAnQKBqJx9Bg9QjysGoCTD25jKhFBq9uH51Ztk+tY0tfx4cM7mDKo/JyQokelWEHKpIPDaIQnlsYL27bBajchT1lWSsxy1IcksVIV7/Zeh9ZhQ46Eu2wef/bKt5GcnJV948NbV5F1GZBbjOLPnn4B1XwWVWMNn92+Lt//2wefha1ARc0yftp/UQiHnXonnpaWVRkOjwu/evttvHCcyoaEy/UCT7/9+Reo6/Swuz3IKAqCzS2IpzMyxhtqaRFFOibH1modrmweBzZthMFOH4OM9MAFihS3TR3ODw9KIlqoKahksvju04eQiTSmcMbUgG6s13GkZ5uQ2Oq6Km4NPcC2tesERcyE46ITMBCfR5pclFwZe1evVw2szFbUCgUMTk5g3bp1oudAZOj+kDryy1i2ccUKmAN+Qax/9dZb2LFjhyCqq1ub1URSiN1qC5etl/MXLqK9c5moCUowf9w/p+eDashCyJ1TTf+qgM6AyF4itawZEEUwhtn440MlXC0drIB5xONJqW4Imy9GF1WbzhrFX0bky7CSdrmcSCYTEnT5OiYLDNL8vKVeOgllTChYvS8FdL6eFTv74pTp44A9LxRnXqm4xX+nKEgg6IerUbVT1H9oaEjgervDhkQ8KYYRS3aX2VxOhCOoake1LhZ5C9Gk6KVXy7/dQyfzVhERBzLw2T549GgMfr9KBBS/3UbPn7C/8Ago0WgwyPfgfLMI6Hi9sDvtomPOgyYz0zMzaAoE4WsKIbYQRrFSk3lMCeisuBukrEhDupY/r9d0cFj1IkJTyGWQSsbR1tICF1mSavYkhETK7FLZL5srwOZwicLd8mZOLlQEQorOzWFkaloWIL9/MyVk1TfAg4kJUS/rJuROwh6vbyyOfCELra6OVdSkrqkVev8CA7oBPQzoNQ3I3uwduAOj3yVCCoTcnW4P0oU0+iYnoTXbpbJbjKYFAjYYdIjMR+AyG9HZ4kYX+3iNCn04sohkvoRcFciW6/CQe5CLY/eKFdBpjDDYrPjkxiVoTSb4LU5sXr5S7S/XK+gLT6siDnWDsLkVSsZaLLg3NoVcoYRdu3ahTsi9kTQ9WFiQNcd7xmuymgGfD6rVinPXrkmQP8RxIgq8GHW4Nj6IYrkk4jHbuVGR+KQFbkamRfrz0MbNqtBJGZicnUW0nBfHLJfRDoXGJHYTZvNp+Lo6sECv56ICt8ECZ0WLZ4SRKx53uDn0ALm6AmezD1tagiqrloGnXMO5K1exn+Ig0MDs9qCYTuPq0KBwHmhOQfLni9t3yF09/XBIko5qVYN0pQiNzyZmF0imcWDVKjTpGiqNmppsTFvXbxR9bRJWOT99Zu4RYok4Og127OrZKrPpUqXrDfj48lUUKBBksQpCQM5GLpuGTlODQ8aUyqiWSwiYjdjRFhI5W+puV+xOfDk6iMVSCT6bH9l4Gla9SSZm4ukoXt+8WbS8tSUa5BZlBKhs8SBfqKAaS+L5fXso7I1To4M4xHtAvoDZhM/Pn4HB75RRvkMr1sPgcqNcSOPkrVs4tmWnuvFr6rg5MiTuh7vJlmbSyQKhUkNv/4CIMq3vXqWuD6sVb53+Gm6HDaZyEc8IFK+qDH4wwgq9Dm1FA5POKEUJkYyqrga7RoOXV5JgVREiWd/wQ0xGyHlx4vDe/ahRU6AG3L13HxsplsRgbtRB4/fh4y8+h1FvgKmuVRMILgdWoboifnXpMr678UnYjWZktQrOjz9ErJQTI51XNz4JE/RQdHV8NNSPKVNNkvxQgZB7GRWfC5loFKFsEa/u2QOKz/oCXvynn/wN3vzu7wB5Jj9mfP3wAWaTMeiorpjK4Ee79sFsc6GYK+Dju30YKyXQ7vXitfb1pAcCLW786rP3xUjr0JoeOOtWpMsKfnL6g5wdAAAgAElEQVTnPGwBHzy5Op5dv0mdsqnXcLWvD/sPHoRCLgYDlsWCE5cui0yvN9SM0YkJ/N7Ro4J8fT40hLGJSXStWAm6OManphFUKniB7Zx6AfaQB3/zi7/D77z2RsN/GTg1MICZWARNXW0wlMs4uHwNjGar5CufXr4AW8AFfbWKfV3dcNnsSJUy6B3oww5yR7QaaJU6NCYDTj+8IwG9u6UTa/3NootRTmXgDoVw7vx5bF67Bia3G0oyiRv37z1WRd1EUhwx8koZdx49koJsy8rljbn5Ei5eu44tPVsRTyelPdrR0SWGYWowZ6qmBnXC7XRpVIM6CziJir+Jxv8cy51BnEFwqYfN6prnxT45+6rVck30vRmQw5GwWnUrKnlOgi7nxC1WZHMZGZNgMCf5S4XGCbEW1OF7jVYe3GJRkb745MQEOru65OcMnvx8wpwk2FG4noQ39frQWKMuFbrNapfgWSqXkEwkRQ6RQc/r8UqSQBJLPJaA1+dBMpGC2+OCUi5hcnpK2gac+2OOlEjl4HbZVKdaqdD/aUAnw181tyd/QNxwMT8f/iekOC5ongOvBdEOfneiF0QyeH7cSGjIkE1lsRhfFOMShWQNCu8stR50erhIqGAWJxW6OtYkN7WuEyW7RyMTWLuqS1KrhYUIlnd1StBhYkSVPQZRBnG/z6Mm93or7AE/sqk4UCoiUShI4FqIhAVeX7FipRAhC/EE4ooiUP2qhsAPL/zgzIzM8JfKBSHF/dOATmhdrdDvT08K5El3MiHFLYSFdNI7PSUqYXW6otHtijy3GJ3GjGjzAkNDszi4aT20ThtqyTj6xieE4R5sCyJZ5KheEsFveohbeF4VwOBw4NrEsJixkLTSTZa7jPdk8Wl/L1oDQdjSRaxe1gVfR4sIzQzMRjAXXpSEdfeaNY/H0y4NDqoCMDYbdnPeXrI1LS4/fPh4bfdwlJMQrLaGazNjiCUTaHZ6sW1DD+oZ3sMqzo8Pic/8oe410Du9qMYzOHnyJILdXQKr0YuaTGcqmXmWdWAul4LF4RA1sQpFYXQW7Gxul7FI6qEruSRO3roOd3sQuzrb1ASLgIfJgrOnTqOzrQMHDhzE6PCISprSaXFlZBgL8RheefElIX+duH5DEKcy3bdcXqSrJaSNDNYVeKBHdnoW395L6dSqOLc9Gh3B9MgYjh99FmaLBbFcEh+P3JFAnX4wgZcPHxf53YrOgM9OnUbdaEb7ylaRKDZarRL42QZiQDfptYhHw9DUawhYjNi3vAMOcUJUUNMb8eX8NFJ1QEkpaHIHoGTywvjuWNYGU1nBrqY2rFreieGJQeEJfH7lNmxWN/avZLCt4cL0MApKDkcJh/K51GpwYaAP4UIaHqcLr+0/hiQJbwaS0m7iWQZ0LjxNHReuXZFxoCMH9jeU6zh+qODCtRvI5gt46fU3UOKGkM/h5OADKPksHLVKo4feCOijD5Cu16CraKVCZ5GSpVKcxwZLpYo3KJlKSWy/E7/+8H04ggEcZIDWGqCt66Cr1DD0cBCxdApPHXpGlNn4HX556mss71qGYjqLgz1b4A80I7o4j7eHbsFmMuOVVdsFuq0Yq/jJmS/Qvq4btWQWx5dvhhl6FHV1fDJyFxOmimiHBHNa1JQqkmY6OZrgiiTwo+eew+LMuFyLB1NjWLd8BUQKjkRAgx6fDN5HsV6BXinhFbLZOZpnd+EXZ75C3meCrV7Hv91xELV0BlldDifuUUFNh8OrN4rLos5qx6+Ge6W19O/3HCFBgQ1L1IsFnL18WaaOnt61GwafH+UEoX8tvrwzIGS47zxzkIQovH36jJCGqajIYF8mAgst3Jk8fvDKi1icG6P9IoajYawKNQMVvYqq6A048/Ae0koOGqWIFzdsg5UqhPkcTj+8i0QxA6/NitefPCBiSeQ43LjXJ/vnhuVrEHC6EMtmcerBbVg8HhjLwLYOXh/2tnUYGhuTulYS/8YxubiIuYV54Zsta6bQFts1BkFYGcs2rFoJKGxr1TGxuKg6XFZraGtrx+TEtARykqMZc2U4jQFd4q/qzMjKnPn8f1Wh/7ftU/mLS7C7WGz6/dLnZBAjDG63MWj+9iQcY04NsWjs8ez6Esy85KjG78sgL3PnGjUgLx0MlBRiWWKz8+dcFJT648/IhifRTd7DapG+fLlUlnMgI3zp4GflshyJcvyjHjoreAZ8i9kiijs86HvLCpaONwyaWj3Ha2jVqTBBF0hfJcWxh64XyJ1JBgM6VX+ou0vG5W+PrSnFoswLstXAapxoAln8hF+IHqxcuVLckFQBCw1iiYS0NMhiJfOV1qtjE+NSIbJX7qLQiQR0kuJUyJ03VqcziBGCl5rSpYo48rQ2N6PO/lvjKJTLUj1TkCBE/WCZzSbEo1Z9c3GOi5kRiS7KPXOz98hAwRVqteHqtWtobW1DB4kdPA9FEWKHz+9DtVbG6qYWVTiiVkf/PHvoRrVCb3hR0991YHxUIMkeP19LkRYb+kdHUdUbkSnw2lih12sxN7eI5V0BTIzM4Pmn9gBsB4gjawUj8TgWYknUdEb543JasJVBlVa5tDHM59GfiAiBRl+u40lWo5xpJTRZLuDO3Bw2+5rU6osek2xjsKdS16B3akrW8wGOkjXGS25OT8t13tHRoQb6QgEXhobkPnHtPsO+e0mBzuPCF5fOIkAd5ngSezlfyk3QZMSFe7fhcDuxJdgkVbvZ6lSNbShaQW1tegiIcEcWX4wOQcPxyRrFVgxQkhmYlBravH70BMlfIbRuFGbxe199gdcOHVAJVpyv5jU1GNHbews7ejapkDEnRfiH63zJs7muwbnBQRGt4fcme9sVDGC+kIRSKsJe1+BZVvkLi+p10tRxd3RUuAIb129QExjKg+pKOHF3AM9yHjnKzZc7iw73E3FMLizKyJPWaJJ+p0eUEbOCHrU2B5GMR+H3eqAkYzjSs06QD5KT2Ct8d+A2NNzEKI9Q04qWidNuRywegbFSwQubqf1elGsga1RrVRnm5DJoavjiwW2Ztnhh7z7pn6tM/TrOjjyUsaSj6zlWpVa3p65dxyHOsMs0QEZlRjMj5sbLVo00QNnDruPm4BC2r1uvXketBl8PDyKdTMCp0+IwK3TOphNyH76PLL27qxohgXKtFFi0WI2opDP4Ts82CQiFaBiGpgC+OndGiIENEEqdjmANxv2FJjNi2q2KGp28cBHHqGcgZvMq5P5e/3VBCl9fs039ucciSe29sREhaH5r1RYJnFzvnw7fxZy+DB1NX4pa8QrPmrXwOGyoT8/jZY7DUdWpXsGn587AH2zC7jUbxNhH0KlvlO3+87nTaPX68dyajSpKoKWSjxU/uXoaQYcDL7atUq+fS48PLp0VntRL23bCqqdWeg5w6vDWndt4cy3Hw2hKzxFeOqQ51UkDopDSa2YAa0DN3KtEX6SKX1+/IYk11UEpumK22eGklsNiDM+So8G8SlvDF5cvwOlwYS/P0+5qPAPAR3duoS0YxHY/9wFeGu6FwPmxYZRyWRymwiB5J3Yzem/flMmpjfS/YKfCbkOlUsAnvb34FltSNPlgQLfapAXJ5/qpp55CWebodfLcsLDNZjPYzmKB36FclmKIgwSr21vkXDU2C+rSUm7syww6QqbWYWRmTqpzKd4eB3M13qqQ+z8J6L8VTR+HgN/8Zalnzg1MtGWFXU4CtWrQwQXLQEYhecqvstJhNczKZskH9v/jbR//SHrBjd44gx+ZxRLof+uQES2NRvqZ1NJeUq9bYsaz18lezdJ7LRHmlt6CCAN/l4dUndwEJVEgu14ltgkxjWp4Vps8xxSnqIiGOLAQjoojEu1bs9mCzIKymifLVaUb/jcdaJFrfJ9W2qcS1m0cOiPlWotYjMXl+vEPs3cN7f54/XjODaEcjp+V89wY+N+8CL9MT9MgwijchHJZdZkLUS2qMXql0iAbs+gU42Dgs9lRoyCMzaryDHR6UZljokGr1HZOCjTG8dRV849kC/7xrRSLO7WfI5u/wELqhvTb7M/HwYT/JG0iboqNmcoa8CARwfx8XGB9GtNEF1M4sLbxAFAAQAiNS++vwWe3+vA8+23hiFqFMTgxqPG16gfg2ti4yE5upaWi3CNZZQ2xG75EpYn2R8O4/2BISIBct1zvzxJKZ7BYmuE3GvH17duSXPHgdT7MPisTsobO/G91nRrfv0F/FaEJPvhM3BrXqlKGye+DEuODzzl2dRaWydKXd++LmIa0Riw2GHV60SinNsGrz3AOXFEDWnOIRgS/uc514MLDh/IM8Pyef/4FKDMz6veWkQpqXFdw6uFDmQ22UpaZVo31ugh9ZJW8fL/jhAbZOyXzXngajXus0eLcrT5J/IQgyO9d5fdS1/7JgbsItbZhIRqDyWpDOJpAS3srUgIbqgdJZOof/qQGfa2GY6vZnqioamCVCj4dHkSeFSyrZnKz9HpMT02JAxU33Fw0jm8/T532jEoaY8Dl2xmN+IKtkP+Xtjd5ciy70vyOA+6YAQd89nD3mCOnSDLJJFkciqXq1kYm67JSayErbWT6s7TTRpvuRUslk2RStVSsqm6xRSaTZGYyMzIzMjJGnyfAMTjggAOQ/b57D/xFMMKjisl6ZmEIx/Defffde8bvfMdG9pc/+qEZKQDhJ0JocvJ8ArdOnBdft4ll7eskuaUxTH1dP/caiZN0nVjNwuWKRfu3f//3ls3mhBV69uypoo3901M7Zfx/+ZfBgGD9TA1tamXJxpTScVSr9m//178WSya9Abr9M/svWWvwXhzX473m7P/4+39QeeP+adv+6q/+W7OHTyJ3BQXwkUSIZ3M2tKmlZRtTYqYuKRX7H/76r9XNjpTnYbth/91f/TdmDx8FZcqcInPYV/xe8xAibfEhhvfwA1HIGAsQTqGY+Y3eD+QuMkTGY/vff/mh/cUPYC2MzHDsLfj7AW8CwFtesv/p3/wb4ZnwSP8VVSWSy1FWgGTPF+x//Ov/xapVOCsKcoo2Nq7awd6+/ffcP2udZwDTHUYsa0pGWSTFknEQz8cNSOzzeXBqJjJc2zauF76fy9nPP/jAuu1T+6/+9b+2zt5uYH5TLwWzj55s2sEhsitj/+L990OXS/zpxUUbMeecGyeI/PhZz4pLS9bZ25usWaqAzpvNcK9yJCKLaKDPlBx6dHAo57BUKgsgjr6bny3as52DQJyWXL6jpHv8vLiO8xk8dDay59JRsKJPHQyk0J3rHSg+SokwBcqCmuzXHShiP1BiL/5OUYBSSSEKlaXBfd4KvcKTuX0nvUGY8Y/fMB5C/CDjSQnwfe8Yh+AmFJ7J5Ozqtev285//3NbWlu3Ro2fi1hZZC+Uz5+dWiX3VfZwPQR/fvGqtTtcKtCp9zUE/aHH40npzJmvNdmiTijJGodJFbu3Kkm1u7eke1UlnNLLZeN2T5qn+T7c0rxC4f/++ffc779pRPRgyrMP5uZJ9+dVjuwEFqRMeTeNAtVWOt39wJJwB54YV7k+++207qofwPcfiXMXuffm1AHHh92PN2asOwITnlpKI9uvx6rrd4RqcXrKBcSpUFLVMKiWB//bNeds7CbZHp9O3xcWMffHFjgh5iAqhaFhrrDNeN9ZKtnfQlzFEZKLRCHzrlCRyre3tHXv/7qp98uWBnvurDjICqQydAYdWqYCyN1uYNfvw48d2+/Z16/dHMv7U+pee8+QTFRmaUSSBMHJqPJSSIoITqkPDq/q+2FgcBDTLubuGNT4lQbPf7dqHv/qVvf+979ve0ZFCiv+CErZc0T548NCapz1bWK5Zsz206Wzaut2+3VjI2EdfbStl0mo2xKXAzaI0FNalf8BKaH+LEsHw9nJQ5o/19uDBA3v//XfswYPQOAIhRJqL3/O7G9dW7MNff6peB7SxVFvhUsl2d3bU6erG9WX7za/vBW4FKlLyOdUlQ3DUE3lUVy1Ky5QgQihIyB6cx+QBTFaE5oYyOZQ47YkpK3345LF9/3vv2ePtXbWPTToNGDb0ggaHcf/zL2ztyhURVuXyGa2Lrc1Nu3H9hp7Do4cPbWN9QzXmfZHpRFme0Os+JAwaDyS9bh///udgbgLuhrkslEvWphHRw4f2L//sh/bRva+0/gDhYpjoec1k7KsvvrR1GL8GZ5ZmBod99WVgfYDDuPPWm+rYxZwwB6QfaZvZabbs2vqG7WxtKwpHRUqpNm+f3gvPhOeMnMSpcjCyy2nkGHuEZ4rxSvMPOCZK1aJ99tmnF7/f21PjD60d+lC8Yu6CDzNllXJIf6ahE24CUiuoIRX0z3jnh4eHduPGTXv08LFYAyH1oq8AHPbt7qmdjYfW6XW1ztAzyHFXWtwPe49UIM1OqBhi3Ym4S5TRQ5XXfvHZPVUNoaMOEvffP+urv7jbaKwNP7RfxyObxkMOYZEJODsJ0mYs3/rWt3RdxsD4uL50TLliqXRWfUveun7FPvj0C1tYooNnaLk9o2jDULIAg7xcKNiXn9+zH//gh7b17JndvQGTJV39pu2405Gs9Sg2z/7qwoJ6rROpxSFdWFzU3kYmsebhc2GfXtyVmOIu99AZHCfw/t7cOMKCOtzQQ3tZqPSXCc5Qax68mlcdSa/HFTHfRfEysWKFo5n9cKhXFHmy+xvf9SgCk8H/mXTOxcJ2b5+xODAtOV66uRGyJ2Sez8/YzExeIXKUOQ8QhcFxetrXGBzgVixmVQM+hmIxIbJevE8U+Ob2pq1dWQv9k5sNPZR8Nm/1k4YV8mU1apmdLQcHMyrE/f3QhMY35FytLKV4SteuIm0/zQ4P67a8VNPVm60zhfAZb693ri49zB/t9vC8aSfbG4yti4Ip5613PtbGIQTKgsBoYO5oHENKhcXF75nDVytESHUwJoKC9pXkMyLxLWU+1n1QReBKXUI2lbLpTNq++PKR7pV0Ds+G57i4WJsEGlD09Xow7DB2P/jgE3v//W/rc4a3vd2zQiEnTgR+C3fA2dm5hAG/edXBOA8ax1abDxgL1gz3TESHpjcnJwONt1DI2NbWntZiWAunMv5oyEMrUPR0UOYXDnGKlIiNxQT4FsQu5PLbbftyZ9v2dnclgBB2I0oLc3m1qj159MR+9vkXKtd59GRT/QpCe9621aqzKpV0xkKYAdlzPfVYyFmplLMHDx5PerVjGLJvuR+vGEGJi7yIlsK02RzQSKgz+Q33thopnjGWCMtr76EMyHYOBhozyuMnb7wRPeSh/S3AO7pjkWesn4htcW5xSSRFsHq5wgyeefgXFPrYSmBLul1xWzORe4cH8qpZt9wbz2RxYcF2t3esSP18q21XVlalGGEJg3scxcGzaZ405UjWZqsy9hQ6Jd8YnbGgghLbVQ56EOZ/2DGlZ4RAb7Zb8hx5QKTw2Dc05EDwMn5kZSGXt267I2OE8ffPesIVHB4d2DIduaDzLBXFBdE/Hxg11sw/DsZJvSEmzaWFRXl725tbcgjG09PKiWP8IuOQzawLFDgyDFnGM8PYYz2wH5CfAnzmMpJfMEWu0j+g1dLvZ8sVPWt+z5gnsOdomV0okCk1hqHJ1ttvv2UHRwdqzEReGn4RAIZcX13B8gWlUov5kvVEmzulBiRErIvlkqqWkItcE94C7kVdNUslvc88MG5X/NxP/fDIUkOUZ2hJzG+YJ3QTv4V/hNTqZF+6QhfpGyt6ZNNp1uKrFTrrimeH7uCZurPF33SuHI9TqvKioxrNYgRamyJ4tmNrV1atp1RTXWDn3PS0tRoNsfJ+mxA8EcBsXp3q0K9EnyFVu3Hjmj1+/NS+SySse2o7rZZSu8yNGxPIIPqn00r1n6TQk9YKylFtU6NHx025guf/3itdHOoTlPTlWwXLw/uGuzce8sNhmG48+FncO+caPDShSKOBwe8Yo3t1PHQWAgsc8hceiHLrnY4MAwB4LDSPx4mPPobHEaLFIrzEpClDPhpF4QeKNU9jgEvVOZgaWtwFL74NgUv01ENoNLTvKxaw8kLtPeNdXAjtaM/6EPfQ2D6A25gT2Od4qCiUwQClTB397CSisLRUtfZp6PBWyE+r/I7fY+Sw0lgwWH9XrixpM2LR+/wztyswN9GFKJWycj5jx5Er/GVPka0AijmwCaO8Q6RgorTZKkNsdWQQWInRxFOXXKULnZTSuZgBSX+USpRTgdEAMHk28c6DosYDR8ECooKQKCM2O1orYhCRKWAtLCxU7eCgbmtrNTs8DADDl46fyrJi3rI5hNDQCoW0Xplf5sI9Bq7JevF1z9zyuZh4Ryi7EEYOUfwYf4gKnTbB75ODx6M+PbWf/eoDKc2Q9hnLEyVC8P6NW7LW7x3VbYt6eyhwF2dVpcUBdmQ4PBfPANTKvYj/YL55vswPe06EQ9Eg5hnyHsKS93nOKHTewzDlfcJ41WpFhhdrqVIuq+sU91qrVuUZ0H/66ZOndnVjQ+uCvfRf0+mtVjE7Obaf3/vU2qenlgOUalN2NoBwKfTHhiExHM8rc4Ulx4C406K5JeyPB4KHu7iypC1Ja2b2C+huvnNjY8UOD5ryTI72D4StSQGyqx8rsiUhPUU5z5QdHRxOsCueEXNl7gIwjCis2T/0UJQS5UwahV4KZ2c2W6uqkxjKh/2LbGT8169e1dwWc3mFiuG0ADcCWBcOgydU5iwvKczOXNC5i+eEoUK0YW62aof8vlBQpAIjijA5JbBuvKknd4xkuSIMZcRzin66ocdr/7xvw9TYGicNdZJk3kgt8ornp9/H6qJkVtENJBGe4HFjaCwt2slJw/K0te6e2vIKBuWp1g8gr53tXUWT6AXGmmOvM84QrUxLhrHmWMvIJPYg84asdtIw5AEOJPfBGmaMiwCe642JA1gqUqEEzinIvOT4Xae4px4UOSs2rAD/PKnzGKNXYTGPKHfmOFR9ndjVjasq/2QP87zACQQj6kCRjrlqxRrHx8JvlPIFW6DjZatpd5aXLVWu2KjVtlb/zB4+2zJSsuxPDLC33nrT5rM5pVp+89vfStnzjJkT8FvKpuJc9Ab/NIXuypETJZUr3iuWevLwELxPiPdOv2yzuIHgtLK+Afib/3tonZvxBjGcz9MAyZauTARenn8uJRYPxsRi8Vw7St7r+Sgv4zg8PFb5GcKNsFBQdBfpIwB4IWqQl1eNR0yN+2U5dCnjXMEIu0tJFkPr2OPGsc1VQ6mbBPDpmRQ7x/4BgjZ4loVoRMB5zv1oE8RWeyAiadmHZ8p1sOKEayCMfH6u/y/MV4IH3zlTjoqUIm1cCRECVnSgns9/8pX/X+bhSomzqaMn7mL7wlMPbQ+ZT7yWoNTHE4+d39NqsVrNW73e1bPxtoPuTbCJAxkRvAUg+A/sjVuL9uDRkeqOQUfXalkp7moVRkE28rTt7h5Neg+8av0Rcm/3ugJHhh4FoRySueOaVHJg9DHfbFJeOVg7gcmQqAriLXrnCQ8GOkZmBvDon3z/+zaA2YrPK7RG/UjziqA6G/Ts2zTEGY/td9u7Qr4fHNVtfmlJZCtwE0AJyXPHK6ffNZgHIltSyBW42geKMLAfMfg8LIeAINfI33yf++L//soakDACcDoa6d6xuHhFgbhnf96nJ0FT1SWdFh0KISs6UJUDaKGV1WXRA48sZfNLK3ptdk6VBwZsGqKziXC7HIIwZ9SGc29EcQRSTacURcJbd6GOHCHcjqcLXwNjJJS+sDBvnV4IybohzzNkblF6ND7iPiYy4AUP88L4vExCXfbZ2HqnXSlwhUpnoE4+0jNBOeM1uvFHeHi+BvFTTx4248UwO64fWblSUqnr4fGRsDxT6ZT2JbTYKLCv7n8lo2p5ccm2Nzd1zeWlJcljALykDn2v8pyRgxxOyoUMZY5RFr7Oed0/OhDTI17l5PczMzIaOLgG8j8JQdCjjBudvZ8plK3H+mg1FClRXv5o3xYXF2xz85lkKIoPZX7t6g11buT/M9NZRViurC7re4wHecWcoVtQmE45zrhd9rE2uT/JUvZQf0APx0jpTT/4sC8ItSsq0QkGfUifB2zPRegdWUQO/cKBTCpzfsdzZVzuUDgFOnuX6EWICsF1QmtX6MuzauiitPRoaKftjnrVv3vjln34ycf2zptv2kw6ZWvQJLMAwaucn8sLx9kicsf47969K3DdJ48e2dW1VTs4bmhOGItHL6ahBK/M/tMU+os3iGfCpPEAODzsjuBFCPMA/Uii2i/bFvyWg3N6Xpy/paQSZDa8x0R63l0hxxg1cG+KzU2tO7Szk40cvX0hxmMY30FyCJIW6EoIaVQeF8KUPBSUNlajarPzOTumP2+tNsGH8DwI2V1m4TPWpFLE+vS/FY4eEQEgZEx9f9YyMynxa9eqQfHTK57e8PStZtMtLc3rAeLVMhcsoG43hIbLpYztHZzY4uKssCm8X280bHV10eqxF7u49qdIU5xLyWZzGTulVBAPrpi33aO68rTcU7cb2PYuO9woEt6Mr2rPuLceQ/GjkfKMKPRkCJ4vkzrAMOE5X1nI2uZ+VwYTSobnwPV9U2FUegqIjR3wG2mrVKbsiy+2ZMx5NCKTSQnbc3x8iYdO1KUCi2AwCp4+PZykOZxMibXpAE9eOfyZKi2kPEn0zmN0IngwQWkdHx3Z7ZvX1U9kLT8XOoXFns5hRwdAzsFZ246aPXl7Dx49tlt3btrOft3S0zO6BveO11Eq5UWrXKtVtbEJW2LI+XgVBWG+h8NJBAtsAVtgZyfgUFD6AXNQ0j/qXZm3xflZYQOW8A4H5wrBslYV9ZiflzJHoAE2ZL/Bu38+OLVUamwri3N23O6rNWepUrUTKkyqNaV7EPweZg9zdUGGgcdGqBp+6t29PbuyfsX2Dw51z8y3ylD7fctnc9YkDTRmCnM2JJ+ez9kRKROh6DuTKBYhfI37uK7vJo9keFLyJKHwL13or/hwOp2SUUeKi7QBWIKllWXJMfpVKBIXybjwJNnwVNPwLAmpN9sou/F+WoQAACAASURBVKyMmEp1NuTRoxHLK3KB+2HeWUulQlFNZubn5jQvRAIWF5eeAxK31NApFbBdRKEyGKY9MWJyhGeXkkNCAylYA5WXjfut1WyqXBhjCNmXVOITmRqfaKPdteUrhLtbxlxATkRFA8ZwsVSQoqVcGS+ddTs7WxMdLOF3Qvud9knkKAkyQD3ECWdHfeIVJf7qaUA5dNmsKJJJQzBHrqtatFONmAV+55Ezxj7xzuOaVIwmhh9e5qG7UcFeYy2iczBy+JvUDrODkTZL06ozWEbBKu3p/nkANOBCqbebJ/bmxjV7urOlHvXfv/uuHZ6c2O1bt0VdqyoaHlgCEH4E+BUHb/9QzxrAOGPgeeYy05K3A8DAieO1OXRukskTheGVKzqhP+QXw+F+XkeRJz3kV20WDAQeIguQyeOcTvPKg+Vcfh4n+vCQvIfoObdytMNhKBOJv2GTc/OeGuB7IVQ6peuxWVxd4a2yCalZp3becxUQ0oQs8YUoOGmGUCDGgMLAl0gCOs5habNAyaNfdqDIfS6cA5+5yEL/SMi+05tYightQlXUs2PxYmVnM1O2f9CQdZ9CCbCR1YwmGF8nHfJaA33OkcnNiPJWPAD8fmZaiHsfg3tzl41Z7HwxSRqUf1Tm8tyDKGDhyTMHKuMI+uC22Uw2bc1WCPFXqxnb2QkVEtks1RMBIErUD0+SuSC33WwCVJy2Vmso2l9q/UH5l8vMR1BkPGOu5Wv1Zfcg8PJ0WhtxcbFgBwfgKAC9TFmn09WaYv3Mzk7b48cXADu81evXF61xQqlUXBeJag29ExVFpZy1/d1jbVbW4dpqxQ4PQm8DUgKDM2iDG6HRBOHuwyNbXV+3qdS07ezv29z8fCg5JKRN0x6Mrr19W1khZXKuNUgjIu6Z/YBBzXMjlAsts0rkzs8nYVg8PgcY0qOAZklUe3DkctNqD8ya5x5Q3JR+EsYsFdO2t3cSIhgDUiQzdtbrWHaaHGxKLINrG9fs2faOLa6sKglBZz+v/gpPOxgwehXCeMqmVavd170wJyjBs/6ZFC373ff6LIIUA3s0soUFGmU0AgYjR7vjM82POxMofp4jAp+xXna8zmC97LfM0eCsa3hKjLlSrcpIptkPzxM59Nz4hYweyTiirJc9mi9RVTNWBISWxtwTaSQiQpPSYEpZo2xcmF8QGJB5hWUTz5/9gnyWoM/lJvlePFmPgHJ+5B37jOgKyuF8PBIIL1cs6PehYian0lxAkPw+GOwXRQI+H26idXsDKejzc3LuJ8KTrK+t2oe/+sD+5E/+ROfluuApKJdbXFqWoxAqdKZloIIzcWAmMlspxJg+cbmOI8W4GT/GGnJcBghpukIx9CPPZlW9ofJf8BzcfzRIIjTuIiUW9y1AfZffL1PoRAfYM85gyv07ME4YGfqRxPQXazhXyIm/XU7beGw729t268ZNazdb1u20bZ5OgpmsNRsnMup4H2+cNAJGmrObyhNvtiZGRK1GiL+pPcE9socRrESi/skKPfkDV6LJUHcSZOZKl9+wQd2Tf9XG4IF5zodBOvDIgW7+OzceFFKOyHo+c9SjhxHdo3Ol7d9xg8G9fim4kxOFM2GyWwRsglfa6wpI4a/kRcjJoMQ97MO5UdSQ0lymMDgfggYqWjYtCoa5qlVr4rdmA0HiQiSAc+u86WA6dGOTGzbI7l7YgLSFBIjBRghcAKFFbSabVi935g80vMBzvb5lshk1TdraPVAOBlahdi/MH9/FCyLsjODuRgDSXLms8tLTbghDe2ngq54fzF3hCIr8uVy6NiXh1BC6cqS7f5/v4mGsrKCQ8aZbVquVI9o9hHyDVVxQJQ5YmqOjum2s1Wx3vx1D8XlrNILh5tUXYB8Gg+ClXqrQiQoVaEhzpNROYIUL1Tv7+w1bXKwKde9CEQOKw6MHbGC8MpVrY1R6dJeoTfRCCdnPVYt21guec3oqpTUxP1+yo4OGesgTOibtc21uPrQGBVsBGcZ4bJ88fSrkMCBJGPwwIIgKIQgh+8nkssJEAEIi3EmqiPtgfThQlVxmEPTTYnDkFSOQsU2nEeJ43CFFU6sBEg1RI7xi7ms4OJdyWl4q2+FhxyoVBGjTfvT2G4EYA4Kkdsf+vy/u2+r6iu0eNKw3GFqBkKiHbS7Mu4tSzzGGdVj/GJXepllGbC6rNRjAbida5+wRBDlrGeR3tVaz86mx8uisVfZWyGqU1cvBDfx/LoUOlpsyZmSLDK5Czrr9YJwAtBRwqQgYrKkuighfQH2UlgJ6Qmk32k31eWBt8JxQBPReuHHjekzrVPQ3a9CjJcGTBRSIlxqMceYFg4ZrIiuJxPD/UKVT0Vx4GosoIcCz41gWixwgSsn64TesIf+9ulq+UnhPKXR+0mgqutkl5JwB8wCZDD3EE67O1JT9w5On1jhpWat9anfv3rEnz3YtX8hItnq+3xsieYUDryjVq1evKhrMHHhElxQQIEMqhbxpF566EOF4xgLFBeflZV66zMtJVVu4y2RE2tM3ofvnzITNlGel8XVPLZuestlKOYTBaUE9nRIuKD2dltEGgJOqC4w4cujPIExb3xAmhkgNaHhkBc+PCCPYCp4XRjT6CfyI6yz2JxTKpH753q1b1+2083yJ99T4m5ioMcfgxDKew2bhMAjVVcO8Vg+hag7P0XoO/EUDwQ0CB7/xm2Ru3NdW0ohIKn8vSwuCN+RCL93Qr1ytrnamJsqdd1DMjAcDAE8e7+bo+Mjm5yBZieHBXN7qjbruH2OA33DfjIXxYf0ilEEYw6t9mYvvIKeX3wMIZoCBWQGRhFq/sqzTEaKHyYtFljySJToq0UxjJPStmMlaq9e1ci5vhycBKcvSYJ69VE55pBzAnwC0EzkJTWImW95xzGFS+QTFMlfJW73TDykjAE71urwKvNfjBhz/OQmS5bmiNTohB352FsCL5KmRC25Asi5Q+uTOKbnq0wLy1SLn8mfPp7TFjSj8F7dCCEvTBreutsBgFVCGjgznfs4GA6vN5a1RDwA+Nzhz2bQ16iHfrPl5oWQqhOVR8EQZoBieFzqY1AQRlFsbVwMf+5TZVq9lH3/yhd26fccyubQ929wTaIr15yyFr7rRl3kdF0JrSoKpUW8FPACN37qhFBXBWKsWhKrf2jyyG9fmbWcnlD8SFVpdKSqa8v61K+Ks5/iPv/nIFlevWAu+BICg5HbFiRD8ud8Hxk2Jv58cK+Ngf9SqRXv6dEfKDjpm3j9pNOz69Q0BITEAAWB9+eV9W9tYFzJ8/cqcffzpA7FIcikUv8uBVxmkE6/s0hUSDNFXzi3OSIw4TO4uKgj/W5G0SAWN4uEfihjlLjIq+NfHI90v0RBkGQbM3XfetG0okGdn7dGjRyol5PsyWi00vAoleSEK5XLVK4tQyKDChYt4xcH+n6bE8aQpZYIhEMC6AbvEPbDGPNIFKRfXYYyMi/zx8GwsbEDzhN71aRGxoNjXYy6c8/0Xf/7nZuBPCiX72UcfqYMkbbcVsUsxA6+Ocb5WPWE4J/Li8uwvCmO1fsBScG9gSlhL3AP3RJi80WrawtKiZCfrPmBnspNqKv5mb+JBk99nPQWymLZlp9NqIpXPzOheWJtVjDQM0NhyXBUice+T64d+mGjBhYQkfx8ekEhdHdgZv8FHHl1IfuZ7GKxA8vjGCt0XUvKkrqRf9JCco93rCDEEfDFyHgSi17SzaBg0v8Eidw9dQJBUSgrHQ3I8AO/bzgJ2tDjvv25BvK4GlalHgXleB4WyTNioF8JpsoDLFf3NWFeWV2x3b1evHCh2PHKQpNWYwwKVi9BBOQZim1cfr1PoSDD6vOOVslEK+aws4FKpYPWTZiilSSLxI+eLv3eGUZIJYDqf+/x0xgYWognzlapKuxarc9bp98LGWFqx9llX4BwEk9ekBpCc2ycXhVycF8MC0aj6STqdUTJWb9scfbgh/EqRmw413yh7nn21lLXt/WAMFmYCrbQ/2wCEOrMsnuwfqtDjWC9T6IHpr6zwP4Dtzc0Du7mxSDM3AfryhZR1ToMQBH2PUtzbq6vJTaFA2JtKhmTCJjzrsMnJp6ZFYhSaC6Xs6vxcbHtLAxKarPTs0XHdqqWMPd1vquabUrBsPm3bO4fyDi6zCD106SvseQVPauHUKIkMRlMwlioZs4PmucK5lHReXS7ZJ/cC9wI23NFRqMjITE/ZWxurxJ2tRNnQ7r49ODpWbfbBcd2y+YLyxBfi2sFwFzl08AuE0DEk8MQQvjdvXLGnT/cCSnkwsBsb8/Z3//HX9u333hOaOBBQVa1+0hJW5MHDh/af/+g9e3LYmYD72BMoo2S6zecgqT5eY8+/RqED/wspBN2Z8ykleJWE2aHcrtPRfkG5kzuGLAeyGVI+j58+Du2oSWWAJZkt2weffi4FgiH73p2b9tFXX0s5r62vqTeD12ePItCR63hETaAwrjM7G0Btlyh0eAIAIzKnKDwUmyoj6vWASYgMnA6yZZ0TCcBrXVtdt+nxjDWPG8oRry4vKQVBt0m4+v8VBE2RdVFsiK2W/W8ffGjf/9Yd22me25OtZ1aAYvsSYq7L5HeyemGixKN2DHXmOBDBgMKBFFp+YTFygMyIkjhfCmlXDEDmjHtmDjCInCGV+WQuWYuOIVN05fjQasW8tU7AukzbrWs3bbd+aE11KQwlv1yTcUC1PIUcSCh0SUjdRADlOXBvotgThoobAYo8izkurNw/ukLnpDxsbpYNmPSmfQJCTjTkcTkeP36skI8fjphnUplEFkzSs07myv03Dri7zKAIHd5ebaFKqb2G5c1BdzMxz0ionNIOurZJ8VjKvn7wQFSuHOquFFu9JvP//n/CXRgobvW+LqR92YJW2djgPBBKHBzY6uqyuvMgGFlM8mDPzycCNaatJwqev/EYWt0QssaIKhdKtnuwp2eQn8lavRXY0xCMtVkIQ84Dde31QD7T7fcmCj2c/zlmYVmvW/shpA0JyPFxaCEL+ItnDKBI1y2XJXxmK0W4p2zvOORrQf4DAGQjrS7UrNULHqQUbblg7V5E4r1SbF3+gbyEhIeeLE3jl0QLTk4COJKjVCpOgJMCF5H+IRcaGQgZM4AtDDWUpdMUT0YRLcgAFxxbeoxBmLNHj57am7ev2mG9pZwc6RjGVanV7EuQwYWizc7N2Wgcim0qsxhu1MAHIpvXHS/11OP6qVZmrNMN+BIMNAQY37+6DqjL7De//sz+9Ad3rdEe6xnNzRWt3erbaNi3duPQbt68bvcffG2337hl23t1gwExlZ6xUmXGGk1ffwHVPsmhxzEPh3h48L13VX5EqRwCizIqhCv7hD1149qiPds9EYoc8Njq6rw9+HrTrl5ft3qjLW/eAUz5Qt4ODg8nXqbbe8lZSq6ay5T6az30CH78PWUelbr2Dnib86HCvyCjeWYod6J0Z+dUypRV961a7OkAfiTih/JEbiIvr167KiT87sG+DD+YKono6NyxIoHZxdNGJmJ4g3m6jBhKjyMVDG/nJSCigsPB3CMTANWyDiGhcVnqDtlZ98yqxZod7h7YrRvXrNM8sc8//Z39yz//z+wp6Oz1DSlH6swPWFOwUpbK9sln96xQqti333/Hnu4cXCqDL3dogoMgsZMsO0uUjzLPyDKijMgMQt2jIaQ3KUsB6hwPdX0HlSKHkG8YNV45gaHDc9TeHg71CjHPyuKC1fd37Vs3b9vnT74WXqk6Px9oafcPtP7kKLkyl7ZIJSIKDBSHLij0pIfuUQf37l/03v1+kykCzcM3DblzkmT4W55VtaqFxAQmFbkjvD1P7oNhMREeSpLT+GTKEmo0JiVIjmb38Ca/wSBg8rxG0FHkjMvD/i8XeBcIx1cJRPetUOSTB5rsNhcZ0FCiUlDp9OSa3D8LwcE6fIcNx5gZG9/1fNCrrv+6BQ0/O+FSQGM0eyHXSGvBve3tYGBAL5nw4V5U6iw4amh5Bhn4x83s6KSuBa9c5kxWWfLu4EwKPk9YDYKFkxN7srOr3NnF4WoqvsMipRzn6NhmqzWVXDnytnc2tGKWIFQ42tRTRrBiFqT/SUBUe34SIUVTGyKg/N/xGYCq/hH67OXTC3Gbk91EpZ78IuMR2U61YK1OYInjuqEWNEdLbV365LQ/AWKiFNeX522/3rGFWtGabQ85T8TO5BKgvVNjgDEnWiPLsxWbKRVU5oJnNO731cgBz7/ePrNT0hfzZesNzLZ2Duz61UXrno5exzx8cb1o1SeFAHlbDzXm82nLpQK9PN1d94+78tIX5gOhzaOHuwoNQzVM07TyTFkc5Wq/m55R+mW72RIYbjgCFHeu3Pjz4e1Ysx/fbbVDCmprc8vuvnXdmid91RfPVkq2tbUTmNamQzkY5CvZfEqVHN+6uhEQk6QlCkX75e8+icj9QJgD8r9Shd2yd7E8EtEpnxStv0vsoUs9xFhLr1O84J2Tm+XwCKTa7AJSPe3a9taW/fj9d+3+oy2rzFWkLKkoABFNTvjdu3dtdHgUuAvOzuyThw/tT//sp9Z6+lS0pjutEztWI4+h5CsKCnnoMoV9S1qLazN3rz7GIi1y8hnlajMzCjEjd/DSV4Rgp6sirJqhJG57Z9t++r0f2D06Rw7Ttji3YK1G3ZbmagauoH3SsO/BfAi1K0chRJq+Pjq2RrMljn8MVJgBi3AgXDbC11TZuEKf7C5f4/GkrF+iPsg5HCn4ALg/NfqqVe2ocWTZPJE1+oVAOZyblK8iv5kH5odOnVwLRwlZybw268f251AXU/ZMdddp1/7PX/zCbr9xx3Z298QToJRbjNBFdS6lHo6RjacgP4plry8odXgakoo9GXJ3tH7y/jUH31She37cPeukgvKQNJ8xoWpSEkPrLz7D5Hf5P0o5KXiYbEc8IugDMUw4LwcWE5YUhxsYLPgXb/j567pCf/WSwmrGWsYjL1E7GEvVABPlAcF0ehrXiyBB3nOWNeaIhcK4WUx8F5DHRx99dCk1qQTFaxY0CwsuYebnrbfeEv0ix43bt+3Rgwd2mmjS4neZTDOozCuTtRPa2ZbK8gBgNeIgu8X8ivo01vd7e1E+R3DjoSdwohMsc5CTUwI2zWEAjMbKlS7NhdKZeisw0+GNXlu/oo5na8uLdlCn1jpUJgCwSSIgnu3s2drqskKt87Nl6/Z5vpdjJC6RFeEeE2Q4SePJ1142mxby+zbdkiIe46jTFilQow6yODBIkT88aZ3azVu3rA/YKD1tXz3bFInGBbeopyHCqJD5o8GZzc9mLZeG+IdJG1o6l7Vhr2uF2Vn77N7nqueuN1ti9ds6aqvfwFR6Sp2WyGGGErnXH7/vpYO8p4UqpZlTqhhQeVMlIJy/Q6MayEu6XXuwuWVrK1VR5lNRsCRK3ZGlc1Aap60/CILzy8dPJKxrs3nbOQpgt0mSUCvCydTDmAtiiuspUnR8eGTfvvuujWPtM/0K1PJ4jnrtY5W/Uet9i7a/UpjBgPzk8WPto1x+xh4/3rRr19btuNHUugX06uvdw+LJmXpNgO7S/RdwEDEb+mK4PSp0ZysUbS3VB6m0+socHAFCK4lYpdVu2p31dWN9v0fDH8qYGGzs4zBZLDSfymbtN5/+TmHytfUNIeKJ0q2tXREAdnf/KKS16H7nPR1euTTGlsMLrx+reUhmfs76h4f2yy++0DOrzFYU+QN4qZA+xFuRDpg8MfifSqVqu1u7asiyurRkg+6pDft9u7uxYVPFgo3VEyG0XN5st+0XH/7abt65o/4WRJxQ8JelzF4n/34PI+V7IeatWcsywiNwDiUNQC1gtIpWKAOAPp2wsHlXUa8qQSEjr0G6e2TQ0xI/vHbVDC4GnnXvzB7QmZJ+EIO+XV+/ZtsHe6ri4JBnHl/5gf6aGttoiggBqZvn8+eeO9erOjH//ucvptO0I76pQuckKGlHl7/99tviTkeBOVWfK1UHvDlqzz0yr53lcx/ki7kvz6FzLcIhhOFQlPyN5SUFE+s9OY+TYly+IFDoLmBevurx0BEmlLOBeCcK4OVnqdSM8mNPnjwNCMWDgCb3wzmJ+dtL71yoch7yNBgdlx2vW9BqtFHIC2nN/xkHtJnHkVziVA1GLq4wUepxGzlWAVpNV3BO3KDSH+q9IZ6I9f9LtZpV5ueteXQkYwGWq+ThgVV/JUeXpeSmcyqvied6eHgUkJwiJgnDa7Q66i/dOu1ZqRDQ1SdtapxTeq7M23z1gpe93Q1MgQIV/oFHci6YZ/+nMUVLH2FQKResXJq1FOHNTsdag95zhgbnIVKCcTEPF614udN22u/a6VloFuNFW5w76bEOemcCB5amAZGZzS3MqeTnjTu3JQRB0X9J/rRI3/SRtbpntrxUtXobYguaabDhLwcVJQ3jC6UeJ20qlM2xp7IzlKgOrch51WKXNYGmGltv2LVuL+AqAHq+gVBuN9UsZnNnx9ZpYUuEZyplW0d1EeQIrvicwXWh0D1NQO3yKkZPLi9ld95qW6latXbjRPePEmk0juzx002rzc9bJp+zuYX50D2Lvdk9tcePn8l792oZQJ7k7mvlrB02u99IoV+2tALY8XKFzu9rxaxt7h4p9ErlAKH3a+SUWQmZlG03juWhI7hvr15RaVuK5ktPnqofBmugi5E4ZdYanNkzGnRA2kMFSLFo+/WWvGhkj9dvr6wsqBeBOzwvuw/l/tm/45G9ESl/+d5mpy1jiHJAiKsKeZrt4HHSujOE529RMw9+pT9U9747G+v25OkzqxTy9i6OFYCTszP79NEj+9Z774VuYtPT9vikaU8IV6+t2ebWjuXzgIJfnfR4nfx7zmGL+0B2cfw/pV946Xdu37D7X34t+YhMQ6G3203LlzLWaIQceeAYCVE5lTDPwcgY+OXRP8wvOg3yF6KtP75N+9TQovf//uUHduvObWtDkz6TsYaQ+zlLp5BxIc7rnnlQ7sz+yIYp+h2E/ftSpe7K3OlqE158Uk758/2jKPTkYnGBweRw885MxHdYJAIJRDYnXvHGUL6OAk+ey2sTPWzuDSg4D1aTh7LV6zzSGzqC0RXoN1Xojmgn36Ua7kxWCp5rp2C5mgplHU6JTzkNjF0qbYg89iwogaaKBXn5oCHJmRHegk3omyh0iFnwfGFNo6SNOcICZVAIwO2dHZ3+OXR74oJQb8JG5mQ9oe79og0tIVGOcqlovbO+laPiv3Hnjv3Nv/+/lLfXuS8IuyNTd1DVkMYg1KnNXJqflzJr986slMuKCW2xVrXP79+3d2i8MAoMWpUI5BtQu51oqIBqhLjD81h8RvfTP/RIqsHAaHfxzsRDn56yerNjayCowRxUKvb555+HOmEAWqctzQ05b8p96Lk+BdNaD8ELUQ2gtRey3IkLt1sdW5yHLGQUmnWkxlaBE9rMnm1uijkMRPtBoymKVuIhlO/x3FG0xWmQs6+eAb+lSbOshOwUfWQG4GZL3mMpn7GTdtcgFllaXJKnHgqeB7a1H8ppchmqPoYBKzM/Z/lcoOcsloriOeifQ2ebs84p5Cd5awXa7smhmYglffy/mJu28nRW4ClwKgPWm5qksbemZEQ/fPjIrt24YkeNjg3gi2g17fq1das3TxXtXKgVbGs3VJUgaDeuLitFcv/BV3br9u1/ZoUewqcecvcyKH8krGdwF5QwzVVrVs2lVBa6UJgTmNBS57Z5UlfNMREyDDzKm0p52A/rMqCoViEFQ704LaIbnbaUfL3RtGa7a29c37DGaXCqqsWMHTRCaeHxMV7083XKz8lqOP1GVKtMC5QnpZtO2ydfP9CaU2OiXleGOPuXMkGlUMZju0VXR9Vrpm2zfWpP9naMktcMDH/jcSjPunpVihCjoEkJGVFV6sZrNfsa1PjKmp11ziZRjpet4tcpdN+n/j29KhQTXIq5WtUOoccWM+iU9AYgZZzON968KYa7fr9n11dW7Df37knhc9+sJTWAGY2kw1jjjntyrAatqpFfABOpVPj68SPlz5lDpgZa8VAkEYLtQWlHeJtoGEY2Soew+3MI9qjcGT9JSYHqEh56EtX/Rw+5e1jbLRsUgueImVz3mj1c7jW9XhqhfBf5iAmdKWQUgX7SDw9/MHgEiXcT4jdM9styRc57e3nZ2utD7r+PTw6jolSN7kHjcwheMuIMZrErZwO7HPd0cqLUAZatf64+6RGZipFAGdQ3UegQkAQWsF1bXV2xbi8AzPCEKT2COEIC54WLTBT8KHRUe/fdd0PXrpMTEZmASudvBALjJRoCgxjeOiHg01ZLYbOR/LCwaCfXiWxxvKdUTLlidVrrlst2fNK0udmKtbs9W5TCGFmaEp5mU7zwM6mUanm5ZqlQUFmYSpogPgGARnVAPm/37t2zOeq2E9f+QxS72CC9E9wLni5rWvWtlZLlCJ0B7Dw7s16MSgBAzE2n1WQHFi7K2TDmemIenLKzYd/OBgF+9SqdS5iU0Hk2lVNos0/P6FjihRe2ub2l+nP6lvOvUJq1qeAIX3Sp/EcodD2hF5Q5P6M6Y7aclyJmbTK37Ol8Jm0zqRAunMnlFJni/TLtd0cjhcoZ7/A8NG8Jjz9lZ6O+HTVObbYagG4A1J7PoSdjOGO1LK5VCmp+M09TnGJJytwNXbjP5xfoVZCxaZTJFOHqI+E+BBw8Hyn3TMg3RYWLWCfHMqowmGmQ8vy6/ENWyat/MzUma3xR3TGp8ohz7WWM4xGNeqat2xlonlcWytbuDGwmM2WDfmA9q+XyVpytWqfRsIePn2i/sfZJW9VmK5ZDIdJ2VZI+pprSWfvi8ZNJ2+rVxZq6K9aqJTVcuiyHrlTNaGDlYsFmyfVCtHV6anutlohyWDCiDGZu0ylFPYg6wmp3beOaHbYalitXbHd/3zaWVuzhowe2sbpq1zB+AV1A06tWyaFN7UePH1uWttDdrhr5DCg5HZAy8va0YZ6fi5y9iP+ZiJqwcdVFIoF/8SibL3VRi/T5agAAIABJREFU887OykhlLr9HUxTSADMz9sFnn1quQNOTphysP//RjwImYzSy4uqqdXCGIkr//t5eYIebn7Mb3qeEjYt8FTDIbKfdtv2jI3vv+g34oZU6+XQLhyqEy1m8MPB5CSukNudS6KH092VKPdzfhfceQLDPI+KTq/Mbe+hemuZIdA+Zo3ydy533vLmIe4JMvHvqfI+/vbmL80573pxzifs4IjjZJChK1QJmM4oE4DFxqBg/k5mEn0Ab8x1+kwTpJXPu/M7r3iFCIScYmIkOpXAZm5fc8V2PMnBP1Fl7EwHRc0Yyk2TJnlt8TnziBg/C06MWDsjg/BgpDr7yPBhzwDm9ioD7cVYhR9A7yU5yE2NYqFFBoSDkMAeoVXiXKYFyxjvyXhx0j+pCkjAaq1wP1jCvs6f0jhaGxweB65nvzGRnbAyYJHbvwiJfYTOo7eqFBmn3ehcNTqQAYm02daKDgeViu1sUhdoOSj+kwvdiWiKFwcRv8eS55vSMzeQKNujStnNgldk569KRKJtVHs8Ng1wWYqCOLbBGqKUvl/U9zXWReuodK5fydtqFhSkjRr5SMTehpZ2ZSVmG0BklPNmsjBvWBHNHwxSMRuaTSAnhuD512Pn8pF1vdbZkrXbPyiVYpKAlDW1ez89HNhoE4g/Kmc4HfQGkYEPzKATrQOsTbvRCxprtnrR5qZixzmngsQ7kIQChghfBugTghtwiv1ooQCQEn8OR0OGtltfw961YzFirFbopcn6qEOjYt793pEoUT49B7QldJ2VtqakQwaGOl05SsNlBS4p30oDeVOkSeg+E/KLuvZxTXT5liv3BWJ706sqCVsiTJ1vKUeZz0zo3HhTlnhztVmhoBM2rH6cYkpHilv0NwYijLWkGQ8kUzWEwEo+bgWvb9w9d6XgGWuvFvPTOw6ebduPqunX7gU6ZgwoRzs1zZn85H4L3tgDgubcHkjmUM7G/WBfsyfla2ZqnoTIkN5OyAyo2sjmrFLO2u08jmTkb9InI9G1qNLAqkYX6sRjFGDOGi7OieRkVoXeMn2CVRU5X0hlQR5/37eA4AIABeylqRslWOjR4YsxiTyvl7OGTLaX6VG+dSdmAjpE04mEOkQE4TbEenbV40mxKnnJuStXw5MUcWq+rkUw/shRC90oEYnGuJqNXR9TM1dUVa9DLAONwtmof/+4T9TVvUnbYP7crq1dUYw+4+fYbb+j/GMkLtJIeDISQv7K2ZvVmU/lpPH6M5yL4Cyh2iZamUjI62UuOwtdeyOeFWv/Wt95RJcn3ILwBbNjp2KePH1mxUtLnN69dt41qLWBGYsrM5Q7jfry7o+jgWzeum5X4fShNCz3ghxeijoYqfv8zM/bZl/dDNJfS3ViBxPrW3+ORjQAZFwJhEtVTyGicWVIwk05xMdzuCt8VOn9DVJU8vrFCf+5sMffIIvQ8Np8nc3h4fY6W9HwzXg0P071pNhXK3cvYkmF7rZPIr+4gpvE4tFblmiJgUJ0mgLkAWOMhhzxI0w4O9iYNXFgULHwWK+fy0im/J4QOIDaMBUI1fmBMeJMXLdLYFehVCp378laoGBLe89zBdJS8eftA3vO8Fw+W/zMXPHC/d14RMoHZjH7ZgR73ZQrdqT9FURs9UC8zDDntaSnjXqdjc4uLUtYodTYvC4xQGyhklDvPjs2jI7q2qZkZLVhX8ny0tburWv3p1JRlGFe3K6scocbB+xz6TM02QtwcqtNVwCd4BXA5w+Ht7Xfj9fAWGT/P5XBvX0bDytq67W5t2ZR3AgT9i7F1eqoogtjmikVbWl21fTVJGdv5aKDezBwIf77DHDAG6qKZKuriUfQS8PmSKDf9t2d9OsOVZMzQSAVh3j871TkZ4yAqYlcsvna4rnP1d9o9RS1gEmy1WwZxB4IcZrxMpqA6ag7wG/fv39fzA/iofXEGOUnklj/tTM4xHoXfnJx0JDRYk3jJHKR7AHdyHfak1tqgLy8b24nufQKSVeABwG64SL3wnADQ8R7XpeqDA0AbAh6QJ2sF4QwKGppW5hQFytFohPbFgY2ubGdngYudNcG9aF2kiTbRsGcQ1lyvN0FrJxU61/SIH86dOohFY5V01q1bt9QXmwPFg2FCtOz3jgBtEJ/5USM4AuVCPlQTgGQuFu2ccrj4yu+JEI26XWvFhh3ng6EV8/RQOLblxTnVxRcjEMqvN7u0ZCf7+5aJcgag3631dcuWilYu5Ozv/vb/0RgFGhbmZUoRS/Y98+XrXVilGD0TpanwCWkZT8wHxiSvbfLtfkxNWX94NjEkeRv9E1DeNfGvqyR0eXmyD/nO4uqqHezsmIxoMEmjgbXaXa1PlDoA5PYJ1xnbWTSCIFrhyJYhKUrbb37zm0l7bZ7JOc9I7V5n7He/+519+91v2TkoS+LTdKGkqRRtbyEHmp+zv/uH/2BXNjasRT5/0LcxtK+QlaXg3ji3uUrZvnX7Das/eSxPmhLP5t7ec3TMX29vSz5i0OAQLkRKVhb8pw8eqLMd97O7tW0//P4PbMT1hzSS6lt6KmO5GKH8zccf2bfvvgOtphn7MjVl++2W9Tuntr4wbwA4ub/S3Jy6EYomvdu1Zq+nuUY+/OC99+zK9eu2/fhxeDo8w5lp+9tf/EIOKP/odU9E4blyvFiGl1TowVOnvt1pZ8Ip/ygKPVknzoN0RZsswk8qwIu1NqXN6Ivriy++0N+eV3eQCwrZedlZ1LD2IECCYsWCDw3nQ9MMciUoWeqHQy3z1FRYaAgthMyF9xx2tH+Pa3tHLVd+YkSKXbakuGj1GAny/TuXKXTHCbiSFqo8Ema40cJ5yOmg2Lk/DowcwsreCMdLixBySTY8CVUoIKPy9++5wPbyLv7mM165X9VNwye+sW51yumWl+2QzcD5SIOkp+20G0BpCF1X7K6MqbekLSCtE/kO40XhCw/RHyhk5wqvNDsrg82rBDiHNl8UPHyOZ7cEMQXkDY3GxCiQoFfP8AslyXuH9bpdvXrNCoWSFHu5WrWwfuYtmy3YiHlM0w6Vblwp1ff6gdLm/quViuhJSR9wYEBMT4eNgozB7ugPArAIohiB1GZm5NHTBpG/y4TzGg0Bw1aWF2xldV3zKONhZ2cS8eD8KP6j/X0ZE7ovPF2P+SMaRwM7PQ1VBbSARXmi2IQ/WFwSY5iMz0QPb0J4YkY77QjfwbwfHx1LaULWwnMB8wEVJj0FOOC5hm5TewLw2vBMCjakuqDRpCFNdqLQMTgwREE9+wFT4v5+CGdDG8vv3ADg+6xzQEc0lmB94JVyhAALTYGyk3EwNtY04X/WGmsArgIODAN5k7kLHgtoXRkr5yFk6hEDQsLydIpFfc7eUcRuZiaUAWI4xn73zDH5+BHGTC6n9Tlfm7Xt3X27ce1aeC7QI0OMA9g25lRl1NFrWyx9rE2z3332hd29+5b+LqDM6YtQLNpZXFfcxyKkLVtbUlwQw5TFy0GuJ+RpOciP+0Ekzj1NnhcRIA4Q/6w/QvQx9h4xKTGCgZKgpwWGL0ZlXF+DUd+2tvdjyWVZ0ZBnm7u2sb5iW9t7kj3M28nRURhCjJIpwhc9TpQ6nSDZD0TqBj0ifmPbPNi39aWlSIgU5hMZjUxCmWIEIK+JMpw2QgTnqydP7M7Vazadzds5FMSM96xnq9eu286zp2FuCkX7D//pP9m3775tp6OxtU+7SvMcN+rq4meDc/vhrQhM86YPo5FVlpel2FPFokCsp4pgNCRP/+Iv/sKGnY7m5cHmMwELaajSrDfs7o2blimWrN9q28effmrv3X03zIXKSYYSCNMljLy2fbWN0Rq42Y+PDu09gH+Jxip5mrU0Gnbv66/tnTt3bPXqVdtxRe57Xg1kRtY4G9guXffKZXG8e/k284bceZEpbhKel2y8KP1lqN9YoSdDyyg+lB4eOhsUK47F56FmD985jR4K1IkPXDkmUexeg+weOjfMhuW7WDMsehQ3YUW8dBT30tKChMhwiNdBx6GL1nie03dGOgBbcFajeFSeBpjMzG7evGkff/yxroWlxcL00KeP04kGtBFf46GjRLGGmR/mwJWrh9m9mY23O+Scji3QQ4rJT8KSH374oe7dQYQIc1fo/h6CwBU640V4YYUmvXx1p1Lv5ClZzEMJ0eeTsWLamp4JXh1c2zMZK1fKdtpuWyYHGcojMeIhiMl3a+1naLCyozllYSpMCOd+zMMznhU2fzz8migd5lrfJ71wPpRBwZypHJHwGcqXrkdxnIElKRhlw1EgMIGeVehU+jvDWd/vKXSemZ6W8vWoCHMmVDCduSoVazchvAmNPOBI55kznzyjxYU5S6eCZyFsAvz8KHK8vimAf0FB7x8cBU8nHvliUaAg5noSFo6fwZ2PgaPe03RSmpu3w8M963b7ls/jqYcmObPVWXnoKtui9zrjiLzmPBfoN71TH+uXa6HcaUqi9RVD1YT5jo8P7Pw80IZiFPAeQm5lZdFOT8FLZCW3PMWEMaAIz/Bc13nnnXdsc2vTCnk61NEohYYqEeOQZu6H2v8IfBQyn/vh35OyHg7lRe/t78mgYG2xZlijojTt9ydeO944+5i+BH6g0Dm4B/K7RC2QIzgWk9A7fdbrde0DGNc4CGMSlUJQst+/8/53VbYIQQvPkW5vc9VZyxB2RXkuLalzY6VUnLw3Uygoxcd5c7m8ZdDo8UDHFEAZRoFNFQh6sVSq2iBGEOrtthULGcukMpbOZtRfgTVNWov2sDn2M/wVseIHw5qIB5FH7+2N4cKc4KXyXr8/tnw2a1evX7enjx+rL4OiI3FPLq2sKDI1HJN2DPIHmVCbo+VneO7lStV6zB9tU9fWJGdYT4UYIVu/ft02Hz+2wYiGQGZZaqxjYxnC48xxEyMEDEa3K49ZMoio3uqqHZGPThivlLyKo4QIR2VWqYa9+rEAtEu1ajAooM2t1ezD3/42tIYm0ladFT6pNDNtnbOBXa/MWonOg7Gq54go286OvRuJvvzZ/Pbzz+2tO7cMFkzPi2/CHULL28NDW11ZsQUiXjMZ9QIApIh8IdK2c3Bgb73ztp1wjRjV6Qz6ep9WqMgDHD/tl07HluGdf/pUOA4RianE8yKqudcI/RZqEUMEtoA1j8FDzt8B3xhtRMaEkI+UsEppO2o+htyTNQLfWKEzTkcDqnY4bkjPcfM5AuJFrzLcX+h5rJxBXEwIQOd99xwzGwhh7zlwB8EFK3zGBoN+bGRw0bqVcLsjFN1z9C45XDuEqVFC5D699/kFpR7j9YYpHkXwPNyDBw9kcSK8HHzH918WcndQoEcBEL7Mjcp/IsuT0zPyvofXWAhcj1esZ+aY77lBMZEiiXI9NwL4Hf+cZcvxC06a4P2FRbNKPogjKlG8wQlpTxnSh5BDRIjj4aFcGcuYSMdoLI8QzxAEPwr8APDUROG+3Fio1qpShihIFiwCC2XhmAk2SCMCHjEilFeOYT3y/iir+1/dtz/905/ayUlT16fTEwfNRxajYYZCDYRFJcuRa485SBQ3ih8hiGGi6AlcApEvIPT5vjgODwmnXpQjJj+D5tHnVXlveKArFd0fObcZJLZysoUJkRCeInW8RAiSB0YpeXU6pdEFjXEsLa1IAYV9FIxWDrypkLOFnCj0rXe8BYpxZ2fLstmQhkEwi1YVSLj2HS1nA7kR79HwRm11AXvG/5NuwDDyUlPnCPfqEdZEcrz8jnXG3nUuisDUmLGnTzd1LuiImXfnysbAZO7IfTornBNReZqLc70IevVol4xVcc5f7HsY1GADg+GMOWFPkEcN+X5Yz8Ic9Hqha5XKgaM3yj1SvqnyxFjDjSEKm6EIm1ZXbW9nR/SzCFFQ5pQmYXxiILqhSpgWpUzYliM9NaNzMt7Q9Sxjc3NL1myd2Hg4kAGGfECgaw8IH8DOg7sh9FXgXjxlIQ73WFkTDLBQsv7110+kVOBOCGsu8Gb490PteDC8kVfUYRONw6ChAoX0EPcBNwQtbP2ak7QX++vkRGRSlcqsuoeheD/+7FN77+23Lcfv6f0AD38iRenhaEU7VDXRt1/+9rf2w+9819KZnHqaE7UgYlitli0zQ2OikaWIRrU7djQIKZlOb2BQVZNWocPb4e6u/QSQW4xw7NXr2it3bl23bPpCcTufAfvzjchQWqhW7Ve//tA6va46/EHHe/PGDWsqjad6S52XEjvW/BKUzES3aI27t2e/vf+lLS8tWr/Xs0E/lNC+ffOm0ip9cDyFgqphJNdwnmo1yWNSDexPnFpShLlK2eZna3b/8SM9d/QK6xs5QhtYokvJlq9O+xoU+z+Dh85NMlFs3iQZDItQxCGxhpib8Zw0rx6mdWVGyJnFGATO1AT0xgJgsgLwKOQEPSzt/5+dDSFBJ8/nWixMD/dw3iS834ln8OxByooJKZXSRDtIjb/FZT4/PxFQLxom7jm/zkNH8BKiYnMSZXAWJ2d6Qulg4XkZHuPhO/ztpRLMi29o5g+B7gAoNxp8ntxD98iIz6kDFj0/pwVarYqMhpAkQsXD4uRWMTg4J3OBp8DhoT/+D+mEg1CgoMRzYIyMDyuTe3aviGfhfAXQi1IRgHfh5X7J82LJCx0cG9tIKMbnTxXBHlbvwmIYS4TrP9X6CcRCeH3k2rh2KDcMjWRcqHOvIVdcCWuJ8G0MY6vLWD5nu7t7trKyLJpX6vw5J6U8hwcHAuiwvlhzAC6RUTwzBB3fg8yEnC3npIuVv6+xxUYdfMZ3XXEF47UjopD5+TmBfih3AqSJgcWzA9eAwiRSw/ogTIyApqOXt7nE8GU9ET2BE0L0tOn0xCDk3qCjZbysbfJ9nCMA/Gg/HJQBnAauXIVXOAQAFn7HwWd4QpwbwBgHxhV5XBS13w/v84x5Vk+fPrOrVzcmY/V7p8GMzxP34ako9oRzIji+hnlIKnSMPeaRecXwxrO8ciV45M5KiNJlL/BbIhJEBwL4OiVhTptNfq9qmmx2AvLDE8RZePTosf3kJz+xvd1drSvmnfPRtpeIikLthYzduHFHcy8HB0xG7GCIx0c0jHGHxkTZmCYYWy6fDRECM8PQ9Vw/c4bXzjwrkhND7j6fAfswstFwbKVixEiUqhNsAwaIpy3UUElAQko+Qyc9sA1Hxw2rzgdjiOoVx53c//prKTcOKHXJ73tkhT21ubVl1zc2QhqMeyQF6W0KRyN7ur0t4+akFdp/cg+ip97ftzVy80dHMrr1m/GUqIKht+V7tHN+8+23bASuIkY76p2WeCpK5YDtOD4JpDyUay5mCzLKeFaffvqp1gBy7ObGhuUrFeuSLsVx6HXss8/v23e/852Q98EgI5pFdLFStnuffmY/ef/9gEjPZsUBgD7D2GRv3ISZUII0vDTPw7ogHYhix+EpkBbi3NPT9mx7W3N+5+rV8IN4bB0eho6btZr20/1nT+VUrC8uWbPXlaxlDeCkgLyX0UkOHRBzRMJPFLxhaP6Rc+hJ2lcEHMoTgcNEcLgwAZCAVaJ8ZLSo2WAugJLK0hWlh+41j5AyROCXh615HwEF0pjJoxVj8nCPhPdcmajOuVKJ6N0ZCSEn0XdFyKSyuDwiwOZl3IzR+7fzuQvB1yl0xwQEIRNSAOom1YZxLJzX79HH76FhfktIkbn13/PqnhP/f5lC92iCGzYIWgQW1/YyNObXeec9AqDwZmxF6kLU584VC9dkQSLQvTEOQt9D/q5EOJdTKmLMOHNe0hA6Ogqc2+6FoUjIeTsb00X1BA156LLW0fiD8pmREcc4PLXg0YiwNvJah15TyvPy6APhdq7BWBwxzXiTYEN+y31ybm8GxP26B6qwZ6wOCJ3hQq0rB4Ll4cOHUk4c3Dv3wrV4FoRyGRdz5qkhFDa/4+D+ODfrhHvCQPJxsAaT86r68JgiYC16Com9yXX5Pe+7hyj0dSTXcJAqY/MImwCCMHnF5hISYPFcvlY9P8pneB3cE/ua+3eFzHnk9QIqi6kmrsc98iy8oZLzUPD3m2++OYlIcG43KCcgoajQfZ5RxCg7r+LAY2duSBUBtvOyVrSuwraAMDE+midWi82SAJj5nHFeruVGE88gKc/4LVUieL2ZTMjr97oDsdR98vFn9uMf/1gpKDAP+wf7SlNJPkSlDb4E2xhSKs57eHxgndMLhj7O5+PkPKxXDgxmDFIOjBbSghLxY7P6cVNylGgZgEWxmxG+jm1jHAw5ArsxxvBq22wV/FHP0tnQyx2kfbLChagZAEfSOnzmB5UtfJ/9TniYEx632rq+0pJUrJTL8k5R3kSpOCRXpqdtM1J8890b168L5T4aDO18HMCieOgz6UzgciASARnN7p7W39zCgg1pMwtmqFCwbDptq+pWOVKkAEOB/SV8DM6Qo81TKfvg17/WXv7pT39qe+AlVlbsb//uZ1aslLU/GM+ttTVb3gjh8o/u3VPt+pXVJbv3xVf2/e9/X05Ir3ki0h9nMCSPjjOP4fndt9+2KcDH3a493tkVCI/UgEh2oJBdXrZf/vKXeqbq9zAe29zykiKDVCKFaoqKjAMMQt7DMFOU37uwecjdPfQXuon+UULuTKJvOCaHgbnicOXABvawtAPY2Ni+Ydn8WFYIEUeRc07eY7HwvRDmC+F7BLLnnqGtRBjAOkQjeN4npObod4XdolAjpMn7geedPsTQXgavhDG70sKadCHOe56n5nvJEj1ttkty6JyTsXLPKBDmigftIUyPJnAerofSZUF6SN7HdRE2Da1YuaZjEly5+98ecldoPBoLSbCieyt+buacefbv8uoMSS5Uk6QKrtT4nqcr3Ljh+7yPMsQTcj5kVya8YvTxDBHE59QxSznjhYYIAFSkPCOfc65BDpEqhXD+EDZVvXJEgDI+Lz1EUbonmTSWkuN2QwoF461ivdNbsnOfz23SCHElzJzy/+Qz80iLt6L0ZxVyroEn2qMVPENPu3g0xSNE3INf09dYKNPMai3zPcbGOZQSeYFAxOkqub5ymXEdCNEbS4j8Pb9HXt0I4//cC/Pje9dTUNxHqCQJ7TzdaEkqc+cW9xScywHuxas+/BkJzxHH74a7g1cZhytZX68+Tq2pdsvu3LkjL1vKNoaqHWiGQEwqfLjLOR9CUwaeesmfqUTII1+KSBwdSiEybtVkxyoB9gn7jHknioJRSYkbUjebCTX8Hu1xhSolnZ62PqFjRXNOA36DKhxKtCMAkGoEGZWknE5OBIjkwNNmfohokVIgFAu+BWIriC4xLAjPO/Bxb3fPFpfmJw4O1wYH0T3tWjYX0knHRw2bm6+qdEoRuJjWwlsUw2WsiOD5efdDAIF7Bwe6DmkIlXHq+4dWLZVCuSgpktj9kufrypJr1Mplq8zNWfP42E7gd5it2niIg5Oye5/fs5u3bqgRE8RSJaJUAs1O2SEsk5mUpaegjO6FRirwPHRP7frqqs2kplS6Soki1+QZ3Lh61dIoTkIS5+fWaAf2uysJ/M5JN6T2IOnB01321M30jJ31Ovb46dakN8cyvzsfRNKonu3U64Gno1iwJ0+f2I9+9CMbRjY8jJCvHjzQ+roBA58r3eHQHmxtTRjoaITjuADWHlgZlLicsNNTOSsYTRPjNSpzz6eHdfU89fVrFfrLcrYTcy0qwZeF3LURYridDRzy3ZmJUnaLg3OxaBDG/MMjcaAXE+Lcup4f5DxsaIWiSiV554SQRqPzSdcuVz7U/bFZEHgoUUrZyLV6Dps8EB2xXCC50sO6I5qAoOfekgLFlYxvav8NtYyO9HajwJWFwscK3wXwVNJjdwXo2AHnYBbDUhRyCNBk6oI5cc/DFYaXrrnQCwovJe8Vw0lCLCoCR777d13gM7dunHnXOEf0O47B75dXxsS5uB8UhZf2udHF/F2UFj7Pwoa1HOq5h3ZwGELoTpIjohcAV7EOHkAU52EOWSPcF2OGTz/U7IccFnPhSpP3Gbt70260+XNw7n1XZt6hjs+T0Q8HfbrB4p4p10+mldxAc4+K54ji9HA23/cxuKHla0jKIvIq+Nx5gyF/Zp564n1fCx4REflNrTYBUno3KNbji+WOSXpiNwA9asQ4eJ6Mz4U477EnuRc3QPhcVRKxeQV/81nycGPDo0ceyUMh8mxQaK7QUaCk3LhXDBnO64Y+53HwaPL8nFcpuMyMUj0yAM7PpdBRXvpNLJP0cDWAMzwplLn2x8TLCQoPbIb3XKCMkHMRYma8YkgbhZpu5kb3lcvZaadrhSLll4MJIBCFDjqfcDoHHPnlSska9ROr1mYDE146Hdonj4e2s7stgGIyrA6andA+96i5ioj56zdu2K9//euQ6oJeuEX3u7mo4FMyJvD+8BoxeAndCttyiDNBKiBgYoo0Aeqf23R22tqnAcCsefeIUzeEf8GZwL3g4FbwMexLgeCEWJ+yLjnwVktRGkpFOSiFJe3j2AjhHGKlDSWp4BBAaIeU2ZQNxwP1QmDvLy0vS64L5ToaW3fYs8ebe7a4uKQOaYTl52sYNj1bI7fNdyl7PTiQnuGaGBgcbmQcgWmhqgeALWujVBIIcP8k9EcnmqDzxF7o/+/Pfy6Zxrq9srosbM4G9fuFgg2JTIC5Oe3YIalFwvER8DdN57xWy55EDNT8bCUAJWHbXFqy1v6+ffn0qaIzVUCBU2ZH/X5oMFYC6wN+IDiZcryi2AyzFKJ/FyH3i25zvje+sUIP3lUIdaPUyJuy4BGYPOQXm6y40GDxfPe731XuxD1ybsDR4w7qcgWT9CwQmq7sOV8+T3j8zI6PD21+fsHm5moC9/gBZSah9cAIdhEJgAgEggOuwUZFmLgX56mAJLiP8yFgEER4nygkP5KGD/fGA+EfgtaFajL/z8KaIHOjV+shTi/xY1yOTUDoMUbqkR1r4ALZjR6iCnzGfXAO5tIVBO+70ZBE2zN+kU7MzspD4XCjyZVTsvEMisnH4hETNorX8nPPGBF8h7lkgXI9hNJnn30m44Jw8AEKAAAgAElEQVS5I3frR6mck9dBmG9t7ZpKrur1lsq4CDsWChfgMa+zJhRYLgUgl/Po838HEb6oyLwDIN/xsDuCkHvgH58nnydzyvx5aoF1zX0y597Fzw09xzIw57yXVM5cL7lH/J4d78DfSU+cvx2EOZmfUklCnDEkv8tzckOOZ8h8M26u790L2UfeTYvzeaSH/yP42H9eMcI5mAcPj7NeJ0CsqFhR5Mw3c+V701+T13EDxIGavvZ59T2erB7x3KcbK/zeIwPJVA/XZj26oZikleWeQIcTbkdBe9QD7nQ/UNLknwmFIxjBc+C54uESDuf+CY+jbCU8I6GT18rzO/Y/6wuli/L0KBsVCShZxu6lhJzDSw/5P4pec18s6Lu0IyaEjwHBHHjkSPiV6ADwfXAbyAsAf4Sd1WPiOPSYEJNYOmXV2dDlkntBkWv+Yqifc/icUSWgFFeGz0Ob2qTRA6BPwM5YrstvCffXj+saJ8+Q3C5562wur++h6PHaYTUEKMbhqHuBBKOin6XX+tGhPfj6oX3ve9+zHj0Z+gMp9PYpkZKsZbyOHyORapchRmYouz9uBH6DYrFkh/v79vbN62YxwtGKJb2E7XOA4mJzG6oVkDfIhj/7sz+zg8geOE0DG6htYw250O/UmI/HdgDXe6R7BX+jFCvyPF8IqH2AqufnlqGqgxJQnK94j08oN6tWBAZlL333zTetuLhonQhuNfLiVAIIyX9u2xEALFlNBZHwRYPAUkkaK1LB+hqWMyxBHRV6kgHydc1Z/jEeuufXksLCiVQYFIsHiwQhw0H4FOvNN4yHLn3AKAdXRO4RsYgcFMeG8tAcIB4YrIrFwMwVPCHyiIV4jtjCT3nAAErj+MUvfmE/+tGPZYUjdHhgCAtvg6pQTQyn87mHQL0mnc/4DddLlrQx7gCQCtdB8FGjiAeiUBH85NA5xofvuVxHHScFOt/n/vmNKyifY1cqL3rmHj7nPBgNHurnNelFTxYHBlEuLyFLCRDH1uamra2vyyMBQMYBUAPQzvraukqXABQl66H9fLxurG/Ys81n4q/muSNcOQjjeX4WoQNY7KTZsM1nT219I4BOCJ2C6me81FHDWgZ72WgcohvPnj7VfQRynr7QtpQpAk4LrH2hjJEwKPMM2OpiXZX0N8Z0WFfgLsihBzMYkNMHH3xgt+/cmfwGbv5r168HysbIIEaelgOBS7gT8BxrLxBKBGDe0tKi8mysEZ4faysZ/sdTVFoqesM8V+45eMgjW15esr29fQMw5lEhxw1oLktFAbzwipLv+8D5XQjFh9JE7hFD9/g4GKE3blwXqAcMiq9F99Q5HymT73znO/JoXVG7kcjfhEn9fIuLNCYKIW9SKO7lswdceXtXRoSq4wQ4h1Mf88w42M9E1rg/zsOceFQmgKuC1zu5ZhRm6em0jNmf/exnWvcoXg4UUDIvzz1wEKng/W478BTwLNhTePECVZYCGxmfJZ8HvwXLgXGMR69eBaTqsllr1OtCqnNNavGdoc1D9ryHLGEuGCugN7xfKks4B4YIBqyMYxylmFbTnm40JoDKfuSJ4HlhlDjY2I09B7MyVmQI+4Bn9vOf/1wGnRuYIR0S+nwHjzDsA/al75Ng6Da0DpkzfoOs4ny8z2Y6qjesOluxz7/40t5+601bWFwSt4WO2EKZ/1I58ODhQ11vdWXZ0lNpy2SRb6YQtRgTZzIyXIkoYCQsLa/Y3/zNv5fxRKmoZCtEYdnAFVGcztlMIac19atf/Woii0nDDHs9K2KgNRrWH/at1QlERVfXVy2Dwtf4Apo9N1sJRgfUgSjWLoC50HNi/7iubm2K/NpU6Dw5NpuhiuK0Y1MQTHU69tXWll1ZmreDeihPBtzKWub/q1TeJLrfFYgY14+tdmXV/t3//O+UVqbmHIzHfKUsQm2C6VBkO+zNc+kMewKFEwOU7/p/RB366xR6IHMpTcBeHq5EYaO4/W8pjPNzee+AhQB1eCmbh3M9N+31ow5mYlF62Zd7IZ7P29+na9niJH/KpHs9fNKT4pYZA+dxgUKoltnwkDavL+aTPVTI2Fjcyby052zdU+bcsl5jqNwxAckQLlY1Y3fmNjV/iXXlHrb0MKU/JsL/CIoX3/eSOYSElxMlc/0IZQ/ZMQbmxvOfnmZgYXbgZe90jHrVk3rdsKIJvbHJPTxP2Q3HDtUEsU2tWNPUZCajeu4sSO2Yw2LzcRCqc4S6mH38EMkHhiplX9kQPUDYRMY/nrNKfSIOwK8vpUEKI5PRuIvlinVa7VD+SJ7x7ExC0q+tOQWcF8u9eH8Yc/AXg6G0KOSi+AzrG+EoTnyQt3FO6GAniuGpKTGRoaQpeYJghzVKnfzLDuaEzzgPB/Pr7zl2hPOyXghto2iIcrAuEM48d9UNxzQFr54KcEXpqReP1rgwR0gSrXI8iWMv3FDkMZxGUBZrwqMyetY7O7qmwoCxuVIyV+970vd18trJMlX2Cb9jDzkwksgA6Onk4bTGvoZ9vSfP6zKC9wi3k8PGOOQ3rKHVlYBwx9hUmiY9LXAa88vfruj1rEfD0OEqrkuUKFUvTunvJW6sceZ5eTmcm4ggIVKUDIsYIYxCJxLAmLkWPBZquTkzI2XsPcb5PfOGUlJ0CANuRM/5hedaNPM9DAPmDRnEGJ1gC8MYHgCFZC2AEJPdKD1N5pU6/M18eXtp7Y3BwI6Pj6SIPYrmgFIHMvPq5/UoTBIETQVINhe8e8oRocMFo8RcqVnUWZg39AMOlh/gmy7GmJbheuXKkiLsdPuDf597Za083dyymzfW7BzcW8qs0aTuvi8nDsNjJkMFx0BrC/nM+oa579nWrs7B+6xhH7+DhPmuInXdAJyEepe0yjRU4js7tnHtqvYia1sdLGNEZ+vpM3vj1nVFDA6P62o0QwObailvj55ta8+WcjP2u8/vS8ehP30dC1d0bV33ubV7EByOdstuXduwM8iWqL45C/cXmshULRcN2JeF3JlPOVx/TIXOwmBikhvYhYznWHkwDmBzReZ5cH/IXurioTYEKuf2enAXGkkBEIQYnMq72jw+Br7L+VmgjIFz8wA9NcA5wsJE6QDCGmpRe56eh+/X9pp4z896nvlFIJobKa7c/dU9aDdauLbfE+dwwcoY2IChPjT0emccniv3OfXfs4ldqHMvXIc54CD1QT2jHy/jAFCZ4NrapIRo8mWv9cE6pKYUhQBIplSSwuZAgTE2UKcSjFEJMx6+z0G9LkIMxcvv52MdN0qY71WqVeuddixXII8UPANX1Fj3KHdCd4B0fBxctxo5+7H2U9Mz4kLn1Q8UpedcpZxQ5rH6ARxPtwvAJmNf3Ltnb9HvezRSKO7u3bt2XD+xBoxNs7MaC2vQc8H85rm154aDI55JLVAzXAXoM9Sak9cVEeVSUnH+CGkq3HzWkxAhdIkCCqG0sDshXYE+F05z8quan2EgBUHIepUEXp8fu3u7EiiEch98/UAprXaba80orIz3x+9ZK/IkW4Cz5mw/1t5yftagMzcStuXAk2T/cF5CuPJIEX6xlNHHxeeAyVBOYn2L/BLJMXI/AvbFPLafHxnh5+M9PDTukXM6lgLFDHrcy7EU3n7uqUAeNphUKjgzoo8bBLiPj5SNcAJ0aCfnHXEpyCciuDhuOzvbEuasJwwBmPLardgPYXRuh/JCp2xhflEKHgPF8Tke3vZ0lec9tV9iCV3SQEdBsy+Yqy/vfynli+LGu+c+uAdPFfhzJkfurZ05r/8fJcE4lO9PtBfmmSDHHGynJjY2FmcBiHbm2aM1nrbjufAbdwj4LePAKFlcWBKIbX//wDY21kJvgsixD/8AipvIGU7k7u6+1gzn4xrsh1ASDBAzlCQLEDqCV76k50rPgXI5a+126CJJ7Tkp90Kejn9E2egZcGblUlintFvmYM+5As9nZ6x92tMcehqXV65/2u6oH8TiQtWebO6oUqI6N6sduHt0rNrzfsRRYKwNB+eWz2RtZjptDx88tDfeuGnP9o9tdq424QtgrbB/uE/HQzmwdH62ZJ2zc0Xu3v/2Xf1ffSZaLTuBKdM59mfAdIwsl04ZbaInnnnkdOceJ6m3P7aHzolZtA4m4W9XNL5gk+jZJHraPVgUEt9FGHlEgDASmyl5uFJj0tSXXCHlMwlpFrCDjvhNEtzD3x629mhCUNB5hWfdc+V7nBPvASXoi89R9dwbkw6xDA/L82tJQBD37mFC52xHgGnDkfOKCsmVrJf1cG7uCaWsxXYawS4R0e4LlPMEFH9vQsDzgkzTvXpYzVHO7uk5UM9/c0YjkVhCJMpB2JFQVom8o74b7wv+dQ6oVeFxl6kK6JGyJDxqAZNGQphq3uP7gGWkCOLvD3Z3bXFl2donsEPF0KBAIkGhQcdKV7cXD7rBiUr2yRNbh6JzPCU2J9YS4/fz+++gZa3NBVIYSqyZ49n4DHRbRCJQujFPdoJBALKbscR7Y+xJT1nd/nI5qx8eBnCSLH1oKXMaP9+npndyxPM4AUbkINaAVJoSFboD83i2CM6kokSIw8rnB0rNoyd4tv4Z3qobBVCxElhh/UHn6ge9snd3Dz3FaHt7W1KUCGrthQgmo7TLvXOUuxsZnIfvCicSW+OiHL32mVc9w26o2GA8GAIIdKHo42+YU1fsrqy1thLGDUrI89nMB0qfz2X4EsIeBjCsvEsxBg51/uQ88bezHrpS9O+hOJ48e6LuYcwd1RZok2I5r/FimJ33n+/RO5NN630MRdonu4vkyO/Jc35h8WIU4iCAg/FWr6VIEIRC5fBwPf9nvvkec8T4uU/nieBzem7jlJy0A1vgdGratgHY1WqWz+atSb/vyCQpoyCCkx2rRNvfFGx7g+BYaN/GufO5fhFguLW9ZWtX1mSw2RgGvyAH9dxoDZ4K5ESkY8AtecQCOYdcCqh50qOBVIi5QwZ7FJbKI1JawcFClg6UpycVA6gZjESoBupa/7xvuXJeDI9cx6OrXEOGS+RCQW94hMSJeuBuYNS91qly40Ti6P8+JtpwPjAaAIF+d5AadJPlfM76Z+eKCFIdMZWetgz1/I2QMnHiMtbGYq1iLBvSNtVKUVz/PBe8/uvrq3Y2DE4lUSB4LgaxnDKAObNay5RGsj78SHZZu3jzjxxydy+GB4IS8vpY3meReViaAbjX+mKns7AYLkrfPCfE+ywCPE5yhSwcDy3yWbB8AJ+FBeWoW67joT0PGblH7dfhPFiHgS3O5NF6jt8JLZKAIy+/cB507lUKMHrcCLTkuP16bvHy+2To3cfl84JwdmSzz1ky5Mh8JpHWPg/Jc3o3JM7J+fjnoTovIfHNp7IxSqkyWYWNUYpS4qORELUoTZQh16FpCwpcEQVfYKORABywS3HAyw4/OweKrkZnPM7JuqAsCaAeDScINVJiSPSk17VswkOnOYo2Jr3GMQRghYt5ZcYTjICVC2VPowohdUmoRWmCpX58PMEwYHQUImcA3dSWFudkkDEejaNUUkMVLGVy4KoIAExEPpXc4syMKdT+AlMc42M+MJz8XKx9DAr42uFtZ86EKK5UbGdz01YjcZL/v91qCikNylgNGWKeHmHpESmP3HguGiGAAakoR6KsSeFsRZzMPv3sU3v37rsyCGZmUEyBOZCDdUQolOkCYOiCm2uqfhve8xcUI8rEqxlEeAEVLHXBtbkAIIt5Zxcy5IR5j5xw8nPOo3Wcnp4YByh9FJZ73Vo/9frEy0eZ+/WTnj7KN4TiizIu3CtzD5G/A4lLJGDKF+TteqWNan2jf59skXw2OLNCrmTVuYo1jptGcAcG2/IsDZI6ikZxnIrHfMoKuaK4xXk+GONEPtiHo/OhFAKlZhANMVbe5/6rlao1mg29kg8nnIuiROAzLu+bQHdDZIJHLvCgHbCK0oIw57hZt9lK1c7OzybRpNxMzurNutUqNeWO3TP1vPHIRnous4WSDQdnYiNTjj7yRjhHAF30OMC1YFiQVqCcinXP80WZjyJKHcVLjn19/YrmCQxCWG8T1TPZoiDG2VvIFkjBtBa9gVwKfEND+4IOffU6qaaCnhRl5XwXXwEbGe81X8kabI2sT3AVIY0agL540uTZWROMuZjPqUNkiIxm7ejgyFbm5u1o/9DK1VlrE72DKCo1pe8SBnfnCIV+DmanWLKT47pdWZ43ur82CZEPz61WLtjXTza1Bgi5YwI+erKpagDk+fJ81Z5s7drG2oo9JRqQz+u9veO6Lc/V9H0OxosiL5KGxOiJzqA88oSH7rP6Rw+5O3LaQVvesYwBJ71EtwpdCbq37QhRHrCHnD0nxDkcVOQheDaqeyYBjYuDGFjdPH+NEOVcbF4fgytywiGMkXMHpjiYzS543D2U4Wj3i+UYDAgvxwteD3WoAV3s0YZkeNv/7/fo+UfPEbKwHA3vitlzVEnDw71D5gjBwCJz6k/Pe/rvOA/zwrUc5MS4HVTI/31OZIS12lYArMZYfKek08HjfNEbxyg7OwvRC3m5AZVZxJOmjINayhhV8fB4CI1fEP54GD2UHAytc9qSUSYkM4ZFDGUr/B5L/bCePefsuXoEK3MnJjdKUGD5il6xh+61+yNXOsIDow30vB90D6PDGMOTMRpLrzzkL2NNefqyELUIXL7DGDiUgogJV/W7T+Tu+Zy/uX+VdbnRwQcxCiLjdzScAL0QsjwnwrtOqYvy5PcoUsLErAEEPAqY54uQVZoqPS1FwOf83pWcK2eeu+qN///2zrS3juNYw0Nxp/bNkZ0EQQIEhoF8CZL//wfyJcjmGPnk65trJaYWiqJIiqJ48VTNc1gcHc6QZyRbtGcAguQ5Mz3d1d311t6catWaytV+MW+TNhhABVNrtTn2gi4mwJlLsOFv3rG+uh6mWgV51i1mXjVi29ScXNtgPGqcuhbUnPkdLoi2EBLvhyYKtsGUqQDXAjvvtPqe79ZaodDC/1yx/pdXsr2WJqERvUnwQ9MVcI+Oj5rV5dX4LiwnN241//72383PP/15aHK0Qz44F+9hnSFcQU/oAi2hYcxVG6inlhuZGtfzpD2EFfoXqYzt+QnSxnkC4Ilkd1z4bg9eHwSg8zui69c3o++814Bi3oGgIjhd37we0fWY208IIG2BGiGbK1xC8Mc27gZw5XqGX7e1bgE61F2/trwWxwbfu0d8UfqLt7Y47Ob/Atwxw8OP6Y/ZSGldpMYBShWaNPXx/9t8+tknUWt+c5P66rhEU1kgWO9FG9ya7sjkw8urS3HwCnEvt7Y2myc7+QyCxWefPGy2n+/Ee+/cuN48pYwq51G0qdOcAc91tIcAt94cEpS5fK1ZXuV8+6Z5sfcq9lasl1ZrPjl+2xwdHIa/nKOA4QVHEdm/1jx9vts8uHOzOXiTQdasz7u3bzTbT3eaT+7dbh5vP2sePbjbvEIKIMthbbl5/N2TEHy2NjciXgXr7fX19ebxd7it7s9q93N/7IW25ob8y/3RFsuMjy+VtqY5vAbKzWz5vuV7/w35u560y3Silra/zHN5L4Bizq4grGYvSDPBAAZaGBs2gnPWMv1lFpx2+Ve3T5yOfd78+BmMSj+VAUr4heI83UXJl0LjmaCMecOIUqt7e7N4gQAgNkP4BwnqWLQDCxPtvT1IpDaR3QRncXFu+I3Wr407qMZtzHvp0Mj79hfP8v7D49cRtbv7are5uXWz2TvgrOjrobVVt9ByxM1yhDbHQx43q9fQJM6aky9DGEDw6JCa+FlaNISFtnaEsR8KlbSrhU7h05S2y7zzsvcOBfXiz8ZJCTBXAUPwrIIVY1RQ1jSd2TDn85Ah/miREFNdrVFhHrJC7Tz+QZEcj8a9LF3y/pPIBdeyqDlaa07yt/a0u/X1AEqPvE4r6y/C19s3frOF5q99BMb2tJPZDWdpCa8sFSzONHOydNIcXzuZWVqGaOBczH4jWwOSsZFO2eBcnsZ97QtMGTvBvTyAPv3zT5ZCFN2YCX2OQb/5Gaxte3Dapp0qFLpM2tqPE9CHlkHf90TIZp1saKNZu0YK1wjd2EJt8RZjDYYY/nDvTgWaefNjARhNkmr7kYeKasqGHEKV8zrRllLve7y6ZFyI0CSzFDAxDW2JYQr8kHdgJkezBqRqhLXzXJnjIv3sBfSlJip9LYcfl2lM/znHXKJl8vf+6/1mcy3jHl7uZ7onYP/k+ZPm/p37owH92slyc63Jg4AYa+2vYKBWLS20FtTsjEVoc5FnhgBdLUdQswaE7i9dY0bX804Eddsd2r9DgA7deAc+Xu4lHoK9oaA/xD/Grq9wb7RWNRUQAmbDD0+uealExvdYIvkMbTICmSPo7nyBZhjQ0YjPf97gwrkCwVLTHC+dNAD7Ra65gN7z7uE2l0Icvtjb320NC8m1JcD8XUDnbi1kM5Bv/RdnAL3z9klDH561njsS0GsuuOZ0GLwFMVjUFhKxrnX4IPEVmyOzcD/6Ad2AIZtnU7IgotAHZmLMr4uvyIg67Xtc8z7vZMwwylMmxKEoVxvQCbIDyDG3MpfGeTBuzMDVN7zIFA8BeurXS2FmjdS5jQwOQ0vnAryf7mRWwoO7GWQK4KOdP999XiKeL9873rPSrMZZ9hED0EYqh9m4LWtrwCjgLeDzW/AYv/4v3+/6hHOmQML/HtrD3gHsIuaCCmFtjXsi/o1v6QMsmXJfD6GFbZkJY18Ad1N3z+MfQ+8foo6ADd/iHQoyPqf/2bQwYgQQfhRq4lzyRQEZo/9JmrjPu8yNPw/Q344A9Hk+6SF6db/vnDh92ccT0LExtG4Z98O8fd8VSJLznqXeBOiXnoL6QAJ6zf1mg7EJupHvVdJVKv8+AN1Kc0jdBGzAWJX+w1dGatIHBHQZEeO3kprphJiqN7fwzy3agVGT914eRkMnQhuaAuCYagEEPidK3AJD7+VlnUag2qvDg2Zzo0TUF8Dm9u1n2zMg33m509y+cbt5/N3j5tHDR6HR61depH8A+nKz0rx4/mJ24FIFAsBK/2ndD9xjRH/dF4v0Yewz7EW0Tvai+xjGacQ0GizzyT1orVVjlgmP6YM0so6EmS60WYWG8/jH+wB0Uu6sPlndIRFV36a/6aar65nxD5ncezXsCwB6n74TdfABxAt6TStIxt8nmds+5gqPQ881pK91Af0MutSIwk5FyRzLBOhj5m7OswnogJaBEDACfU1I3ASmZKpGRn3W6PZ6KMXiHRs2ude26WseZJMBh2FyH3ENaehsepm6KVC8zij9q66ha1YmGhvTu9Hnphl1D00ZQep3HtWH/mIvy3FG4FVbjRCT+8tXL5sbWzeax/993Dz6JFPeCCAKvyT3rqyNNrm/erkfgWJcNaMFurDWDGzie3O9TWs1jep90qTb1pDJ2/sFc/ZvrQZZLQjVEuce7wOsi4zLIFZdY5beRYDADE+qax//qHvqIu/r3mOVTsdpQK33uU8ZL0GlBiTzfWj1Az70PgtMZMGfYHg+/2qPOp97A6b2IQ29O/9dLXcknkdUet81BOhhtMfKcI6G3t//CdAXWfM9zyxFUJxmKjd8t5CLvieLVLBplMjHmxz7Ad3sg6hRvbc3EywiX55Tptqc40UJMwTomtfNz4cJqAGFQBNnOV9dDR26ockA6EaA11zoMRowbfczxAyK2zt4FaZ2rmc7z9L83Vxrdvd2wyf761/9uvnyqy+bLz7/Iu4hYhswJ/K5qzlfZh2oofPb4hnMN++0apfCGyAJQEkvazOMX//9PR4CdITbyBxoT4O0Wlo3HZQ9rrvMyodmvfQz9P61XX3gvBMArWm3MV+t73oe/xiroTNXWO4A7Cjks5w59lxxwtvRUUbPb2Z5aP73gKBIlYyiR+eryGMB/X1o6O9o5m06ncFtF1Tw35lmZjZS7i6zacq9Gfh2NiiuBpFyqzEePnZWIDGi77TRyeS+4GTkYxmh6aaszOGf//xnnGNuMZlqquOzeib8qC4Us8t5QXE12l7GOity84E1dNIEqb1er2riu+oaOuOC2b1+/bbZ2qIWA6mIFI3YiXUhcC06x0OAvrdPNbAsOfvk2ZNYc8+2OQWrabZuZvT564M8k3r76XaYjY1IJ+VsbJQ7JneWIKZpiyap7bLGBHHqSPzlL385tQy1dSPGaphDdB0CdJ6vdTEqA+3uJ+sOKIxjbbPexXn9GBJYok7B9eshBEUp4dbM6gE9cazmvXtnTP2Vfwy1P0QfxmRFPX6bTlytEaYmGxfBd/SVvPoMaFsMEnl2DCCGMoF2OzTIYq6uVuywuo8zUA5q6ENdI8q9LyjunUC+MoD8c/KhD9H4Et+fBsVFUZG1tVlqTq3QxIYwbxyGqqZ8EQl/uDP9Gnr4uShdyQk+R0eRdkLhB65j8m4X3Iz26yIaOsyK8UOTPLjmdlSL2tvbb47fJthc1Wu5PeSB8qoHB8QncFY4ZXuPIjjtYuzm/NEPAToaOheHSWQxl7WIS9jfyxOvyKs9Pnqbx1GSX/vyRZjIAfJapGkh+ocTM1O+NLfrgzV2g3UHwAfrKafDzdbPkE1yoY6dPjQE6Jr/BbY4E4CyvAeZW28GS/VtV7fZEKAOfa8AUUtjIwiqFTNHffxjKMp+iHyMMQ9pyX0If0Dgdt4Ace5BW7ePKCP0CX/6Uw5oWZCHJKBnbsZCV5jc3wW1blvnaejc93ZMlg/9D0BdNG2RKPfsP/Nd3TcVyOf3/4r60Ic2xLzAgIUWx0IPcbLbyqzUrczBwDPzbPkdzDTqx6e/sQa8MEarwAUTLociyCgRAmhHzd567UdRJWslhATNhbThqVa1T1EFrC2Csbycp8Tx3t3nO1G/fFb05W17whcHarT13HfbAyXINaPYSjC+61sz4YT3qG3wfrUzJX2+Nz0nD8OhDj+FYbKQSbeSXwUGBQFNgDIgaQZd+K7Wu+9W4mNT1GBFTf+0pXakFaXOjc9UcyNCCc9BzxTckhlyAEr2LcHz8HB/Vj5UXwLr8LUAAB6HSURBVLrBTVUDssKffjTpKODaLwQzKwr6HewELZ0KYxxW8vbN22Z5dbk5Pjpurq1ci/+XljPDgHtq7W+C9kIIaCvPWXCGQicwdGu5f/v424jkr0VliBHgNL6jQ04ivPWOO4dxClY1eIwxWBOhmrWhV52zWiaZ70wbq1HA7i+j6t1X7AXTqmoQl6lpVt+zXe+hvx4NaxaKFfpYW6zb2mcPRzL3nu9qBDx99fAlTanuxy676R4kRV+s8FZ5oGMw+hzzN20yj/SR9ScdfSfrh7a0huCfp4KZAM3fFDZhHAr/0Duqq1HvfmkpTgOzkqb3Bf32qNZHkS4OtiHwlRP+MiU1j6vOeBnez/fb20+bBw/uxR5ZWV2J2u0LAzodiDIa5+voffgBJALoC4oTWQmfMS7YwNLJSdCp7/H+oNGTKJtdr4/e5H7VAR1is3HcTGwcNr0avJ9TdpRzwisYzzutje9Jo+GI0dT0AbKsE6wPjg1sAYiLADptbrc+tKhq1tZht2LU42+/bR59+mmcrMZ88D3MPECJs47jyE+OvLwxq5hHm4wV02HNdU3T7IM4L/j5cw6VeTWr8c0zBt3AROy72pEg6OlTvM9iJfVkMOlmTq919y1fCljAYDQR816j8Xmvz/s+2obpKZjBTBUqDCISdLlHH6uMlf5z8iBzHUdOBvi/PRNEVjUxhRNNnDxnn3i2ph4etmd719KtASIPHkbKnMVQsBZYoWx9Yz3OW0YAwGT817/+dXYQjAenWLUMOlFExUIrVJXjs/v37gcjRWCwUFLVMtUqaE8N3VROxiNgKzxJ6wrkgqfzD61Zf9K3Csk1T9x15N7CP4zJH3CifYHfehHVUlGFCv62EiRzQR8Zl3XDaae60jichZMR1ewVHKp/ugoujpkMFPpX2zNwUYESGtB/1jztsfd5n3RGKGGdMjesd/oO7fkbpQBaMAbXMs/Vapi07dGy8CcUghpfQf15jjXVcuF3+pFZnwTNUTmSi9PkOHHz7t07s/KvX3/9TfOrX+U4AX4KTgUv6Uo3l/k/AG0xQI/XvF1cnOBJBJIREkGcId8H6P11BlIgmAD9Mgum995hDR2g5bAXz1O3OaVnmBSXprPKXLgHpmZqDb5oNVeDYQ4O8MFtBSCp+fgOo9mNZD1PQ6816JXmacPTsmjb6Fv6ogWiG8Ch5gpj0JIgWBp0lBJ/Viyj9jKMgx3BM1H2tC3NCCOC4fFuGAUMiqtW14OJQBOYDIKDZ9lrPqWfAgbP1ihs/hcwKhM3TckIbNrWZyoQWM6T9hCsAAn6gabtVYU4aEbgEUDLRXtGUtMGa6Rq7JWxCwowYPrC+NEiuV+zKAIA7/C8AJg+//PDHDI+BWPByJQk2vNgm/pe6cXzmGARSLjmmelrv3yO+xSYeHelo21o5nX9C5a80+OXu2us5morrOizh1ae5IWgAn0UBmibOVUYgP48x3oE5Jg/fckBEW3GAN+zf7VkKEByT1fgFlzjWM62+IzWF/shULsnFQ7nRdnzTmmnSZbniEtgrTunVajoAm4VBB0X/azWQvuNEsC6gh6sIfYC+xJhwzQ+2ogaFq3V8e0Jp7X9p/n0059FCdwA6dXVCLj1+Fm/V2P3tMljiiJxYEwPjx1U6EYC+tJQmPoA/z/ut7j3Iw1pc11E7jzxowP0forEEv0Bo6RPK8UplbtRYQQuehaloNk9wAWGbuCQwWLzqlNZXUvzKIwlA644pCLN7TwnKFrzXh+YTLRrcmcDI2zMY9T1MzYhfahaLWAg2AvcMDL6Yt47fQJsYVweDYvbgfvykJDTIxc9UAOAq+/mczUkPpcZwYBhxDBLLw99gLnDkNgQvg9GS78wHzJP1XwaJmlOrGrrzjNWvvcYST7nWQprqJ3QRjdtCeDjPgU1045oh3uhH5914ydq0R2+t0Y/zBaNLE6SW1ubuTIYr24V05t4B+36bvvmGvjXv/4VpwnCnFl3WgAABI7/JRdZrXXekbv1oCP6m+chnLqBuiZ0wVjtWXBxnauZsidoq5vixxzSD8buQSv2T2Dn/fzwrlpGWfp2g4qgmxaCKqgJ+IAaIFzNysbHQCeFEPaNpZx1g6AxMzb6jRD697///UyhFvpYAwW7vM2+Mg76CF28MvDy9BxxrXGMnblkj2nalmY8W+N1eDeWJvcq64SAwD/84Q8B5ArCWABZ5+wd2q37y/1BH0Pz3+Sc+90woSNocrATFycI0iZrMAUpLG4J3dm/G83LV/sx74sDOqeVDGBmT4xGKLejNPQ8TIUSsItcBLhH6d8eAgwBevfhj97kPkyojxvQPa5Vc5YBN1WDY4xGCVczmIUsYHya0KtknRo3WlNq+UjJSMNHR4exiarZ+jxAZ4PCcNEgOZ7QixrrtA8TQ0OBWXEJPHxuup5CgoFu/GYj7+9TaeteAJLVr2B+MEIYgH42xkm73mOuPO3DZGqkeJXYGZNHcsqIGbM+wXqvZmqDEhlLNTPyOXMgCBm9DAh5II+0Ye4AH/oXqTu3bwfT04zJfdCV5+Igm05uM4wPbd2iIjmP6eNn7Dzzxz/+MUA2RNaTPPBBQaKas6FbmMm3tmKuuAegN21Mk6umb/rsoUICv+4a+tQ171efr0KkMR+mL3lgEP3iee4DPKpvGmBAIGAeIn/5zZs4gx4TNZdapzRmHNCUvlWt2HfQBt9Bf33N0MjSpPRRFxDv5r0IBlpG1DLVnNkv0MwqaNLauatad10HCgU1cInvbR+6IyDQVy4tT3WfaznKPfgqgJL+xyldP/vZLAqe56EhQqECO/NuBT7eo1DDuOLkwBZsjC+p/WSueF4XlAIg72aNqLHbb/rm2uezAJula83XX+dpmDiU0dBZ39+F5S1N7zs7z+Lvly/hGadFkF6/OR6pobcm5x487dXwW2v5YnCcqmQq+Iu2MAzo3XV1Fg+vYNpa/4CC3f2gGjpRxjK9eUFxdQLYQCwwNjOMRZO6kaZsRj43CAXpmYsNDKNRQ1Kb0OwukHIvku+LF5w9nEFqcSoRp5i1gDAvKI5TkwBwmGqaIg+b+/fvRQBLUPhtnhDkmdX6UzUrbmxsxWlLHIvoBR9ZW1sNLTxB6TgYNO9YXc1TjDKYJoURrRlqsNBGjc5qVXyGcKDvnN9o6JofYUwCsWBKG9AVmkO3boBPZb4yqRqZXZmwQYSCtUKCjBBwQrPhHVXDkyYKDfxfAUI3AjTgWQFeAIKxSwOe/e1vfzsLUBJQDNCiLQ/+4Zm6fxSYaMO+1IhuAb5aiIw/MKhKf3h3XSMM1LKhzJWBkgCDbhGAhfnSBeX7a3sKJ8ztV199FevX4Cy1ZUADQdd7HRNroEak8zlAzTrg0q/M//RRgPX9gpkaKHNhqh9rF1cAfdcaYYEZrTW6XqC7Feaq28D1Xddd9zPoE0GJ6+thcampfdCSd3JVkJbeCjfMtcI686LwSz8ZszXrK93tO23Rd/PRoQXrCoEBAcN9xLuu37gZcSHsO/kZsTaxl7BgHR83L2L9ngI5WTY3b16fce7+wjK9+ntzLcPEz704ge+8y9PLFoXjQB409AUB3QNY+jT0IeWfsrH1+ug19KsO6GxGi6pAeMejBF+DwAQPNg9MCdNwvZQ2aYNNluY//Ox5BrBgfcqcjmfCxnmAjmmManfZAH7lPB717h2OR22a9Y215vDgdbN/8Cqinj2KkoArAIDSsRltfjID9Tdv8lhY+kNkKxGwXIA6F32HJoA9ZzprykzNPc3cMBN94HzO/XxOfveZBbyUJnU1L0zeMDqCePDR1+vFi91gPDAl6Gt7MCTMzdBVE2VqkUfN3bv3ZoJU+qLfRlQ3feZKnyjnLWMtwKJhlG9aOGjz8PCgWV3NlEYYdY49i3RwLjP9unXrZrTH89AAi4gglBaCg2Zn58UsZgCa8/O///NNc/9BFmzxevb0WXzGfHlaGN8xtmvL1+IYzzgrfWU1jjkNy8BRe0zrRgpbO893mtt3bjcH+wfNxuZGlLU1KI1nFWIeckzl9nYwc4BJN4drnvvQxKEdYAs9bEeTvSmNWCS6sSa5bpKpG0jK3/q9aU8zPGuAedHiEOu41Yyr6Z32bNM+V6BUGBMceR97kTH84x//CKGNS0DVpeA7fN53VFBWgBH8tDDxLmgmeNZYDvcMz2jZY30qKNAGoK2AY2Cha1nBmKA23C41PoX36Z5g3dEPLSy6Al1XfI/WT7sKfzANQJO9zOmNgLgWLfaPgIT1T15Ie/AFjixdW13prxTXGzGHht4fUtcXAZ8Z9P1BaWc2VuefBHRSUxcTCRLQxx02+SMF9D6yf9jv0qydfqLzNHR9ZzArmHxEDnMWdhu1Sw9rlLUBUtwrA1Db6RbiAEyePMmCIWl6Ww4zN9r1wcHp2dbnAfru3ss4YzkYZ3taVzDPrc0A8mAmN7aCabPxb928NTtmEjCg4pi50Ml8s6wojDyZxetmc3Oj2d8/CF8/zIT7OcOee/7zH45kfBD3AcyandG89vawNGTFKoOGiIrf23s101oENuaB8dNHTM62ub6O35nI+jR5bmxkxSsYIIyPlD+sBIKCWpHMTRMyzzJnPANTi+pwbeAeY97eftI8aIF1d/dlAACMXppUGvEZ7fNuxk0fvfyfPjFuzc2AFX1B2+RvI7bXVlebvZd7YeYEvGOM61n5jONAo9+cCMj54kTlHh/PQJ3zzKMvh68jhYjr8OCwIQq+XpFy1II/bXNmOheR8pSS1fJkfAcg+ac//an5zW9+E/cJdPRZczvjz7WQfdI3zdrRFAxw6IqwDQQy6KpFgncKLqxxxm3VOlN+dHvoi+c3a0Srja4T51MhgXa4asCjIF2j6jWZ20eD74xnsMAQ40wBL11i7hPGYB94nxabGtDJc56BwN8Zg3I4O0gm11kG0dbofYMApZMCBGuIz8xQkHcZ9Mr/3GtqKDSjX1r7eF8EHq5vhHnds+j5nPPTDw8O4jMEXdpAk+bc9Dt3buc6O2z7OYCFBN31XYOAPvA8Puwx19tFc9bal46uA4IFogzhR6Chj5mOsc8iIeYGhTlUDRqmJHNGG9QUrJbG94AcYKAmiuYIw6PYAtoem4v2NUtzL8DAGqQ9NgigrY/Zoi2Yt/BXoRGfRsNnRK950xsbVDV7Fe3D+Cn2kswX6Xml9dumRr2+vhqamtJulPp8fdisr3GwSpYfrZqH4CvIqs1pVtc/CaNDe9AkaG63oA49uybHahKlPf3sXYamljJ//KktMP6k2c13TNNqcTAjhTXfockRehqJTzuzs7JbLaUGRfKMTNu8e/omQzVSWXO3QVcGOhkdLYM1G4A+6f81E6DOhQFzMnnmBrobtcyzRkZXWtezr2vwn4JozZ3X9WDpUN1J1SSsWVlNlH3AOtBkXn2d1aTL+LhXN4amZX67l6CJwZLMZc1acM54r+8S2GkDAelU8Mo2FUIYq2DN/DAHuhUcm24MaACtbcszHQRS5sRATIV35lhXBvuSz/lx/TMu26+Wyprp4XpwnAru3f6552ifuaBqHwGSVeDqzgV9q/Oim4Y2iFPR9M/YEJp0jRgv5LN1Pqz5MKsrMMCC6/vn3doNSr0sRx8H54uXfbWfY9/fHe8E6JddAZ37qcBFcRd9mZrB0JSJGYnShq2pmUctvZqMCjBPaT3rKWdU6y9/+fPmm2/Sf765mVWcaJcN9Pnnn8982/ih+IznTQu7ceNWs7UFWCEsJCDXK31je+EzZ6PR7+VlNIStADn95jzDPRmFnmOovsDUkPDPZ/AXmxwmhqlbs1z1qepPpN0aJOaGBdhrqhv3ATAwIt0LAKBmRwUpmBIMBGEAJsH3Mq95U6tvEHo5fhiXfnmeMf/YNKZqKSGKmQhmxqvGpT+yRmnTP8CF+ygCRHobY0xt5VqAKPfMG78WGpgypmCFkjoenoM51qhlmTraJ0ybdhgv74TmBnyx1mibC9oyJmmvj7xagugnLgnWGoBhOmTtD3NFG45LRstvPtcfyzwBjpjMv/jii5g77lGoYFz0mTEr8NTUPfqOsEY/DKTL6oe7MV61VGhsGiXzQv+JSZHmriO+M4iS8cxL4as1ImjTgLxqlTOCXA2Z3wK3wgvtp5vnxayYEZ8ZqCggMje8Bzq452ocgGPktymP7EHdQFom6vwwbvY686Rw6PepfKQ1wjVUBQieoz/0SzM837OmeE7zv+NQcFX4oj/MDXPt2eu8R8F/3j6tfen7fiyg97V9Fb+bAH3krNV6uprFMxiJ4JP12NRsbn28bFK+q1p0DVTj+z//+c8BGvN84mwuGTy+aYAWZsZnbHoFCe5Di6pRzdz38CFBLTDyrXiO+2tA27NnT6KdZCC7MQai1XmPjPyUYbReqNYcaLSzWgVAIjOAzLXwiIyMQDKD1oxo5j28HwYC7fjbZwVArSIynjTRZ0lbtV21FKO6c/wPg6kb9MT9fK/w0Y1ox18KINcgNhmgJTC1pNBXo6npp+ZNC5LUSG6eAWBlcDXgDqCGWeqDl1aAFOuI7wgWA9wscCMTpR3jEHhO87H+T9YE7dQAvXmaFM+qpc9j+NKU99dcb9Yvc6NwxVwoLFifvFqyeE+du65FpgKMcScCozn8zLMBoNCnKxjyvpr+A60Ad/qqX561Sj8AdIuvWJPB2A77Isvo1jVwXUEbLUDMs4FovNd4A9co+9ZUMAUE42pqffcaFW+/dBl0aVgFwm4MQQ2aY5zQAGHT1DTngrEwX9BD0NYSqECj8Ad9CBZEiFQ4YqykFiLA1Fr58gFjSbQcnceGP7SGPpL9f3SPT4A+ckrQ0FdW2qCy0lYFY9LJCEYB3O/cuReAik+JTS/TZOGiVZOvqRDA5mLBo42gzQOq5piiNVehIJl35ntqnlQrkmFwDwFwupVevz5o/bQUPnkY/mzekUxo9Qxl5mn7b97AjDLwix8YEiAF0xDMaQSmARMScAFTxqZplu8Yp/nSPAOjU1uibb6DwcAcKiDUgDhNljyrtlxTnnL8p2bE9GPnOGFG/E8fZVQyTHyogAb3IoBwb9cEbGCRQVYy5276EO+yWAlgXouC1CIgMGXaBLTV6PnN/zBiaIAlQYYtoCtcKOgoiNgfNUjpxvPmxQsa+mbpq64L3q2QpdBjSiG0xipAHzT38376wpxpmnVBdQNB+ZyxQ18AVrqrNbKmfv/734dgla6mzKagHfZGLe+qeZd5NMODvmtFMiDTADLz3xUYBW1z5Rkb31lKVmGFdhTKmBMFrZrd4FwoWPG7CoyanVmv9MNUNJ5jXRhjoCCom6SCnAK7e0bLRrWwSBMFM9M1tWYlX0rrSg22c74Qgk3LdF3pQjEFU/eFgZx8D6ArBNRYh65g1MeChwB96PuR7P3KPT4B+sgpU0PXvCejNz+UTYkZG02XDfn4ceZnJrPMYDYY9Gef/eKdnmDyBsiTIeQJXmwQ2mFzPnu2EwDOogakCcrSbF8BGAYhOK6srIVJHkZoIFIyLczbpxHp9BfmYOAMDMYgPoPKPG3O6FWDdRyIzFCtoAKxn+l/1bwN8GiW7WpyMkb9uLV6lb7ZSkS1+LPjT02sjh/BB4Dr9tNUH0Gxy4hkbjI13z1P+4Uh/u53v4tb0LwET8aIsJDWlVOPmlYOtUvWEX2kHT6reekwaM2t1U+sVcigLpi/Qp4mWIGMOTRQynEIBIAbUfcGSpkWp+UEOjOPAJtV6WqOv8ycfgMOgH81Q9d+VfAzyE7XRhXeuA8zOmAPLWs1vCoYQUdNxZW+PD8LLFwjsDOtNoyJ/chzzpHCkGDZdekoNLovPIlMOjJu17VuAWlL/6G9aXk8o79dAZjPXJsCPZ8Z/yHNuuZn+sO7Bfc6/m4goG0wP7gY+B5asM4yrudsehT7FfpUfzl/MyeMzXclb8pYI66aGqclZAL0kSBUHp8AfSQtidzGfF0vpP/0D+7Hx2trHD6SwTb8DUNk0Wu6hlHAFGCImLkfPfpkBvzsAywABsqo0QMKbA6rLyUjyGhpmTSbn7bVYLIoRB61iZkdjcdCFFoUjJDnHi0A5Ll/+eWXs3rTjpVo87W19dj4AoogzObm8+r/rEFx3Jf++dOfWiiEd9CmEr6mVAEhaZklNmUUf/vb3wL0BBDoW5leLYqBBuH40bpJrZI5VT9qrURn8FXVqvXJU1iDeT+NfM/o3GqW1byb2QgZ3S2g0w79NfhKXztjrGZzxqYlwZQj1k6NV1CjEwToh6BkQBVrwgAuvpeuvN8obfqg+VaGL7jUaGc+myd8KXCZiQAwWOjGdzD/0I71pdYLLZwLhTf6xZwBUqwT2qyavwWDrLInCGmpYRykNLJv1IgFV/qvqV+aqWl351M3jgJVrfPPPGCRkK7QlPGxvsxCEWR5Z41Il85q3Pr6tVzVuVILhr4VKKlMZ8xE1zJVa1jwbp5lbdI/BVJozfj9XAsB91vpMBWULGGMoMD9PqNgLH9gPqET76ZfBhzW9XKGcc75Z9LAhyh09vsJ0C9Hr3fuVkNnMbMhZCBWdHOjWsFKxqtWo2YKcAl+tGVUvC+sJ4lpqqvAwn2asHnWA1wERjYu71ZrrVHMtc4092midwy1Ot1ZISF96DW4hQ3MPfSBvxkTG7+WvPVvI67Z6NCt3qPfzVxa6VBdFPofeQ/Peu66wXT6TWuEcnf83VO99FvqD8+gQU6RyhQq59fqec6L5VktGmSajxH8nmvd9RnKeKsW41iNglaoqfThHs3Cphz5nLRTy+8KFqxF5sR2+d7T+2yjzin90GrCeCrIe38FJ+esaq7QyfkxgA3w47IoDTSA3nVtGpdigBggQeAlaYGOW0sQbRmINm8cBoMp3GglqP717th8h32qNK37T4DXmkCbjss9bqpePZhGN5WBiubQK9CxXmmTdwG81TJjX7in0pf31OfN1JBv8D1/1zLOtlvHV6PTmRsPO1K7N5CU+2rfXAvQknWm0KHwLn+pYzmPDU+AfjmAmgD9cvR6525ypW/cuD773Ih0U6r4om4MpdTq13YTVQBkIcP4NMXBICq4ydw1LwpUNTBP7VDG6gaSadFX3s2mc7N3NRv6z3cGaFVAevmSYLKsA6/2Wr8XpHxfHXtlnKbq8Cx91v/uPUajAyo1Cpu/zeuHaUgLK6vRdz7vG7/m48qkKkB2wakKN9Kc98EcjTSWCfnebhv6d+m7oMC9aju8A5Cqa8T3uiaMghZAeKeCkQFZ0gTtSlraZ8GP5wV21oLMmL7wN3PLGqwCh9YVBR2ep691vRlToZnadcHYGZvuGbVl94D9rMBIX7uZETUtkbbtn9Yu2quf04bvcD64l/Fpkq5rsgpP3MdVLSvMB+Br7ATjqbStbdXPFZTsg/2u73PddA9WcQ1UYauCt9/PUsJaU3eNq6h90d2lC8Hv+F35Vzf4r84RdGEdVBdRpUXtq+1UV1gVpuax4gnQLwdQg4De9Z1crvnxd3f9XuNbfN8t/JClZ9/3WC7bXmroP/ULzYV0QhidQUUwoso8PySNNM8avGUwmSDW9+6Pf39l7+ln9aEDwgZB8r3VBQUALS0fku5T2xMFPjYKTIA+ekYmQB9NwivcgL5wfc81F51hfWgNo/pkMVfXs7Uv8v6PHdBrYBd9Fbjrksn6CduzeBC13a5meYWX2dT1iQIXosAE6BciU99NE6CPJuEVbsBCKjVNyFgGTL718w8xTAEZs7A+Wt6j/30oz/djB3TGIjBjZjfoq8aUqI1bpMbjgI3f+BB0n9qcKPAxUmAC9NGzMgH6aBJe8QYARUGne9LXh9bQa/Ry13f6Y9DQ9f9SEMeqeNYtwG+P8DRPcKpBeld8eU3dnyhwYQpMgH5hUp134wToo0l4hRsAcAz8MQ3RM9QxgX9oQNd/bsCjQVL8XwObziPxx66hm8dcMxZMlzKgzMBC5sK0PAP2TMu8wkts6vpEgQtTYAL0C5NqAvR3KTAFxRmtjZZopC9asznC3wegW/CHaGW19Ito59zzsQO6JncEFfLrDTRUiKpph0aOm+rVjWcYvdWnBiYKfOQUmAB99ARNGvpoEl7hBixW080FZ0imaH3I4fF+S5xq+rfSWC1ze1U19JqqaTqXPnPdHN0UN8fadX98yHmY2p4o8DFQYAL00bPwUwf00PNGU/GqNgCIau4WwOuhKx9aQ6d9gFsTu1qpmuzQ+6+Chs7aYHyME1N6zYmvOdsEzFmNbvKhX9UdNfV7DAUGAX1M4z+NZ3/KgP4+wPynKwz8NPbHNMqJAhMFvi8KTIA+mtI/dUAfQ8DJBz+GetOzEwUmCkwUqBSYAH30epgAfXESToC+OO2mJycKTBSYKHCWAhOgj14RE6AvTsIJ0Ben3fTkRIGJAhMFJkB/z2tgAvTFCToB+uK0m56cKDBRYKLABOjveQ1MgL44QSdAX5x205MTBSYKTBSYAP09r4EJ0Bcn6AToi9NuenKiwESBiQJnKfD/iz9dQsIuy8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361508" y="637953"/>
            <a:ext cx="7230784" cy="5752213"/>
          </a:xfrm>
          <a:prstGeom prst="rect">
            <a:avLst/>
          </a:prstGeom>
        </p:spPr>
      </p:pic>
      <p:sp>
        <p:nvSpPr>
          <p:cNvPr id="7" name="Rectangle 6"/>
          <p:cNvSpPr/>
          <p:nvPr/>
        </p:nvSpPr>
        <p:spPr>
          <a:xfrm>
            <a:off x="7592292" y="637953"/>
            <a:ext cx="4368799" cy="604917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nSpc>
                <a:spcPct val="107000"/>
              </a:lnSpc>
              <a:spcBef>
                <a:spcPts val="600"/>
              </a:spcBef>
            </a:pPr>
            <a:endParaRPr lang="en-US" sz="2000" dirty="0" smtClean="0">
              <a:solidFill>
                <a:srgbClr val="202122"/>
              </a:solidFill>
              <a:latin typeface="Arial" panose="020B0604020202020204" pitchFamily="34" charset="0"/>
              <a:ea typeface="Times New Roman" panose="02020603050405020304" pitchFamily="18" charset="0"/>
            </a:endParaRPr>
          </a:p>
          <a:p>
            <a:pPr>
              <a:lnSpc>
                <a:spcPct val="107000"/>
              </a:lnSpc>
              <a:spcBef>
                <a:spcPts val="600"/>
              </a:spcBef>
            </a:pPr>
            <a:endParaRPr lang="en-US" sz="2000" dirty="0">
              <a:solidFill>
                <a:srgbClr val="202122"/>
              </a:solidFill>
              <a:latin typeface="Arial" panose="020B0604020202020204" pitchFamily="34" charset="0"/>
              <a:ea typeface="Times New Roman" panose="02020603050405020304" pitchFamily="18" charset="0"/>
            </a:endParaRPr>
          </a:p>
          <a:p>
            <a:pPr>
              <a:lnSpc>
                <a:spcPct val="107000"/>
              </a:lnSpc>
              <a:spcBef>
                <a:spcPts val="600"/>
              </a:spcBef>
            </a:pPr>
            <a:endParaRPr lang="en-US" sz="2000" dirty="0" smtClean="0">
              <a:solidFill>
                <a:srgbClr val="202122"/>
              </a:solidFill>
              <a:latin typeface="Arial" panose="020B0604020202020204" pitchFamily="34" charset="0"/>
              <a:ea typeface="Times New Roman" panose="02020603050405020304" pitchFamily="18" charset="0"/>
            </a:endParaRPr>
          </a:p>
          <a:p>
            <a:pPr>
              <a:lnSpc>
                <a:spcPct val="107000"/>
              </a:lnSpc>
              <a:spcBef>
                <a:spcPts val="600"/>
              </a:spcBef>
            </a:pPr>
            <a:endParaRPr lang="en-US" sz="2000" dirty="0">
              <a:solidFill>
                <a:srgbClr val="202122"/>
              </a:solidFill>
              <a:latin typeface="Arial" panose="020B0604020202020204" pitchFamily="34" charset="0"/>
              <a:ea typeface="Times New Roman" panose="02020603050405020304" pitchFamily="18" charset="0"/>
            </a:endParaRPr>
          </a:p>
          <a:p>
            <a:pPr>
              <a:lnSpc>
                <a:spcPct val="107000"/>
              </a:lnSpc>
              <a:spcBef>
                <a:spcPts val="600"/>
              </a:spcBef>
            </a:pPr>
            <a:endParaRPr lang="en-US" sz="2000" dirty="0" smtClean="0">
              <a:solidFill>
                <a:srgbClr val="202122"/>
              </a:solidFill>
              <a:latin typeface="Arial" panose="020B0604020202020204" pitchFamily="34" charset="0"/>
              <a:ea typeface="Times New Roman" panose="02020603050405020304" pitchFamily="18" charset="0"/>
            </a:endParaRPr>
          </a:p>
          <a:p>
            <a:pPr>
              <a:lnSpc>
                <a:spcPct val="107000"/>
              </a:lnSpc>
              <a:spcBef>
                <a:spcPts val="600"/>
              </a:spcBef>
            </a:pPr>
            <a:endParaRPr lang="en-US" sz="2000" dirty="0">
              <a:solidFill>
                <a:srgbClr val="202122"/>
              </a:solidFill>
              <a:latin typeface="Arial" panose="020B0604020202020204" pitchFamily="34" charset="0"/>
              <a:ea typeface="Times New Roman" panose="02020603050405020304" pitchFamily="18" charset="0"/>
            </a:endParaRPr>
          </a:p>
          <a:p>
            <a:pPr>
              <a:lnSpc>
                <a:spcPct val="107000"/>
              </a:lnSpc>
              <a:spcBef>
                <a:spcPts val="600"/>
              </a:spcBef>
            </a:pPr>
            <a:endParaRPr lang="en-US" sz="2000" dirty="0" smtClean="0">
              <a:solidFill>
                <a:srgbClr val="202122"/>
              </a:solidFill>
              <a:latin typeface="Arial" panose="020B0604020202020204" pitchFamily="34" charset="0"/>
              <a:ea typeface="Times New Roman" panose="02020603050405020304" pitchFamily="18" charset="0"/>
            </a:endParaRPr>
          </a:p>
          <a:p>
            <a:pPr>
              <a:lnSpc>
                <a:spcPct val="107000"/>
              </a:lnSpc>
              <a:spcBef>
                <a:spcPts val="600"/>
              </a:spcBef>
            </a:pPr>
            <a:endParaRPr lang="en-US" sz="2000" dirty="0">
              <a:solidFill>
                <a:srgbClr val="202122"/>
              </a:solidFill>
              <a:latin typeface="Arial" panose="020B0604020202020204" pitchFamily="34" charset="0"/>
              <a:ea typeface="Times New Roman" panose="02020603050405020304" pitchFamily="18" charset="0"/>
            </a:endParaRPr>
          </a:p>
          <a:p>
            <a:pPr>
              <a:lnSpc>
                <a:spcPct val="107000"/>
              </a:lnSpc>
              <a:spcBef>
                <a:spcPts val="600"/>
              </a:spcBef>
            </a:pPr>
            <a:endParaRPr lang="en-US" sz="2000" dirty="0" smtClean="0">
              <a:solidFill>
                <a:srgbClr val="202122"/>
              </a:solidFill>
              <a:latin typeface="Arial" panose="020B0604020202020204" pitchFamily="34" charset="0"/>
              <a:ea typeface="Times New Roman" panose="02020603050405020304" pitchFamily="18" charset="0"/>
            </a:endParaRPr>
          </a:p>
          <a:p>
            <a:pPr>
              <a:lnSpc>
                <a:spcPct val="107000"/>
              </a:lnSpc>
              <a:spcBef>
                <a:spcPts val="600"/>
              </a:spcBef>
            </a:pPr>
            <a:endParaRPr lang="en-US" sz="2000" dirty="0">
              <a:solidFill>
                <a:srgbClr val="202122"/>
              </a:solidFill>
              <a:latin typeface="Arial" panose="020B0604020202020204" pitchFamily="34" charset="0"/>
              <a:ea typeface="Times New Roman" panose="02020603050405020304" pitchFamily="18" charset="0"/>
            </a:endParaRPr>
          </a:p>
          <a:p>
            <a:pPr>
              <a:lnSpc>
                <a:spcPct val="107000"/>
              </a:lnSpc>
              <a:spcBef>
                <a:spcPts val="600"/>
              </a:spcBef>
            </a:pPr>
            <a:r>
              <a:rPr lang="en-US" sz="2000" dirty="0" err="1" smtClean="0">
                <a:solidFill>
                  <a:srgbClr val="202122"/>
                </a:solidFill>
                <a:latin typeface="Arial" panose="020B0604020202020204" pitchFamily="34" charset="0"/>
                <a:ea typeface="Times New Roman" panose="02020603050405020304" pitchFamily="18" charset="0"/>
              </a:rPr>
              <a:t>Hòn</a:t>
            </a:r>
            <a:r>
              <a:rPr lang="en-US" sz="2000" dirty="0" smtClean="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Đỉnh</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Hương</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nằm</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phía</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tây</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nam</a:t>
            </a:r>
            <a:r>
              <a:rPr lang="en-US" sz="2000" dirty="0">
                <a:solidFill>
                  <a:srgbClr val="202122"/>
                </a:solidFill>
                <a:latin typeface="Arial" panose="020B0604020202020204" pitchFamily="34" charset="0"/>
                <a:ea typeface="Times New Roman" panose="02020603050405020304" pitchFamily="18" charset="0"/>
              </a:rPr>
              <a:t> hang </a:t>
            </a:r>
            <a:r>
              <a:rPr lang="en-US" sz="2000" dirty="0" err="1">
                <a:solidFill>
                  <a:srgbClr val="202122"/>
                </a:solidFill>
                <a:latin typeface="Arial" panose="020B0604020202020204" pitchFamily="34" charset="0"/>
                <a:ea typeface="Times New Roman" panose="02020603050405020304" pitchFamily="18" charset="0"/>
              </a:rPr>
              <a:t>Đầu</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Gỗ</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nằm</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ngay</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sát</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với</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hòn</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Chó</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Đá</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Hiện</a:t>
            </a:r>
            <a:r>
              <a:rPr lang="en-US" sz="2000" dirty="0">
                <a:solidFill>
                  <a:srgbClr val="202122"/>
                </a:solidFill>
                <a:latin typeface="Arial" panose="020B0604020202020204" pitchFamily="34" charset="0"/>
                <a:ea typeface="Times New Roman" panose="02020603050405020304" pitchFamily="18" charset="0"/>
              </a:rPr>
              <a:t> nay </a:t>
            </a:r>
            <a:r>
              <a:rPr lang="en-US" sz="2000" dirty="0" err="1">
                <a:solidFill>
                  <a:srgbClr val="202122"/>
                </a:solidFill>
                <a:latin typeface="Arial" panose="020B0604020202020204" pitchFamily="34" charset="0"/>
                <a:ea typeface="Times New Roman" panose="02020603050405020304" pitchFamily="18" charset="0"/>
              </a:rPr>
              <a:t>hình</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ảnh</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Hòn</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Đỉnh</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Hương</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được</a:t>
            </a:r>
            <a:r>
              <a:rPr lang="en-US" sz="2000" dirty="0">
                <a:solidFill>
                  <a:srgbClr val="202122"/>
                </a:solidFill>
                <a:latin typeface="Arial" panose="020B0604020202020204" pitchFamily="34" charset="0"/>
                <a:ea typeface="Times New Roman" panose="02020603050405020304" pitchFamily="18" charset="0"/>
              </a:rPr>
              <a:t> in </a:t>
            </a:r>
            <a:r>
              <a:rPr lang="en-US" sz="2000" dirty="0" err="1">
                <a:solidFill>
                  <a:srgbClr val="202122"/>
                </a:solidFill>
                <a:latin typeface="Arial" panose="020B0604020202020204" pitchFamily="34" charset="0"/>
                <a:ea typeface="Times New Roman" panose="02020603050405020304" pitchFamily="18" charset="0"/>
              </a:rPr>
              <a:t>trên</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tờ</a:t>
            </a:r>
            <a:r>
              <a:rPr lang="en-US" sz="2000" dirty="0">
                <a:solidFill>
                  <a:srgbClr val="202122"/>
                </a:solidFill>
                <a:latin typeface="Arial" panose="020B0604020202020204" pitchFamily="34" charset="0"/>
                <a:ea typeface="Times New Roman" panose="02020603050405020304" pitchFamily="18" charset="0"/>
              </a:rPr>
              <a:t> </a:t>
            </a:r>
            <a:r>
              <a:rPr lang="en-US" sz="2000" dirty="0" err="1">
                <a:solidFill>
                  <a:srgbClr val="202122"/>
                </a:solidFill>
                <a:latin typeface="Arial" panose="020B0604020202020204" pitchFamily="34" charset="0"/>
                <a:ea typeface="Times New Roman" panose="02020603050405020304" pitchFamily="18" charset="0"/>
              </a:rPr>
              <a:t>tiền</a:t>
            </a:r>
            <a:r>
              <a:rPr lang="en-US" sz="2000" dirty="0">
                <a:solidFill>
                  <a:srgbClr val="202122"/>
                </a:solidFill>
                <a:latin typeface="Arial" panose="020B0604020202020204" pitchFamily="34" charset="0"/>
                <a:ea typeface="Times New Roman" panose="02020603050405020304" pitchFamily="18" charset="0"/>
              </a:rPr>
              <a:t> 200.000 </a:t>
            </a:r>
            <a:r>
              <a:rPr lang="en-US" sz="2000" dirty="0" err="1">
                <a:solidFill>
                  <a:srgbClr val="202122"/>
                </a:solidFill>
                <a:latin typeface="Arial" panose="020B0604020202020204" pitchFamily="34" charset="0"/>
                <a:ea typeface="Times New Roman" panose="02020603050405020304" pitchFamily="18" charset="0"/>
              </a:rPr>
              <a:t>vnđ</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7001164" y="648516"/>
            <a:ext cx="4554107" cy="3926754"/>
          </a:xfrm>
          <a:prstGeom prst="rect">
            <a:avLst/>
          </a:prstGeom>
          <a:ln w="34925">
            <a:noFill/>
          </a:ln>
          <a:effectLst>
            <a:outerShdw blurRad="184150" dist="241300" dir="11520000" sx="110000" sy="110000" algn="ctr">
              <a:srgbClr val="000000">
                <a:alpha val="18000"/>
              </a:srgbClr>
            </a:outerShdw>
            <a:reflection blurRad="6350" stA="52000" endA="300" endPos="35000" dir="5400000" sy="-100000" algn="bl" rotWithShape="0"/>
            <a:softEdge rad="63500"/>
          </a:effectLst>
          <a:scene3d>
            <a:camera prst="perspectiveFront" fov="5100000">
              <a:rot lat="0" lon="2100000" rev="0"/>
            </a:camera>
            <a:lightRig rig="flood" dir="t">
              <a:rot lat="0" lon="0" rev="4200000"/>
            </a:lightRig>
          </a:scene3d>
          <a:sp3d extrusionH="107950" prstMaterial="plastic">
            <a:bevelT w="82550" h="63500" prst="angle"/>
            <a:bevelB w="50800"/>
          </a:sp3d>
        </p:spPr>
      </p:pic>
    </p:spTree>
    <p:extLst>
      <p:ext uri="{BB962C8B-B14F-4D97-AF65-F5344CB8AC3E}">
        <p14:creationId xmlns:p14="http://schemas.microsoft.com/office/powerpoint/2010/main" val="19179586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edg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44280" y="1"/>
            <a:ext cx="11447720" cy="6485860"/>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95692" y="297712"/>
            <a:ext cx="12014791" cy="6188148"/>
          </a:xfrm>
          <a:prstGeom prst="rect">
            <a:avLst/>
          </a:prstGeom>
        </p:spPr>
      </p:pic>
      <p:pic>
        <p:nvPicPr>
          <p:cNvPr id="6" name="Picture 5"/>
          <p:cNvPicPr>
            <a:picLocks noChangeAspect="1"/>
          </p:cNvPicPr>
          <p:nvPr/>
        </p:nvPicPr>
        <p:blipFill>
          <a:blip r:embed="rId4"/>
          <a:stretch>
            <a:fillRect/>
          </a:stretch>
        </p:blipFill>
        <p:spPr>
          <a:xfrm>
            <a:off x="2503967" y="297712"/>
            <a:ext cx="9367284" cy="6298586"/>
          </a:xfrm>
          <a:prstGeom prst="rect">
            <a:avLst/>
          </a:prstGeom>
        </p:spPr>
      </p:pic>
    </p:spTree>
    <p:extLst>
      <p:ext uri="{BB962C8B-B14F-4D97-AF65-F5344CB8AC3E}">
        <p14:creationId xmlns:p14="http://schemas.microsoft.com/office/powerpoint/2010/main" val="23311830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xit" presetSubtype="0" fill="hold" nodeType="clickEffect">
                                  <p:stCondLst>
                                    <p:cond delay="0"/>
                                  </p:stCondLst>
                                  <p:childTnLst>
                                    <p:anim calcmode="lin" valueType="num">
                                      <p:cBhvr>
                                        <p:cTn id="21" dur="1000"/>
                                        <p:tgtEl>
                                          <p:spTgt spid="5"/>
                                        </p:tgtEl>
                                        <p:attrNameLst>
                                          <p:attrName>ppt_w</p:attrName>
                                        </p:attrNameLst>
                                      </p:cBhvr>
                                      <p:tavLst>
                                        <p:tav tm="0">
                                          <p:val>
                                            <p:strVal val="ppt_w"/>
                                          </p:val>
                                        </p:tav>
                                        <p:tav tm="100000">
                                          <p:val>
                                            <p:fltVal val="0"/>
                                          </p:val>
                                        </p:tav>
                                      </p:tavLst>
                                    </p:anim>
                                    <p:anim calcmode="lin" valueType="num">
                                      <p:cBhvr>
                                        <p:cTn id="22" dur="1000"/>
                                        <p:tgtEl>
                                          <p:spTgt spid="5"/>
                                        </p:tgtEl>
                                        <p:attrNameLst>
                                          <p:attrName>ppt_h</p:attrName>
                                        </p:attrNameLst>
                                      </p:cBhvr>
                                      <p:tavLst>
                                        <p:tav tm="0">
                                          <p:val>
                                            <p:strVal val="ppt_h"/>
                                          </p:val>
                                        </p:tav>
                                        <p:tav tm="100000">
                                          <p:val>
                                            <p:fltVal val="0"/>
                                          </p:val>
                                        </p:tav>
                                      </p:tavLst>
                                    </p:anim>
                                    <p:anim calcmode="lin" valueType="num">
                                      <p:cBhvr>
                                        <p:cTn id="23" dur="10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4" dur="10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5" dur="1" fill="hold">
                                          <p:stCondLst>
                                            <p:cond delay="9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900" decel="100000" fill="hold"/>
                                        <p:tgtEl>
                                          <p:spTgt spid="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219" y="584791"/>
            <a:ext cx="9696893" cy="1095841"/>
          </a:xfrm>
        </p:spPr>
        <p:txBody>
          <a:bodyPr>
            <a:prstTxWarp prst="textDoubleWave1">
              <a:avLst/>
            </a:prstTxWarp>
            <a:scene3d>
              <a:camera prst="isometricOffAxis1Right"/>
              <a:lightRig rig="threePt" dir="t"/>
            </a:scene3d>
            <a:sp3d extrusionH="57150">
              <a:bevelT w="69850" h="38100" prst="cross"/>
            </a:sp3d>
          </a:bodyPr>
          <a:lstStyle/>
          <a:p>
            <a:r>
              <a:rPr lang="en-US" dirty="0" err="1" smtClean="0">
                <a:solidFill>
                  <a:schemeClr val="tx2">
                    <a:lumMod val="60000"/>
                    <a:lumOff val="40000"/>
                  </a:schemeClr>
                </a:solidFill>
                <a:effectLst>
                  <a:glow rad="63500">
                    <a:schemeClr val="accent3">
                      <a:satMod val="175000"/>
                      <a:alpha val="40000"/>
                    </a:schemeClr>
                  </a:glow>
                </a:effectLst>
              </a:rPr>
              <a:t>Các</a:t>
            </a:r>
            <a:r>
              <a:rPr lang="en-US" dirty="0" smtClean="0">
                <a:solidFill>
                  <a:schemeClr val="tx2">
                    <a:lumMod val="60000"/>
                    <a:lumOff val="40000"/>
                  </a:schemeClr>
                </a:solidFill>
                <a:effectLst>
                  <a:glow rad="63500">
                    <a:schemeClr val="accent3">
                      <a:satMod val="175000"/>
                      <a:alpha val="40000"/>
                    </a:schemeClr>
                  </a:glow>
                </a:effectLst>
              </a:rPr>
              <a:t>  hang </a:t>
            </a:r>
            <a:r>
              <a:rPr lang="en-US" dirty="0" err="1" smtClean="0">
                <a:solidFill>
                  <a:schemeClr val="tx2">
                    <a:lumMod val="60000"/>
                    <a:lumOff val="40000"/>
                  </a:schemeClr>
                </a:solidFill>
                <a:effectLst>
                  <a:glow rad="63500">
                    <a:schemeClr val="accent3">
                      <a:satMod val="175000"/>
                      <a:alpha val="40000"/>
                    </a:schemeClr>
                  </a:glow>
                </a:effectLst>
              </a:rPr>
              <a:t>động</a:t>
            </a:r>
            <a:r>
              <a:rPr lang="en-US" dirty="0">
                <a:solidFill>
                  <a:schemeClr val="tx2">
                    <a:lumMod val="60000"/>
                    <a:lumOff val="40000"/>
                  </a:schemeClr>
                </a:solidFill>
                <a:effectLst>
                  <a:glow rad="63500">
                    <a:schemeClr val="accent3">
                      <a:satMod val="175000"/>
                      <a:alpha val="40000"/>
                    </a:schemeClr>
                  </a:glow>
                </a:effectLst>
              </a:rPr>
              <a:t> </a:t>
            </a:r>
            <a:r>
              <a:rPr lang="en-US" dirty="0" err="1" smtClean="0">
                <a:solidFill>
                  <a:schemeClr val="tx2">
                    <a:lumMod val="60000"/>
                    <a:lumOff val="40000"/>
                  </a:schemeClr>
                </a:solidFill>
                <a:effectLst>
                  <a:glow rad="63500">
                    <a:schemeClr val="accent3">
                      <a:satMod val="175000"/>
                      <a:alpha val="40000"/>
                    </a:schemeClr>
                  </a:glow>
                </a:effectLst>
              </a:rPr>
              <a:t>đẹp</a:t>
            </a:r>
            <a:r>
              <a:rPr lang="en-US" dirty="0" smtClean="0">
                <a:solidFill>
                  <a:schemeClr val="tx2">
                    <a:lumMod val="60000"/>
                    <a:lumOff val="40000"/>
                  </a:schemeClr>
                </a:solidFill>
                <a:effectLst>
                  <a:glow rad="63500">
                    <a:schemeClr val="accent3">
                      <a:satMod val="175000"/>
                      <a:alpha val="40000"/>
                    </a:schemeClr>
                  </a:glow>
                </a:effectLst>
              </a:rPr>
              <a:t>.</a:t>
            </a:r>
            <a:endParaRPr lang="en-US" dirty="0">
              <a:solidFill>
                <a:schemeClr val="tx2">
                  <a:lumMod val="60000"/>
                  <a:lumOff val="40000"/>
                </a:schemeClr>
              </a:solidFill>
              <a:effectLst>
                <a:glow rad="63500">
                  <a:schemeClr val="accent3">
                    <a:satMod val="175000"/>
                    <a:alpha val="40000"/>
                  </a:schemeClr>
                </a:glow>
              </a:effectLst>
            </a:endParaRPr>
          </a:p>
        </p:txBody>
      </p:sp>
      <p:pic>
        <p:nvPicPr>
          <p:cNvPr id="6" name="Content Placeholder 5"/>
          <p:cNvPicPr>
            <a:picLocks noGrp="1" noChangeAspect="1"/>
          </p:cNvPicPr>
          <p:nvPr>
            <p:ph idx="1"/>
          </p:nvPr>
        </p:nvPicPr>
        <p:blipFill>
          <a:blip r:embed="rId2"/>
          <a:stretch>
            <a:fillRect/>
          </a:stretch>
        </p:blipFill>
        <p:spPr>
          <a:xfrm>
            <a:off x="8569842" y="1680632"/>
            <a:ext cx="3622157" cy="5177368"/>
          </a:xfrm>
          <a:prstGeom prst="rect">
            <a:avLst/>
          </a:prstGeom>
        </p:spPr>
      </p:pic>
      <p:pic>
        <p:nvPicPr>
          <p:cNvPr id="4" name="Picture 3"/>
          <p:cNvPicPr>
            <a:picLocks noChangeAspect="1"/>
          </p:cNvPicPr>
          <p:nvPr/>
        </p:nvPicPr>
        <p:blipFill>
          <a:blip r:embed="rId3"/>
          <a:stretch>
            <a:fillRect/>
          </a:stretch>
        </p:blipFill>
        <p:spPr>
          <a:xfrm>
            <a:off x="0" y="2043776"/>
            <a:ext cx="4593266" cy="4814224"/>
          </a:xfrm>
          <a:prstGeom prst="rect">
            <a:avLst/>
          </a:prstGeom>
        </p:spPr>
      </p:pic>
      <p:pic>
        <p:nvPicPr>
          <p:cNvPr id="8" name="Picture 7"/>
          <p:cNvPicPr>
            <a:picLocks noChangeAspect="1"/>
          </p:cNvPicPr>
          <p:nvPr/>
        </p:nvPicPr>
        <p:blipFill>
          <a:blip r:embed="rId4"/>
          <a:stretch>
            <a:fillRect/>
          </a:stretch>
        </p:blipFill>
        <p:spPr>
          <a:xfrm>
            <a:off x="4518838" y="1572634"/>
            <a:ext cx="4051004" cy="5393365"/>
          </a:xfrm>
          <a:prstGeom prst="rect">
            <a:avLst/>
          </a:prstGeom>
        </p:spPr>
      </p:pic>
    </p:spTree>
    <p:extLst>
      <p:ext uri="{BB962C8B-B14F-4D97-AF65-F5344CB8AC3E}">
        <p14:creationId xmlns:p14="http://schemas.microsoft.com/office/powerpoint/2010/main" val="26657734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prstTxWarp prst="textStop">
              <a:avLst/>
            </a:prstTxWarp>
            <a:normAutofit/>
            <a:scene3d>
              <a:camera prst="orthographicFront"/>
              <a:lightRig rig="threePt" dir="t"/>
            </a:scene3d>
            <a:sp3d extrusionH="57150">
              <a:bevelT w="38100" h="38100" prst="relaxedInset"/>
            </a:sp3d>
          </a:bodyPr>
          <a:lstStyle/>
          <a:p>
            <a:r>
              <a:rPr lang="en-US" sz="8000" dirty="0" err="1" smtClean="0">
                <a:solidFill>
                  <a:schemeClr val="tx2">
                    <a:lumMod val="40000"/>
                    <a:lumOff val="60000"/>
                  </a:schemeClr>
                </a:solidFill>
                <a:effectLst>
                  <a:glow rad="101600">
                    <a:schemeClr val="accent5">
                      <a:satMod val="175000"/>
                      <a:alpha val="40000"/>
                    </a:schemeClr>
                  </a:glow>
                  <a:reflection blurRad="6350" stA="55000" endA="50" endPos="85000" dist="60007" dir="5400000" sy="-100000" algn="bl" rotWithShape="0"/>
                </a:effectLst>
              </a:rPr>
              <a:t>Động</a:t>
            </a:r>
            <a:r>
              <a:rPr lang="en-US" sz="8000" dirty="0" smtClean="0">
                <a:solidFill>
                  <a:schemeClr val="tx2">
                    <a:lumMod val="40000"/>
                    <a:lumOff val="60000"/>
                  </a:schemeClr>
                </a:solidFill>
                <a:effectLst>
                  <a:glow rad="101600">
                    <a:schemeClr val="accent5">
                      <a:satMod val="175000"/>
                      <a:alpha val="40000"/>
                    </a:schemeClr>
                  </a:glow>
                  <a:reflection blurRad="6350" stA="55000" endA="50" endPos="85000" dist="60007" dir="5400000" sy="-100000" algn="bl" rotWithShape="0"/>
                </a:effectLst>
              </a:rPr>
              <a:t> </a:t>
            </a:r>
            <a:r>
              <a:rPr lang="en-US" sz="8000" dirty="0" err="1" smtClean="0">
                <a:solidFill>
                  <a:schemeClr val="tx2">
                    <a:lumMod val="40000"/>
                    <a:lumOff val="60000"/>
                  </a:schemeClr>
                </a:solidFill>
                <a:effectLst>
                  <a:glow rad="101600">
                    <a:schemeClr val="accent5">
                      <a:satMod val="175000"/>
                      <a:alpha val="40000"/>
                    </a:schemeClr>
                  </a:glow>
                  <a:reflection blurRad="6350" stA="55000" endA="50" endPos="85000" dist="60007" dir="5400000" sy="-100000" algn="bl" rotWithShape="0"/>
                </a:effectLst>
              </a:rPr>
              <a:t>Sửng</a:t>
            </a:r>
            <a:r>
              <a:rPr lang="en-US" sz="8000" dirty="0" smtClean="0">
                <a:solidFill>
                  <a:schemeClr val="tx2">
                    <a:lumMod val="40000"/>
                    <a:lumOff val="60000"/>
                  </a:schemeClr>
                </a:solidFill>
                <a:effectLst>
                  <a:glow rad="101600">
                    <a:schemeClr val="accent5">
                      <a:satMod val="175000"/>
                      <a:alpha val="40000"/>
                    </a:schemeClr>
                  </a:glow>
                  <a:reflection blurRad="6350" stA="55000" endA="50" endPos="85000" dist="60007" dir="5400000" sy="-100000" algn="bl" rotWithShape="0"/>
                </a:effectLst>
              </a:rPr>
              <a:t> </a:t>
            </a:r>
            <a:r>
              <a:rPr lang="en-US" sz="8000" dirty="0" err="1" smtClean="0">
                <a:solidFill>
                  <a:schemeClr val="tx2">
                    <a:lumMod val="40000"/>
                    <a:lumOff val="60000"/>
                  </a:schemeClr>
                </a:solidFill>
                <a:effectLst>
                  <a:glow rad="101600">
                    <a:schemeClr val="accent5">
                      <a:satMod val="175000"/>
                      <a:alpha val="40000"/>
                    </a:schemeClr>
                  </a:glow>
                  <a:reflection blurRad="6350" stA="55000" endA="50" endPos="85000" dist="60007" dir="5400000" sy="-100000" algn="bl" rotWithShape="0"/>
                </a:effectLst>
              </a:rPr>
              <a:t>Sốt</a:t>
            </a:r>
            <a:r>
              <a:rPr lang="en-US" sz="8000" dirty="0" smtClean="0">
                <a:solidFill>
                  <a:schemeClr val="tx2">
                    <a:lumMod val="40000"/>
                    <a:lumOff val="60000"/>
                  </a:schemeClr>
                </a:solidFill>
                <a:effectLst>
                  <a:glow rad="101600">
                    <a:schemeClr val="accent5">
                      <a:satMod val="175000"/>
                      <a:alpha val="40000"/>
                    </a:schemeClr>
                  </a:glow>
                  <a:reflection blurRad="6350" stA="55000" endA="50" endPos="85000" dist="60007" dir="5400000" sy="-100000" algn="bl" rotWithShape="0"/>
                </a:effectLst>
              </a:rPr>
              <a:t>.</a:t>
            </a:r>
            <a:endParaRPr lang="en-US" sz="8000" dirty="0">
              <a:solidFill>
                <a:schemeClr val="tx2">
                  <a:lumMod val="40000"/>
                  <a:lumOff val="60000"/>
                </a:schemeClr>
              </a:solidFill>
              <a:effectLst>
                <a:glow rad="101600">
                  <a:schemeClr val="accent5">
                    <a:satMod val="175000"/>
                    <a:alpha val="40000"/>
                  </a:schemeClr>
                </a:glow>
                <a:reflection blurRad="6350" stA="55000" endA="50" endPos="85000" dist="60007" dir="5400000" sy="-100000" algn="bl" rotWithShape="0"/>
              </a:effectLst>
            </a:endParaRPr>
          </a:p>
        </p:txBody>
      </p:sp>
      <p:pic>
        <p:nvPicPr>
          <p:cNvPr id="5" name="Picture 4"/>
          <p:cNvPicPr>
            <a:picLocks noChangeAspect="1"/>
          </p:cNvPicPr>
          <p:nvPr/>
        </p:nvPicPr>
        <p:blipFill>
          <a:blip r:embed="rId2"/>
          <a:stretch>
            <a:fillRect/>
          </a:stretch>
        </p:blipFill>
        <p:spPr>
          <a:xfrm>
            <a:off x="372138" y="297713"/>
            <a:ext cx="6326374" cy="6283842"/>
          </a:xfrm>
          <a:prstGeom prst="rect">
            <a:avLst/>
          </a:prstGeom>
        </p:spPr>
      </p:pic>
      <p:pic>
        <p:nvPicPr>
          <p:cNvPr id="6" name="Picture 5"/>
          <p:cNvPicPr>
            <a:picLocks noChangeAspect="1"/>
          </p:cNvPicPr>
          <p:nvPr/>
        </p:nvPicPr>
        <p:blipFill>
          <a:blip r:embed="rId3"/>
          <a:stretch>
            <a:fillRect/>
          </a:stretch>
        </p:blipFill>
        <p:spPr>
          <a:xfrm>
            <a:off x="6698512" y="297713"/>
            <a:ext cx="5263116" cy="6283842"/>
          </a:xfrm>
          <a:prstGeom prst="rect">
            <a:avLst/>
          </a:prstGeom>
        </p:spPr>
      </p:pic>
    </p:spTree>
    <p:extLst>
      <p:ext uri="{BB962C8B-B14F-4D97-AF65-F5344CB8AC3E}">
        <p14:creationId xmlns:p14="http://schemas.microsoft.com/office/powerpoint/2010/main" val="36356184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800" decel="100000"/>
                                        <p:tgtEl>
                                          <p:spTgt spid="5"/>
                                        </p:tgtEl>
                                      </p:cBhvr>
                                    </p:animEffect>
                                    <p:anim calcmode="lin" valueType="num">
                                      <p:cBhvr>
                                        <p:cTn id="17" dur="800" decel="100000" fill="hold"/>
                                        <p:tgtEl>
                                          <p:spTgt spid="5"/>
                                        </p:tgtEl>
                                        <p:attrNameLst>
                                          <p:attrName>style.rotation</p:attrName>
                                        </p:attrNameLst>
                                      </p:cBhvr>
                                      <p:tavLst>
                                        <p:tav tm="0">
                                          <p:val>
                                            <p:fltVal val="-90"/>
                                          </p:val>
                                        </p:tav>
                                        <p:tav tm="100000">
                                          <p:val>
                                            <p:fltVal val="0"/>
                                          </p:val>
                                        </p:tav>
                                      </p:tavLst>
                                    </p:anim>
                                    <p:anim calcmode="lin" valueType="num">
                                      <p:cBhvr>
                                        <p:cTn id="18" dur="800" decel="100000" fill="hold"/>
                                        <p:tgtEl>
                                          <p:spTgt spid="5"/>
                                        </p:tgtEl>
                                        <p:attrNameLst>
                                          <p:attrName>ppt_x</p:attrName>
                                        </p:attrNameLst>
                                      </p:cBhvr>
                                      <p:tavLst>
                                        <p:tav tm="0">
                                          <p:val>
                                            <p:strVal val="#ppt_x+0.4"/>
                                          </p:val>
                                        </p:tav>
                                        <p:tav tm="100000">
                                          <p:val>
                                            <p:strVal val="#ppt_x-0.05"/>
                                          </p:val>
                                        </p:tav>
                                      </p:tavLst>
                                    </p:anim>
                                    <p:anim calcmode="lin" valueType="num">
                                      <p:cBhvr>
                                        <p:cTn id="19" dur="800" decel="100000" fill="hold"/>
                                        <p:tgtEl>
                                          <p:spTgt spid="5"/>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2)">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grpSp>
      <p:pic>
        <p:nvPicPr>
          <p:cNvPr id="46" name="Picture 45"/>
          <p:cNvPicPr>
            <a:picLocks noChangeAspect="1"/>
          </p:cNvPicPr>
          <p:nvPr/>
        </p:nvPicPr>
        <p:blipFill>
          <a:blip r:embed="rId2"/>
          <a:stretch>
            <a:fillRect/>
          </a:stretch>
        </p:blipFill>
        <p:spPr>
          <a:xfrm>
            <a:off x="2092350" y="2410251"/>
            <a:ext cx="8565622" cy="195088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5920" y="-4359349"/>
            <a:ext cx="2073349" cy="2073349"/>
          </a:xfrm>
          <a:prstGeom prst="rect">
            <a:avLst/>
          </a:prstGeom>
        </p:spPr>
      </p:pic>
    </p:spTree>
    <p:extLst>
      <p:ext uri="{BB962C8B-B14F-4D97-AF65-F5344CB8AC3E}">
        <p14:creationId xmlns:p14="http://schemas.microsoft.com/office/powerpoint/2010/main" val="3004380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208124"/>
            <a:ext cx="8761413" cy="706964"/>
          </a:xfrm>
        </p:spPr>
        <p:txBody>
          <a:bodyPr/>
          <a:lstStyle/>
          <a:p>
            <a:endParaRPr lang="en-US"/>
          </a:p>
        </p:txBody>
      </p:sp>
      <p:sp>
        <p:nvSpPr>
          <p:cNvPr id="3" name="Content Placeholder 2"/>
          <p:cNvSpPr>
            <a:spLocks noGrp="1"/>
          </p:cNvSpPr>
          <p:nvPr>
            <p:ph idx="1"/>
          </p:nvPr>
        </p:nvSpPr>
        <p:spPr>
          <a:xfrm>
            <a:off x="2254102" y="2351862"/>
            <a:ext cx="8761412" cy="3416300"/>
          </a:xfrm>
        </p:spPr>
        <p:txBody>
          <a:bodyPr>
            <a:prstTxWarp prst="textArchUp">
              <a:avLst/>
            </a:prstTxWarp>
            <a:normAutofit/>
            <a:scene3d>
              <a:camera prst="orthographicFront"/>
              <a:lightRig rig="threePt" dir="t"/>
            </a:scene3d>
            <a:sp3d extrusionH="57150">
              <a:bevelT w="38100" h="38100" prst="relaxedInset"/>
            </a:sp3d>
          </a:bodyPr>
          <a:lstStyle/>
          <a:p>
            <a:r>
              <a:rPr lang="en-US" sz="6600" dirty="0" err="1" smtClean="0">
                <a:solidFill>
                  <a:schemeClr val="tx2">
                    <a:lumMod val="40000"/>
                    <a:lumOff val="60000"/>
                  </a:schemeClr>
                </a:solidFill>
                <a:effectLst>
                  <a:glow rad="101600">
                    <a:schemeClr val="accent6">
                      <a:satMod val="175000"/>
                      <a:alpha val="40000"/>
                    </a:schemeClr>
                  </a:glow>
                  <a:reflection blurRad="6350" stA="60000" endA="900" endPos="58000" dir="5400000" sy="-100000" algn="bl" rotWithShape="0"/>
                </a:effectLst>
              </a:rPr>
              <a:t>Động</a:t>
            </a:r>
            <a:r>
              <a:rPr lang="en-US" sz="6600" dirty="0" smtClean="0">
                <a:solidFill>
                  <a:schemeClr val="tx2">
                    <a:lumMod val="40000"/>
                    <a:lumOff val="60000"/>
                  </a:schemeClr>
                </a:solidFill>
                <a:effectLst>
                  <a:glow rad="101600">
                    <a:schemeClr val="accent6">
                      <a:satMod val="175000"/>
                      <a:alpha val="40000"/>
                    </a:schemeClr>
                  </a:glow>
                  <a:reflection blurRad="6350" stA="60000" endA="900" endPos="58000" dir="5400000" sy="-100000" algn="bl" rotWithShape="0"/>
                </a:effectLst>
              </a:rPr>
              <a:t> </a:t>
            </a:r>
            <a:r>
              <a:rPr lang="en-US" sz="6600" dirty="0" err="1" smtClean="0">
                <a:solidFill>
                  <a:schemeClr val="tx2">
                    <a:lumMod val="40000"/>
                    <a:lumOff val="60000"/>
                  </a:schemeClr>
                </a:solidFill>
                <a:effectLst>
                  <a:glow rad="101600">
                    <a:schemeClr val="accent6">
                      <a:satMod val="175000"/>
                      <a:alpha val="40000"/>
                    </a:schemeClr>
                  </a:glow>
                  <a:reflection blurRad="6350" stA="60000" endA="900" endPos="58000" dir="5400000" sy="-100000" algn="bl" rotWithShape="0"/>
                </a:effectLst>
              </a:rPr>
              <a:t>Thiên</a:t>
            </a:r>
            <a:r>
              <a:rPr lang="en-US" sz="6600" dirty="0" smtClean="0">
                <a:solidFill>
                  <a:schemeClr val="tx2">
                    <a:lumMod val="40000"/>
                    <a:lumOff val="60000"/>
                  </a:schemeClr>
                </a:solidFill>
                <a:effectLst>
                  <a:glow rad="101600">
                    <a:schemeClr val="accent6">
                      <a:satMod val="175000"/>
                      <a:alpha val="40000"/>
                    </a:schemeClr>
                  </a:glow>
                  <a:reflection blurRad="6350" stA="60000" endA="900" endPos="58000" dir="5400000" sy="-100000" algn="bl" rotWithShape="0"/>
                </a:effectLst>
              </a:rPr>
              <a:t> </a:t>
            </a:r>
            <a:r>
              <a:rPr lang="en-US" sz="6600" dirty="0" err="1" smtClean="0">
                <a:solidFill>
                  <a:schemeClr val="tx2">
                    <a:lumMod val="40000"/>
                    <a:lumOff val="60000"/>
                  </a:schemeClr>
                </a:solidFill>
                <a:effectLst>
                  <a:glow rad="101600">
                    <a:schemeClr val="accent6">
                      <a:satMod val="175000"/>
                      <a:alpha val="40000"/>
                    </a:schemeClr>
                  </a:glow>
                  <a:reflection blurRad="6350" stA="60000" endA="900" endPos="58000" dir="5400000" sy="-100000" algn="bl" rotWithShape="0"/>
                </a:effectLst>
              </a:rPr>
              <a:t>Cung</a:t>
            </a:r>
            <a:r>
              <a:rPr lang="en-US" sz="6600" dirty="0" smtClean="0">
                <a:solidFill>
                  <a:schemeClr val="tx2">
                    <a:lumMod val="40000"/>
                    <a:lumOff val="60000"/>
                  </a:schemeClr>
                </a:solidFill>
                <a:effectLst>
                  <a:glow rad="101600">
                    <a:schemeClr val="accent6">
                      <a:satMod val="175000"/>
                      <a:alpha val="40000"/>
                    </a:schemeClr>
                  </a:glow>
                  <a:reflection blurRad="6350" stA="60000" endA="900" endPos="58000" dir="5400000" sy="-100000" algn="bl" rotWithShape="0"/>
                </a:effectLst>
              </a:rPr>
              <a:t>.</a:t>
            </a:r>
            <a:endParaRPr lang="en-US" sz="6600" dirty="0">
              <a:solidFill>
                <a:schemeClr val="tx2">
                  <a:lumMod val="40000"/>
                  <a:lumOff val="60000"/>
                </a:schemeClr>
              </a:solidFill>
              <a:effectLst>
                <a:glow rad="101600">
                  <a:schemeClr val="accent6">
                    <a:satMod val="175000"/>
                    <a:alpha val="40000"/>
                  </a:schemeClr>
                </a:glow>
                <a:reflection blurRad="6350" stA="60000" endA="900" endPos="58000" dir="5400000" sy="-100000" algn="bl" rotWithShape="0"/>
              </a:effectLst>
            </a:endParaRPr>
          </a:p>
        </p:txBody>
      </p:sp>
      <p:pic>
        <p:nvPicPr>
          <p:cNvPr id="4" name="Picture 3"/>
          <p:cNvPicPr>
            <a:picLocks noChangeAspect="1"/>
          </p:cNvPicPr>
          <p:nvPr/>
        </p:nvPicPr>
        <p:blipFill>
          <a:blip r:embed="rId2"/>
          <a:stretch>
            <a:fillRect/>
          </a:stretch>
        </p:blipFill>
        <p:spPr>
          <a:xfrm>
            <a:off x="372140" y="208124"/>
            <a:ext cx="5635255" cy="6256471"/>
          </a:xfrm>
          <a:prstGeom prst="rect">
            <a:avLst/>
          </a:prstGeom>
        </p:spPr>
      </p:pic>
      <p:pic>
        <p:nvPicPr>
          <p:cNvPr id="5" name="Picture 4"/>
          <p:cNvPicPr>
            <a:picLocks noChangeAspect="1"/>
          </p:cNvPicPr>
          <p:nvPr/>
        </p:nvPicPr>
        <p:blipFill>
          <a:blip r:embed="rId3"/>
          <a:stretch>
            <a:fillRect/>
          </a:stretch>
        </p:blipFill>
        <p:spPr>
          <a:xfrm>
            <a:off x="6007395" y="208124"/>
            <a:ext cx="5606460" cy="6522285"/>
          </a:xfrm>
          <a:prstGeom prst="rect">
            <a:avLst/>
          </a:prstGeom>
        </p:spPr>
      </p:pic>
    </p:spTree>
    <p:extLst>
      <p:ext uri="{BB962C8B-B14F-4D97-AF65-F5344CB8AC3E}">
        <p14:creationId xmlns:p14="http://schemas.microsoft.com/office/powerpoint/2010/main" val="29924739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 calcmode="lin" valueType="num">
                                      <p:cBhvr>
                                        <p:cTn id="19" dur="500" fill="hold"/>
                                        <p:tgtEl>
                                          <p:spTgt spid="5"/>
                                        </p:tgtEl>
                                        <p:attrNameLst>
                                          <p:attrName>style.rotation</p:attrName>
                                        </p:attrNameLst>
                                      </p:cBhvr>
                                      <p:tavLst>
                                        <p:tav tm="0">
                                          <p:val>
                                            <p:fltVal val="360"/>
                                          </p:val>
                                        </p:tav>
                                        <p:tav tm="100000">
                                          <p:val>
                                            <p:fltVal val="0"/>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80754" y="489098"/>
            <a:ext cx="9735612" cy="6113721"/>
          </a:xfrm>
          <a:prstGeom prst="rect">
            <a:avLst/>
          </a:prstGeom>
        </p:spPr>
      </p:pic>
    </p:spTree>
    <p:extLst>
      <p:ext uri="{BB962C8B-B14F-4D97-AF65-F5344CB8AC3E}">
        <p14:creationId xmlns:p14="http://schemas.microsoft.com/office/powerpoint/2010/main" val="40666944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prstTxWarp prst="textWave4">
              <a:avLst/>
            </a:prstTxWarp>
            <a:normAutofit/>
            <a:scene3d>
              <a:camera prst="orthographicFront"/>
              <a:lightRig rig="threePt" dir="t"/>
            </a:scene3d>
            <a:sp3d extrusionH="57150">
              <a:bevelT w="38100" h="38100" prst="relaxedInset"/>
            </a:sp3d>
          </a:bodyPr>
          <a:lstStyle/>
          <a:p>
            <a:r>
              <a:rPr lang="en-US" sz="7200" dirty="0" err="1" smtClean="0">
                <a:solidFill>
                  <a:schemeClr val="accent4">
                    <a:lumMod val="40000"/>
                    <a:lumOff val="60000"/>
                  </a:schemeClr>
                </a:solidFill>
                <a:effectLst>
                  <a:glow rad="228600">
                    <a:schemeClr val="accent6">
                      <a:satMod val="175000"/>
                      <a:alpha val="40000"/>
                    </a:schemeClr>
                  </a:glow>
                  <a:reflection blurRad="6350" stA="55000" endA="50" endPos="85000" dist="29997" dir="5400000" sy="-100000" algn="bl" rotWithShape="0"/>
                </a:effectLst>
              </a:rPr>
              <a:t>Núi</a:t>
            </a:r>
            <a:r>
              <a:rPr lang="en-US" sz="7200" dirty="0" smtClean="0">
                <a:solidFill>
                  <a:schemeClr val="accent4">
                    <a:lumMod val="40000"/>
                    <a:lumOff val="60000"/>
                  </a:schemeClr>
                </a:solidFill>
                <a:effectLst>
                  <a:glow rad="228600">
                    <a:schemeClr val="accent6">
                      <a:satMod val="175000"/>
                      <a:alpha val="40000"/>
                    </a:schemeClr>
                  </a:glow>
                  <a:reflection blurRad="6350" stA="55000" endA="50" endPos="85000" dist="29997" dir="5400000" sy="-100000" algn="bl" rotWithShape="0"/>
                </a:effectLst>
              </a:rPr>
              <a:t> </a:t>
            </a:r>
            <a:r>
              <a:rPr lang="en-US" sz="7200" dirty="0" err="1" smtClean="0">
                <a:solidFill>
                  <a:schemeClr val="accent4">
                    <a:lumMod val="40000"/>
                    <a:lumOff val="60000"/>
                  </a:schemeClr>
                </a:solidFill>
                <a:effectLst>
                  <a:glow rad="228600">
                    <a:schemeClr val="accent6">
                      <a:satMod val="175000"/>
                      <a:alpha val="40000"/>
                    </a:schemeClr>
                  </a:glow>
                  <a:reflection blurRad="6350" stA="55000" endA="50" endPos="85000" dist="29997" dir="5400000" sy="-100000" algn="bl" rotWithShape="0"/>
                </a:effectLst>
              </a:rPr>
              <a:t>Bài</a:t>
            </a:r>
            <a:r>
              <a:rPr lang="en-US" sz="7200" dirty="0" smtClean="0">
                <a:solidFill>
                  <a:schemeClr val="accent4">
                    <a:lumMod val="40000"/>
                    <a:lumOff val="60000"/>
                  </a:schemeClr>
                </a:solidFill>
                <a:effectLst>
                  <a:glow rad="228600">
                    <a:schemeClr val="accent6">
                      <a:satMod val="175000"/>
                      <a:alpha val="40000"/>
                    </a:schemeClr>
                  </a:glow>
                  <a:reflection blurRad="6350" stA="55000" endA="50" endPos="85000" dist="29997" dir="5400000" sy="-100000" algn="bl" rotWithShape="0"/>
                </a:effectLst>
              </a:rPr>
              <a:t> </a:t>
            </a:r>
            <a:r>
              <a:rPr lang="en-US" sz="7200" dirty="0" err="1" smtClean="0">
                <a:solidFill>
                  <a:schemeClr val="accent4">
                    <a:lumMod val="40000"/>
                    <a:lumOff val="60000"/>
                  </a:schemeClr>
                </a:solidFill>
                <a:effectLst>
                  <a:glow rad="228600">
                    <a:schemeClr val="accent6">
                      <a:satMod val="175000"/>
                      <a:alpha val="40000"/>
                    </a:schemeClr>
                  </a:glow>
                  <a:reflection blurRad="6350" stA="55000" endA="50" endPos="85000" dist="29997" dir="5400000" sy="-100000" algn="bl" rotWithShape="0"/>
                </a:effectLst>
              </a:rPr>
              <a:t>Thơ</a:t>
            </a:r>
            <a:r>
              <a:rPr lang="en-US" sz="7200" dirty="0" smtClean="0">
                <a:solidFill>
                  <a:schemeClr val="accent4">
                    <a:lumMod val="40000"/>
                    <a:lumOff val="60000"/>
                  </a:schemeClr>
                </a:solidFill>
                <a:effectLst>
                  <a:glow rad="228600">
                    <a:schemeClr val="accent6">
                      <a:satMod val="175000"/>
                      <a:alpha val="40000"/>
                    </a:schemeClr>
                  </a:glow>
                  <a:reflection blurRad="6350" stA="55000" endA="50" endPos="85000" dist="29997" dir="5400000" sy="-100000" algn="bl" rotWithShape="0"/>
                </a:effectLst>
              </a:rPr>
              <a:t>.</a:t>
            </a:r>
            <a:endParaRPr lang="en-US" sz="7200" dirty="0">
              <a:solidFill>
                <a:schemeClr val="accent4">
                  <a:lumMod val="40000"/>
                  <a:lumOff val="60000"/>
                </a:schemeClr>
              </a:solidFill>
              <a:effectLst>
                <a:glow rad="228600">
                  <a:schemeClr val="accent6">
                    <a:satMod val="175000"/>
                    <a:alpha val="40000"/>
                  </a:schemeClr>
                </a:glow>
                <a:reflection blurRad="6350" stA="55000" endA="50" endPos="85000" dist="29997" dir="5400000" sy="-100000" algn="bl" rotWithShape="0"/>
              </a:effectLst>
            </a:endParaRPr>
          </a:p>
        </p:txBody>
      </p:sp>
      <p:pic>
        <p:nvPicPr>
          <p:cNvPr id="5" name="Picture 4"/>
          <p:cNvPicPr>
            <a:picLocks noChangeAspect="1"/>
          </p:cNvPicPr>
          <p:nvPr/>
        </p:nvPicPr>
        <p:blipFill>
          <a:blip r:embed="rId2"/>
          <a:stretch>
            <a:fillRect/>
          </a:stretch>
        </p:blipFill>
        <p:spPr>
          <a:xfrm>
            <a:off x="574158" y="425302"/>
            <a:ext cx="11451265" cy="6251945"/>
          </a:xfrm>
          <a:prstGeom prst="rect">
            <a:avLst/>
          </a:prstGeom>
        </p:spPr>
      </p:pic>
    </p:spTree>
    <p:extLst>
      <p:ext uri="{BB962C8B-B14F-4D97-AF65-F5344CB8AC3E}">
        <p14:creationId xmlns:p14="http://schemas.microsoft.com/office/powerpoint/2010/main" val="124963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ou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667500" cy="3743325"/>
          </a:xfrm>
          <a:prstGeom prst="rect">
            <a:avLst/>
          </a:prstGeom>
        </p:spPr>
      </p:pic>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stretch>
            <a:fillRect/>
          </a:stretch>
        </p:blipFill>
        <p:spPr>
          <a:xfrm>
            <a:off x="6671814" y="0"/>
            <a:ext cx="5520186" cy="3743325"/>
          </a:xfrm>
          <a:prstGeom prst="rect">
            <a:avLst/>
          </a:prstGeom>
        </p:spPr>
      </p:pic>
      <p:pic>
        <p:nvPicPr>
          <p:cNvPr id="6" name="Picture 5"/>
          <p:cNvPicPr>
            <a:picLocks noChangeAspect="1"/>
          </p:cNvPicPr>
          <p:nvPr/>
        </p:nvPicPr>
        <p:blipFill>
          <a:blip r:embed="rId4"/>
          <a:stretch>
            <a:fillRect/>
          </a:stretch>
        </p:blipFill>
        <p:spPr>
          <a:xfrm>
            <a:off x="0" y="3743325"/>
            <a:ext cx="9753600" cy="3114675"/>
          </a:xfrm>
          <a:prstGeom prst="rect">
            <a:avLst/>
          </a:prstGeom>
        </p:spPr>
      </p:pic>
      <p:sp>
        <p:nvSpPr>
          <p:cNvPr id="7" name="Rectangle 6"/>
          <p:cNvSpPr/>
          <p:nvPr/>
        </p:nvSpPr>
        <p:spPr>
          <a:xfrm>
            <a:off x="9835116" y="3690163"/>
            <a:ext cx="2275368" cy="3242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nSpc>
                <a:spcPct val="107000"/>
              </a:lnSpc>
              <a:spcAft>
                <a:spcPts val="800"/>
              </a:spcAft>
            </a:pPr>
            <a:r>
              <a:rPr lang="en-US" sz="4800" b="1" spc="50" dirty="0" err="1">
                <a:ln w="9525" cap="flat" cmpd="sng" algn="ctr">
                  <a:solidFill>
                    <a:srgbClr val="5B9BD5"/>
                  </a:solidFill>
                  <a:prstDash val="solid"/>
                  <a:round/>
                </a:ln>
                <a:solidFill>
                  <a:srgbClr val="FEFEFE"/>
                </a:solidFill>
                <a:effectLst>
                  <a:glow rad="38100">
                    <a:schemeClr val="accent1">
                      <a:alpha val="40000"/>
                    </a:schemeClr>
                  </a:glow>
                </a:effectLst>
                <a:latin typeface="Calibri" panose="020F0502020204030204" pitchFamily="34" charset="0"/>
                <a:ea typeface="Calibri" panose="020F0502020204030204" pitchFamily="34" charset="0"/>
                <a:cs typeface="Times New Roman" panose="02020603050405020304" pitchFamily="18" charset="0"/>
              </a:rPr>
              <a:t>Bãi</a:t>
            </a:r>
            <a:r>
              <a:rPr lang="en-US" sz="4800" b="1" spc="50" dirty="0">
                <a:ln w="9525" cap="flat" cmpd="sng" algn="ctr">
                  <a:solidFill>
                    <a:srgbClr val="5B9BD5"/>
                  </a:solidFill>
                  <a:prstDash val="solid"/>
                  <a:round/>
                </a:ln>
                <a:solidFill>
                  <a:srgbClr val="FEFEFE"/>
                </a:solidFill>
                <a:effectLst>
                  <a:glow rad="38100">
                    <a:schemeClr val="accent1">
                      <a:alpha val="40000"/>
                    </a:schemeClr>
                  </a:glow>
                </a:effectLst>
                <a:latin typeface="Calibri" panose="020F0502020204030204" pitchFamily="34" charset="0"/>
                <a:ea typeface="Calibri" panose="020F0502020204030204" pitchFamily="34" charset="0"/>
                <a:cs typeface="Times New Roman" panose="02020603050405020304" pitchFamily="18" charset="0"/>
              </a:rPr>
              <a:t> </a:t>
            </a:r>
            <a:r>
              <a:rPr lang="en-US" sz="4800" b="1" spc="50" dirty="0" err="1">
                <a:ln w="9525" cap="flat" cmpd="sng" algn="ctr">
                  <a:solidFill>
                    <a:srgbClr val="5B9BD5"/>
                  </a:solidFill>
                  <a:prstDash val="solid"/>
                  <a:round/>
                </a:ln>
                <a:solidFill>
                  <a:srgbClr val="FEFEFE"/>
                </a:solidFill>
                <a:effectLst>
                  <a:glow rad="38100">
                    <a:schemeClr val="accent1">
                      <a:alpha val="40000"/>
                    </a:schemeClr>
                  </a:glow>
                </a:effectLst>
                <a:latin typeface="Calibri" panose="020F0502020204030204" pitchFamily="34" charset="0"/>
                <a:ea typeface="Calibri" panose="020F0502020204030204" pitchFamily="34" charset="0"/>
                <a:cs typeface="Times New Roman" panose="02020603050405020304" pitchFamily="18" charset="0"/>
              </a:rPr>
              <a:t>tắm</a:t>
            </a:r>
            <a:r>
              <a:rPr lang="en-US" sz="4800" b="1" spc="50" dirty="0">
                <a:ln w="9525" cap="flat" cmpd="sng" algn="ctr">
                  <a:solidFill>
                    <a:srgbClr val="5B9BD5"/>
                  </a:solidFill>
                  <a:prstDash val="solid"/>
                  <a:round/>
                </a:ln>
                <a:solidFill>
                  <a:srgbClr val="FEFEFE"/>
                </a:solidFill>
                <a:effectLst>
                  <a:glow rad="38100">
                    <a:schemeClr val="accent1">
                      <a:alpha val="40000"/>
                    </a:schemeClr>
                  </a:glow>
                </a:effectLst>
                <a:latin typeface="Calibri" panose="020F0502020204030204" pitchFamily="34" charset="0"/>
                <a:ea typeface="Calibri" panose="020F0502020204030204" pitchFamily="34" charset="0"/>
                <a:cs typeface="Times New Roman" panose="02020603050405020304" pitchFamily="18" charset="0"/>
              </a:rPr>
              <a:t> </a:t>
            </a:r>
            <a:r>
              <a:rPr lang="en-US" sz="4800" b="1" spc="50" dirty="0" err="1">
                <a:ln w="9525" cap="flat" cmpd="sng" algn="ctr">
                  <a:solidFill>
                    <a:srgbClr val="5B9BD5"/>
                  </a:solidFill>
                  <a:prstDash val="solid"/>
                  <a:round/>
                </a:ln>
                <a:solidFill>
                  <a:srgbClr val="FEFEFE"/>
                </a:solidFill>
                <a:effectLst>
                  <a:glow rad="38100">
                    <a:schemeClr val="accent1">
                      <a:alpha val="40000"/>
                    </a:schemeClr>
                  </a:glow>
                </a:effectLst>
                <a:latin typeface="Calibri" panose="020F0502020204030204" pitchFamily="34" charset="0"/>
                <a:ea typeface="Calibri" panose="020F0502020204030204" pitchFamily="34" charset="0"/>
                <a:cs typeface="Times New Roman" panose="02020603050405020304" pitchFamily="18" charset="0"/>
              </a:rPr>
              <a:t>Tuần</a:t>
            </a:r>
            <a:r>
              <a:rPr lang="en-US" sz="4800" b="1" spc="50" dirty="0">
                <a:ln w="9525" cap="flat" cmpd="sng" algn="ctr">
                  <a:solidFill>
                    <a:srgbClr val="5B9BD5"/>
                  </a:solidFill>
                  <a:prstDash val="solid"/>
                  <a:round/>
                </a:ln>
                <a:solidFill>
                  <a:srgbClr val="FEFEFE"/>
                </a:solidFill>
                <a:effectLst>
                  <a:glow rad="38100">
                    <a:schemeClr val="accent1">
                      <a:alpha val="40000"/>
                    </a:schemeClr>
                  </a:glow>
                </a:effectLst>
                <a:latin typeface="Calibri" panose="020F0502020204030204" pitchFamily="34" charset="0"/>
                <a:ea typeface="Calibri" panose="020F0502020204030204" pitchFamily="34" charset="0"/>
                <a:cs typeface="Times New Roman" panose="02020603050405020304" pitchFamily="18" charset="0"/>
              </a:rPr>
              <a:t> </a:t>
            </a:r>
            <a:r>
              <a:rPr lang="en-US" sz="4800" b="1" spc="50" dirty="0" err="1">
                <a:ln w="9525" cap="flat" cmpd="sng" algn="ctr">
                  <a:solidFill>
                    <a:srgbClr val="5B9BD5"/>
                  </a:solidFill>
                  <a:prstDash val="solid"/>
                  <a:round/>
                </a:ln>
                <a:solidFill>
                  <a:srgbClr val="FEFEFE"/>
                </a:solidFill>
                <a:effectLst>
                  <a:glow rad="38100">
                    <a:schemeClr val="accent1">
                      <a:alpha val="40000"/>
                    </a:schemeClr>
                  </a:glow>
                </a:effectLst>
                <a:latin typeface="Calibri" panose="020F0502020204030204" pitchFamily="34" charset="0"/>
                <a:ea typeface="Calibri" panose="020F0502020204030204" pitchFamily="34" charset="0"/>
                <a:cs typeface="Times New Roman" panose="02020603050405020304" pitchFamily="18" charset="0"/>
              </a:rPr>
              <a:t>Châu</a:t>
            </a:r>
            <a:r>
              <a:rPr lang="en-US" b="1" spc="50" dirty="0">
                <a:ln w="9525" cap="flat" cmpd="sng" algn="ctr">
                  <a:solidFill>
                    <a:srgbClr val="5B9BD5"/>
                  </a:solidFill>
                  <a:prstDash val="solid"/>
                  <a:round/>
                </a:ln>
                <a:solidFill>
                  <a:srgbClr val="FEFEFE"/>
                </a:solidFill>
                <a:effectLst>
                  <a:glow rad="38100">
                    <a:schemeClr val="accent1">
                      <a:alpha val="40000"/>
                    </a:schemeClr>
                  </a:glow>
                </a:effectLst>
                <a:latin typeface="Calibri" panose="020F0502020204030204" pitchFamily="34" charset="0"/>
                <a:ea typeface="Calibri" panose="020F0502020204030204" pitchFamily="34" charset="0"/>
                <a:cs typeface="Times New Roman" panose="02020603050405020304" pitchFamily="18" charset="0"/>
              </a:rPr>
              <a: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9454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bg/>
                                          </p:spTgt>
                                        </p:tgtEl>
                                        <p:attrNameLst>
                                          <p:attrName>style.visibility</p:attrName>
                                        </p:attrNameLst>
                                      </p:cBhvr>
                                      <p:to>
                                        <p:strVal val="visible"/>
                                      </p:to>
                                    </p:set>
                                    <p:animEffect transition="in" filter="fade">
                                      <p:cBhvr>
                                        <p:cTn id="26" dur="500"/>
                                        <p:tgtEl>
                                          <p:spTgt spid="7">
                                            <p:bg/>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2mate.com - Ha Long Bay  The UNESCO World Heritage Site 4K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3640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 name="Google Shape;961;p38"/>
          <p:cNvSpPr/>
          <p:nvPr/>
        </p:nvSpPr>
        <p:spPr>
          <a:xfrm>
            <a:off x="3859618" y="1986350"/>
            <a:ext cx="8070111"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757201" y="2101248"/>
            <a:ext cx="6113643" cy="4890680"/>
          </a:xfrm>
          <a:prstGeom prst="rect">
            <a:avLst/>
          </a:prstGeom>
        </p:spPr>
      </p:pic>
      <p:sp>
        <p:nvSpPr>
          <p:cNvPr id="5" name="Rectangle 4"/>
          <p:cNvSpPr/>
          <p:nvPr/>
        </p:nvSpPr>
        <p:spPr>
          <a:xfrm>
            <a:off x="4212341" y="437738"/>
            <a:ext cx="7299790" cy="1323439"/>
          </a:xfrm>
          <a:prstGeom prst="rect">
            <a:avLst/>
          </a:prstGeom>
        </p:spPr>
        <p:txBody>
          <a:bodyPr wrap="square">
            <a:spAutoFit/>
          </a:bodyPr>
          <a:lstStyle/>
          <a:p>
            <a:pPr algn="ctr" defTabSz="914400">
              <a:defRPr/>
            </a:pPr>
            <a:r>
              <a:rPr lang="vi-VN" sz="4000" b="1" dirty="0">
                <a:solidFill>
                  <a:srgbClr val="FFFFFF"/>
                </a:solidFill>
                <a:latin typeface="Cambria" panose="02040503050406030204" pitchFamily="18" charset="0"/>
                <a:ea typeface="Cambria" panose="02040503050406030204" pitchFamily="18" charset="0"/>
              </a:rPr>
              <a:t>Em hãy giới thiệu cảnh đẹp vịnh Hạ Long?</a:t>
            </a:r>
            <a:endParaRPr lang="en-US" sz="2800" dirty="0">
              <a:solidFill>
                <a:srgbClr val="000000"/>
              </a:solidFill>
              <a:latin typeface="Arial" panose="020B0604020202020204"/>
            </a:endParaRPr>
          </a:p>
        </p:txBody>
      </p:sp>
      <p:sp>
        <p:nvSpPr>
          <p:cNvPr id="7" name="Freeform 2"/>
          <p:cNvSpPr/>
          <p:nvPr/>
        </p:nvSpPr>
        <p:spPr>
          <a:xfrm>
            <a:off x="4476306" y="2030819"/>
            <a:ext cx="6889899" cy="464642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defTabSz="914400"/>
            <a:endParaRPr lang="en-US">
              <a:solidFill>
                <a:prstClr val="black"/>
              </a:solidFill>
            </a:endParaRPr>
          </a:p>
        </p:txBody>
      </p:sp>
    </p:spTree>
    <p:extLst>
      <p:ext uri="{BB962C8B-B14F-4D97-AF65-F5344CB8AC3E}">
        <p14:creationId xmlns:p14="http://schemas.microsoft.com/office/powerpoint/2010/main" val="62964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t="1936" b="1936"/>
          <a:stretch>
            <a:fillRect/>
          </a:stretch>
        </p:blipFill>
        <p:spPr>
          <a:xfrm>
            <a:off x="-1141115" y="0"/>
            <a:ext cx="8626436" cy="6963139"/>
          </a:xfrm>
          <a:prstGeom prst="rect">
            <a:avLst/>
          </a:prstGeom>
        </p:spPr>
      </p:pic>
      <p:sp>
        <p:nvSpPr>
          <p:cNvPr id="3" name="TextBox 2"/>
          <p:cNvSpPr txBox="1"/>
          <p:nvPr/>
        </p:nvSpPr>
        <p:spPr>
          <a:xfrm>
            <a:off x="811595" y="1404191"/>
            <a:ext cx="4717335" cy="4401205"/>
          </a:xfrm>
          <a:prstGeom prst="rect">
            <a:avLst/>
          </a:prstGeom>
          <a:noFill/>
        </p:spPr>
        <p:txBody>
          <a:bodyPr wrap="square" rtlCol="0">
            <a:spAutoFit/>
          </a:bodyPr>
          <a:lstStyle/>
          <a:p>
            <a:pPr algn="ctr" defTabSz="914400">
              <a:defRPr/>
            </a:pPr>
            <a:r>
              <a:rPr lang="vi-V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Quê hương Việt Nam chúng ta thật nhiều cảnh đẹp, phong phú. Mỗi nơi mang vẻ đẹp đặc trưng của từng vùng. Bài đọc “Những hòn đảo trên Vịnh Hạ Long” đã miêu tả vẻ đẹp kỳ thú của những hòn đảo, đầy sống động và có những câu chuyện sự tích huyền bí. </a:t>
            </a:r>
          </a:p>
        </p:txBody>
      </p:sp>
      <p:pic>
        <p:nvPicPr>
          <p:cNvPr id="2050" name="Picture 2" descr="Kinh nghiệm du lịch vịnh Hạ Long cực “chất” cho 2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4561">
            <a:off x="6605700" y="3678865"/>
            <a:ext cx="5511872" cy="26662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Du lịch vịnh Hạ Long - Vùng biển đảo CỰC PHẨM của Quảng N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0937">
            <a:off x="6920547" y="244548"/>
            <a:ext cx="4827101" cy="321347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971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par>
                                <p:cTn id="20" presetID="2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a:off x="0" y="0"/>
            <a:ext cx="12192000" cy="6858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914400"/>
            <a:endParaRPr lang="en-US">
              <a:solidFill>
                <a:prstClr val="black"/>
              </a:solidFill>
            </a:endParaRPr>
          </a:p>
        </p:txBody>
      </p:sp>
      <p:sp>
        <p:nvSpPr>
          <p:cNvPr id="5" name="Freeform 2"/>
          <p:cNvSpPr/>
          <p:nvPr/>
        </p:nvSpPr>
        <p:spPr>
          <a:xfrm>
            <a:off x="0" y="1435816"/>
            <a:ext cx="4486276" cy="4048125"/>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defTabSz="914400"/>
            <a:endParaRPr lang="en-US">
              <a:solidFill>
                <a:prstClr val="black"/>
              </a:solidFill>
            </a:endParaRPr>
          </a:p>
        </p:txBody>
      </p:sp>
      <p:pic>
        <p:nvPicPr>
          <p:cNvPr id="6" name="Picture 5"/>
          <p:cNvPicPr>
            <a:picLocks noChangeAspect="1"/>
          </p:cNvPicPr>
          <p:nvPr/>
        </p:nvPicPr>
        <p:blipFill>
          <a:blip r:embed="rId5"/>
          <a:stretch>
            <a:fillRect/>
          </a:stretch>
        </p:blipFill>
        <p:spPr>
          <a:xfrm>
            <a:off x="92174" y="-140822"/>
            <a:ext cx="1523956" cy="1508868"/>
          </a:xfrm>
          <a:prstGeom prst="rect">
            <a:avLst/>
          </a:prstGeom>
        </p:spPr>
      </p:pic>
      <p:pic>
        <p:nvPicPr>
          <p:cNvPr id="9" name="Picture 8"/>
          <p:cNvPicPr>
            <a:picLocks noChangeAspect="1"/>
          </p:cNvPicPr>
          <p:nvPr/>
        </p:nvPicPr>
        <p:blipFill>
          <a:blip r:embed="rId6"/>
          <a:stretch>
            <a:fillRect/>
          </a:stretch>
        </p:blipFill>
        <p:spPr>
          <a:xfrm>
            <a:off x="4188357" y="173133"/>
            <a:ext cx="4267570" cy="2578832"/>
          </a:xfrm>
          <a:prstGeom prst="rect">
            <a:avLst/>
          </a:prstGeom>
        </p:spPr>
      </p:pic>
      <p:pic>
        <p:nvPicPr>
          <p:cNvPr id="15" name="Picture 14"/>
          <p:cNvPicPr>
            <a:picLocks noChangeAspect="1"/>
          </p:cNvPicPr>
          <p:nvPr/>
        </p:nvPicPr>
        <p:blipFill>
          <a:blip r:embed="rId7"/>
          <a:stretch>
            <a:fillRect/>
          </a:stretch>
        </p:blipFill>
        <p:spPr>
          <a:xfrm>
            <a:off x="4030461" y="2181896"/>
            <a:ext cx="7895004" cy="2706859"/>
          </a:xfrm>
          <a:prstGeom prst="rect">
            <a:avLst/>
          </a:prstGeom>
        </p:spPr>
      </p:pic>
      <p:pic>
        <p:nvPicPr>
          <p:cNvPr id="17" name="Picture 16"/>
          <p:cNvPicPr>
            <a:picLocks noChangeAspect="1"/>
          </p:cNvPicPr>
          <p:nvPr/>
        </p:nvPicPr>
        <p:blipFill>
          <a:blip r:embed="rId8"/>
          <a:stretch>
            <a:fillRect/>
          </a:stretch>
        </p:blipFill>
        <p:spPr>
          <a:xfrm>
            <a:off x="7979728" y="5998389"/>
            <a:ext cx="3420152" cy="859611"/>
          </a:xfrm>
          <a:prstGeom prst="rect">
            <a:avLst/>
          </a:prstGeom>
        </p:spPr>
      </p:pic>
    </p:spTree>
    <p:extLst>
      <p:ext uri="{BB962C8B-B14F-4D97-AF65-F5344CB8AC3E}">
        <p14:creationId xmlns:p14="http://schemas.microsoft.com/office/powerpoint/2010/main" val="24479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grpSp>
      <p:sp>
        <p:nvSpPr>
          <p:cNvPr id="30" name="日期占位符 15"/>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60FBDFE-C587-4B4C-A407-44438C67B59E}" type="datetimeFigureOut">
              <a:rPr lang="zh-CN" altLang="en-US" sz="1200" smtClean="0">
                <a:solidFill>
                  <a:prstClr val="black">
                    <a:tint val="75000"/>
                  </a:prstClr>
                </a:solidFill>
                <a:latin typeface="Arial" panose="020B0604020202020204"/>
                <a:ea typeface="字魂130号-快乐俏黑体" panose="00000500000000000000" charset="-122"/>
              </a:rPr>
              <a:pPr>
                <a:defRPr/>
              </a:pPr>
              <a:t>2024/11/14</a:t>
            </a:fld>
            <a:endParaRPr lang="zh-CN" altLang="en-US" sz="1200">
              <a:solidFill>
                <a:prstClr val="black">
                  <a:tint val="75000"/>
                </a:prstClr>
              </a:solidFill>
              <a:latin typeface="Arial" panose="020B0604020202020204"/>
              <a:ea typeface="字魂130号-快乐俏黑体" panose="00000500000000000000" charset="-122"/>
            </a:endParaRPr>
          </a:p>
        </p:txBody>
      </p:sp>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 name="Picture 3"/>
          <p:cNvPicPr>
            <a:picLocks noChangeAspect="1"/>
          </p:cNvPicPr>
          <p:nvPr/>
        </p:nvPicPr>
        <p:blipFill>
          <a:blip r:embed="rId4"/>
          <a:stretch>
            <a:fillRect/>
          </a:stretch>
        </p:blipFill>
        <p:spPr>
          <a:xfrm>
            <a:off x="2537208" y="2159542"/>
            <a:ext cx="7340191" cy="24531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0667" y="0"/>
            <a:ext cx="2073349" cy="2073349"/>
          </a:xfrm>
          <a:prstGeom prst="rect">
            <a:avLst/>
          </a:prstGeom>
        </p:spPr>
      </p:pic>
    </p:spTree>
    <p:extLst>
      <p:ext uri="{BB962C8B-B14F-4D97-AF65-F5344CB8AC3E}">
        <p14:creationId xmlns:p14="http://schemas.microsoft.com/office/powerpoint/2010/main" val="27061328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778567" y="660726"/>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algn="ctr" defTabSz="914400">
              <a:defRPr/>
            </a:pPr>
            <a:r>
              <a:rPr lang="vi-VN" sz="5000" b="1" dirty="0">
                <a:solidFill>
                  <a:prstClr val="black"/>
                </a:solidFill>
                <a:latin typeface="Cambria" panose="02040503050406030204" pitchFamily="18" charset="0"/>
                <a:ea typeface="Cambria" panose="02040503050406030204" pitchFamily="18" charset="0"/>
              </a:rPr>
              <a:t>Theo em, bài đọc được chia làm bao nhiêu đoạn? </a:t>
            </a:r>
            <a:endParaRPr lang="en-US" sz="5000" b="1" dirty="0">
              <a:solidFill>
                <a:prstClr val="black"/>
              </a:solidFill>
              <a:latin typeface="Cambria" panose="02040503050406030204" pitchFamily="18" charset="0"/>
              <a:ea typeface="Cambria" panose="02040503050406030204" pitchFamily="18" charset="0"/>
            </a:endParaRPr>
          </a:p>
        </p:txBody>
      </p:sp>
      <p:sp>
        <p:nvSpPr>
          <p:cNvPr id="38" name="TextBox 37"/>
          <p:cNvSpPr txBox="1"/>
          <p:nvPr/>
        </p:nvSpPr>
        <p:spPr>
          <a:xfrm>
            <a:off x="1943459" y="1726185"/>
            <a:ext cx="7748253" cy="1631216"/>
          </a:xfrm>
          <a:prstGeom prst="rect">
            <a:avLst/>
          </a:prstGeom>
          <a:noFill/>
        </p:spPr>
        <p:txBody>
          <a:bodyPr wrap="square" rtlCol="0">
            <a:spAutoFit/>
          </a:bodyPr>
          <a:lstStyle/>
          <a:p>
            <a:pPr algn="ctr" defTabSz="914400">
              <a:defRPr/>
            </a:pPr>
            <a:r>
              <a:rPr lang="vi-VN" sz="5000" b="1" dirty="0">
                <a:solidFill>
                  <a:prstClr val="black"/>
                </a:solidFill>
                <a:latin typeface="Cambria" panose="02040503050406030204" pitchFamily="18" charset="0"/>
                <a:ea typeface="Cambria" panose="02040503050406030204" pitchFamily="18" charset="0"/>
              </a:rPr>
              <a:t>Bài đọc được chia làm </a:t>
            </a:r>
          </a:p>
          <a:p>
            <a:pPr algn="ctr" defTabSz="914400">
              <a:defRPr/>
            </a:pPr>
            <a:r>
              <a:rPr lang="en-US" sz="5000" b="1" dirty="0">
                <a:solidFill>
                  <a:prstClr val="black"/>
                </a:solidFill>
                <a:latin typeface="Cambria" panose="02040503050406030204" pitchFamily="18" charset="0"/>
                <a:ea typeface="Cambria" panose="02040503050406030204" pitchFamily="18" charset="0"/>
              </a:rPr>
              <a:t>4</a:t>
            </a:r>
            <a:r>
              <a:rPr lang="vi-VN" sz="5000" b="1" dirty="0">
                <a:solidFill>
                  <a:prstClr val="black"/>
                </a:solidFill>
                <a:latin typeface="Cambria" panose="02040503050406030204" pitchFamily="18" charset="0"/>
                <a:ea typeface="Cambria" panose="02040503050406030204" pitchFamily="18" charset="0"/>
              </a:rPr>
              <a:t> đoạn</a:t>
            </a:r>
            <a:endParaRPr lang="en-US" sz="5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016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3"/>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4"/>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5"/>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22" name="Rectangle 21"/>
            <p:cNvSpPr/>
            <p:nvPr/>
          </p:nvSpPr>
          <p:spPr>
            <a:xfrm>
              <a:off x="2237549" y="1143302"/>
              <a:ext cx="8498159" cy="769441"/>
            </a:xfrm>
            <a:prstGeom prst="rect">
              <a:avLst/>
            </a:prstGeom>
          </p:spPr>
          <p:txBody>
            <a:bodyPr wrap="square">
              <a:spAutoFit/>
            </a:bodyPr>
            <a:lstStyle/>
            <a:p>
              <a:pPr algn="ctr" defTabSz="914400">
                <a:defRPr/>
              </a:pPr>
              <a:r>
                <a:rPr lang="en-US" sz="4400" b="1" dirty="0" err="1">
                  <a:ln w="57150">
                    <a:noFill/>
                  </a:ln>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Luyện</a:t>
              </a:r>
              <a:r>
                <a:rPr lang="en-US" sz="4400" b="1" dirty="0">
                  <a:ln w="57150">
                    <a:noFill/>
                  </a:ln>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ln w="57150">
                    <a:noFill/>
                  </a:ln>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đọc</a:t>
              </a:r>
              <a:r>
                <a:rPr lang="en-US" sz="4400" b="1" dirty="0">
                  <a:ln w="57150">
                    <a:noFill/>
                  </a:ln>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ln w="57150">
                    <a:noFill/>
                  </a:ln>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400" b="1" dirty="0">
                  <a:ln w="57150">
                    <a:noFill/>
                  </a:ln>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ln w="57150">
                    <a:noFill/>
                  </a:ln>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khó</a:t>
              </a:r>
              <a:r>
                <a:rPr lang="en-US" sz="4400" b="1" dirty="0">
                  <a:ln w="57150">
                    <a:noFill/>
                  </a:ln>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24" name="TextBox 23"/>
          <p:cNvSpPr txBox="1"/>
          <p:nvPr/>
        </p:nvSpPr>
        <p:spPr>
          <a:xfrm>
            <a:off x="886024" y="2977809"/>
            <a:ext cx="4298681" cy="646331"/>
          </a:xfrm>
          <a:prstGeom prst="rect">
            <a:avLst/>
          </a:prstGeom>
          <a:noFill/>
        </p:spPr>
        <p:txBody>
          <a:bodyPr wrap="square" rtlCol="0">
            <a:spAutoFit/>
          </a:bodyPr>
          <a:lstStyle/>
          <a:p>
            <a:pPr algn="ctr" defTabSz="914400">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ngăn khơi với lộng</a:t>
            </a:r>
          </a:p>
        </p:txBody>
      </p:sp>
      <p:sp>
        <p:nvSpPr>
          <p:cNvPr id="25" name="TextBox 24"/>
          <p:cNvSpPr txBox="1"/>
          <p:nvPr/>
        </p:nvSpPr>
        <p:spPr>
          <a:xfrm>
            <a:off x="850604" y="3839780"/>
            <a:ext cx="4412510" cy="1200329"/>
          </a:xfrm>
          <a:prstGeom prst="rect">
            <a:avLst/>
          </a:prstGeom>
          <a:noFill/>
        </p:spPr>
        <p:txBody>
          <a:bodyPr wrap="square" rtlCol="0">
            <a:spAutoFit/>
          </a:bodyPr>
          <a:lstStyle/>
          <a:p>
            <a:pPr algn="ctr" defTabSz="914400">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nối mặt biển với chân trời</a:t>
            </a:r>
          </a:p>
        </p:txBody>
      </p:sp>
      <p:sp>
        <p:nvSpPr>
          <p:cNvPr id="14" name="TextBox 13"/>
          <p:cNvSpPr txBox="1"/>
          <p:nvPr/>
        </p:nvSpPr>
        <p:spPr>
          <a:xfrm>
            <a:off x="1297106" y="5105002"/>
            <a:ext cx="3698388" cy="646331"/>
          </a:xfrm>
          <a:prstGeom prst="rect">
            <a:avLst/>
          </a:prstGeom>
          <a:noFill/>
        </p:spPr>
        <p:txBody>
          <a:bodyPr wrap="square" rtlCol="0">
            <a:spAutoFit/>
          </a:bodyPr>
          <a:lstStyle/>
          <a:p>
            <a:pPr algn="ctr" defTabSz="914400">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lúc neo thuyền</a:t>
            </a:r>
          </a:p>
        </p:txBody>
      </p:sp>
      <p:pic>
        <p:nvPicPr>
          <p:cNvPr id="16"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8" name="TextBox 17"/>
          <p:cNvSpPr txBox="1"/>
          <p:nvPr/>
        </p:nvSpPr>
        <p:spPr>
          <a:xfrm>
            <a:off x="6922244" y="3193030"/>
            <a:ext cx="3698388" cy="706755"/>
          </a:xfrm>
          <a:prstGeom prst="rect">
            <a:avLst/>
          </a:prstGeom>
          <a:noFill/>
        </p:spPr>
        <p:txBody>
          <a:bodyPr wrap="square" rtlCol="0">
            <a:spAutoFit/>
          </a:bodyPr>
          <a:lstStyle/>
          <a:p>
            <a:pPr algn="ctr" defTabSz="914400">
              <a:defRPr/>
            </a:pPr>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phơi lưới</a:t>
            </a:r>
          </a:p>
        </p:txBody>
      </p:sp>
      <p:sp>
        <p:nvSpPr>
          <p:cNvPr id="19" name="TextBox 18"/>
          <p:cNvSpPr txBox="1"/>
          <p:nvPr/>
        </p:nvSpPr>
        <p:spPr>
          <a:xfrm>
            <a:off x="7187609" y="4374738"/>
            <a:ext cx="3040912" cy="1200329"/>
          </a:xfrm>
          <a:prstGeom prst="rect">
            <a:avLst/>
          </a:prstGeom>
          <a:noFill/>
        </p:spPr>
        <p:txBody>
          <a:bodyPr wrap="square" rtlCol="0">
            <a:spAutoFit/>
          </a:bodyPr>
          <a:lstStyle/>
          <a:p>
            <a:pPr algn="ctr" defTabSz="914400">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Ô</a:t>
            </a: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 lão trầm tính</a:t>
            </a:r>
          </a:p>
        </p:txBody>
      </p:sp>
    </p:spTree>
    <p:extLst>
      <p:ext uri="{BB962C8B-B14F-4D97-AF65-F5344CB8AC3E}">
        <p14:creationId xmlns:p14="http://schemas.microsoft.com/office/powerpoint/2010/main" val="34353511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4"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A3AB87EF-B655-4FFF-8D05-F333AD7F2789}"/>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1053</TotalTime>
  <Words>300</Words>
  <Application>Microsoft Office PowerPoint</Application>
  <PresentationFormat>Custom</PresentationFormat>
  <Paragraphs>44</Paragraphs>
  <Slides>23</Slides>
  <Notes>2</Notes>
  <HiddenSlides>0</HiddenSlides>
  <MMClips>2</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Ion Boardroom</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hòn đảo đẹp ở Vịnh Hạ Long</vt:lpstr>
      <vt:lpstr>PowerPoint Presentation</vt:lpstr>
      <vt:lpstr>PowerPoint Presentation</vt:lpstr>
      <vt:lpstr>PowerPoint Presentation</vt:lpstr>
      <vt:lpstr>Các  hang động đẹp.</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Kí quan thiên nhiên thế giới .</dc:title>
  <dc:creator>Windows User</dc:creator>
  <cp:lastModifiedBy>Admin</cp:lastModifiedBy>
  <cp:revision>69</cp:revision>
  <dcterms:created xsi:type="dcterms:W3CDTF">2024-02-23T13:50:28Z</dcterms:created>
  <dcterms:modified xsi:type="dcterms:W3CDTF">2024-11-14T15:03:19Z</dcterms:modified>
</cp:coreProperties>
</file>