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99" r:id="rId6"/>
    <p:sldId id="320" r:id="rId7"/>
    <p:sldId id="321" r:id="rId8"/>
    <p:sldId id="281" r:id="rId9"/>
    <p:sldId id="322" r:id="rId10"/>
    <p:sldId id="319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290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3" d="100"/>
          <a:sy n="83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54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32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88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6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90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65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5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4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60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78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34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22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56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873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25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81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34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04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6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5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microsoft.com/office/2007/relationships/media" Target="../media/media7.mp3"/><Relationship Id="rId7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5.xml"/><Relationship Id="rId4" Type="http://schemas.openxmlformats.org/officeDocument/2006/relationships/audio" Target="../media/media7.mp3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9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0.jp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8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4.xml"/><Relationship Id="rId4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676456" cy="1709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" y="1709973"/>
            <a:ext cx="9127196" cy="5148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46" y="1293057"/>
            <a:ext cx="5491158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826192" cy="826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96" y="6284165"/>
            <a:ext cx="236963" cy="189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905162"/>
            <a:ext cx="858120" cy="7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404" y="-143654"/>
            <a:ext cx="276229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KHÁM PHÁ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6545" y="2480302"/>
            <a:ext cx="4572000" cy="661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>
                <a:latin typeface="Times New Roman"/>
                <a:ea typeface="Times New Roman"/>
              </a:rPr>
              <a:t>-1 HS đọc lại bài đọc nhạc đó?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097551"/>
            <a:ext cx="78757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nhạc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3 ở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chủ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?.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bao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nhiêu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nốt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nhạc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? 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24" y="3508656"/>
            <a:ext cx="5442891" cy="3312368"/>
          </a:xfrm>
          <a:prstGeom prst="rect">
            <a:avLst/>
          </a:prstGeom>
        </p:spPr>
      </p:pic>
      <p:pic>
        <p:nvPicPr>
          <p:cNvPr id="10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392" y="3144965"/>
            <a:ext cx="609600" cy="9767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78349" y="-100060"/>
            <a:ext cx="32560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/>
                <a:ea typeface="Arial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Arial"/>
              </a:rPr>
              <a:t>Đọc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Arial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Arial"/>
              </a:rPr>
              <a:t>nhạc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Arial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/>
                <a:ea typeface="Arial"/>
              </a:rPr>
              <a:t>Bài</a:t>
            </a:r>
            <a:r>
              <a:rPr lang="en-US" sz="2800" b="1" i="1" dirty="0">
                <a:solidFill>
                  <a:prstClr val="black"/>
                </a:solidFill>
                <a:latin typeface="Times New Roman"/>
                <a:ea typeface="Arial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/>
                <a:ea typeface="Arial"/>
              </a:rPr>
              <a:t>số</a:t>
            </a:r>
            <a:r>
              <a:rPr lang="en-US" sz="2800" b="1" i="1" dirty="0">
                <a:solidFill>
                  <a:prstClr val="black"/>
                </a:solidFill>
                <a:latin typeface="Times New Roman"/>
                <a:ea typeface="Arial"/>
              </a:rPr>
              <a:t> 4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52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5372" y="50402"/>
            <a:ext cx="768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</a:t>
            </a:r>
            <a:r>
              <a:rPr lang="en-US" sz="3200">
                <a:solidFill>
                  <a:srgbClr val="FF0000"/>
                </a:solidFill>
              </a:rPr>
              <a:t>Đọc mẫu và HD HS đọc tên nốt nhạc từng câu chưa có cao độ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717223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48" y="352127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051" name="Picture 3" descr="C:\Users\Administrator\Desktop\ẺYY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37" y="1124744"/>
            <a:ext cx="77573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572000" y="1877084"/>
            <a:ext cx="360040" cy="631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77852" y="1877085"/>
            <a:ext cx="360040" cy="631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DOC NHAC SO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4242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đọc nhạc từng câu có cao độ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584775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788436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5561" y="51887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20" y="5949280"/>
            <a:ext cx="306288" cy="245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884368" cy="1728192"/>
          </a:xfrm>
          <a:prstGeom prst="rect">
            <a:avLst/>
          </a:prstGeom>
        </p:spPr>
      </p:pic>
      <p:pic>
        <p:nvPicPr>
          <p:cNvPr id="6" name="c1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c2 doc nhac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6045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7884368" cy="1308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7884368" cy="1380906"/>
          </a:xfrm>
          <a:prstGeom prst="rect">
            <a:avLst/>
          </a:prstGeom>
        </p:spPr>
      </p:pic>
      <p:pic>
        <p:nvPicPr>
          <p:cNvPr id="10" name="DOC NHAC SO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4242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6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3424" y="2585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độ 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499" y="979959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5500464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64734"/>
            <a:ext cx="5907476" cy="3275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388" y="116632"/>
            <a:ext cx="7399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0" y="5949280"/>
            <a:ext cx="306288" cy="2455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69802" y="1843741"/>
            <a:ext cx="141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6596" y="3762618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28" y="908720"/>
            <a:ext cx="7992972" cy="37444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2753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84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6180" y="261610"/>
            <a:ext cx="5268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060848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0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31031"/>
            <a:ext cx="836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74" y="2061265"/>
            <a:ext cx="656850" cy="6206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09" y="908719"/>
            <a:ext cx="7884368" cy="9543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48" y="2685403"/>
            <a:ext cx="7884368" cy="11339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25647"/>
            <a:ext cx="656850" cy="6206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95" y="3819323"/>
            <a:ext cx="656850" cy="6206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68" y="2025646"/>
            <a:ext cx="656850" cy="6206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78" y="2064744"/>
            <a:ext cx="656850" cy="6206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68" y="3761298"/>
            <a:ext cx="656850" cy="62065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19323"/>
            <a:ext cx="656850" cy="6206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03" y="3819323"/>
            <a:ext cx="656850" cy="620659"/>
          </a:xfrm>
          <a:prstGeom prst="rect">
            <a:avLst/>
          </a:prstGeom>
        </p:spPr>
      </p:pic>
      <p:pic>
        <p:nvPicPr>
          <p:cNvPr id="33" name="DOC NHAC SO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4242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89240"/>
            <a:ext cx="85812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53" y="3758474"/>
            <a:ext cx="236963" cy="1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476" y="188640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 dirty="0">
              <a:effectLst/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236963" cy="1899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9632" y="291187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i="1">
                <a:solidFill>
                  <a:srgbClr val="333333"/>
                </a:solidFill>
                <a:latin typeface="Times New Roman"/>
                <a:ea typeface="Calibri"/>
              </a:rPr>
              <a:t>Hôm nay em ………………………..ồ</a:t>
            </a:r>
            <a:endParaRPr lang="en-US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i="1">
                <a:solidFill>
                  <a:srgbClr val="333333"/>
                </a:solidFill>
                <a:latin typeface="Times New Roman"/>
                <a:ea typeface="Calibri"/>
              </a:rPr>
              <a:t>La la la ………………………………là</a:t>
            </a:r>
            <a:endParaRPr lang="en-US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rgbClr val="333333"/>
                </a:solidFill>
                <a:latin typeface="Times New Roman"/>
                <a:ea typeface="Calibri"/>
              </a:rPr>
              <a:t>Kia bao nông trại……………………ồ</a:t>
            </a:r>
            <a:endParaRPr lang="en-US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i="1">
                <a:solidFill>
                  <a:srgbClr val="333333"/>
                </a:solidFill>
                <a:latin typeface="Times New Roman"/>
                <a:ea typeface="Calibri"/>
              </a:rPr>
              <a:t>Là la la la……………………………..là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204864"/>
            <a:ext cx="67687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– GV đàn lần lượt hai câu đầu của bài hát cho HS nhắc lại bằng âm la.</a:t>
            </a:r>
            <a:endParaRPr lang="en-US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99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" y="31"/>
            <a:ext cx="826192" cy="826192"/>
          </a:xfrm>
          <a:prstGeom prst="rect">
            <a:avLst/>
          </a:prstGeom>
        </p:spPr>
      </p:pic>
      <p:pic>
        <p:nvPicPr>
          <p:cNvPr id="7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5976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33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253670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của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gì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đã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được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học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. 2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xung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phong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lên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các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ở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dưới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vỗ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tay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phách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đệm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cho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bạn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3600" dirty="0">
                <a:latin typeface="Times New Roman"/>
                <a:ea typeface="Times New Roman"/>
                <a:cs typeface="Arial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84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19520"/>
            <a:ext cx="3995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ea typeface="Times New Roman"/>
                <a:cs typeface="Arial"/>
              </a:rPr>
              <a:t>Chia 3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nhóm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mỗi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nhóm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bài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Trang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trại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vẻ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bằng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tiếng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kêu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của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một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con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vật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nào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Times New Roman"/>
                <a:cs typeface="Arial"/>
              </a:rPr>
              <a:t>đó</a:t>
            </a:r>
            <a:r>
              <a:rPr lang="en-US" sz="2800" dirty="0">
                <a:latin typeface="Times New Roman"/>
                <a:ea typeface="Times New Roman"/>
                <a:cs typeface="Arial"/>
              </a:rPr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85664" y="2444371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 : meo meo meo...</a:t>
            </a:r>
          </a:p>
          <a:p>
            <a:r>
              <a:rPr lang="en-US" sz="4000" i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 2: gâu gâu gâu...</a:t>
            </a:r>
          </a:p>
          <a:p>
            <a:r>
              <a:rPr lang="en-US" sz="4000" i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Nhóm 3: be be be...</a:t>
            </a:r>
            <a:endParaRPr lang="en-US" sz="40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1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2830" y="820503"/>
            <a:ext cx="1749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Tiết </a:t>
            </a:r>
            <a:r>
              <a:rPr lang="en-US" sz="4000" b="1">
                <a:solidFill>
                  <a:srgbClr val="FF0000"/>
                </a:solidFill>
              </a:rPr>
              <a:t>28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" y="-126386"/>
            <a:ext cx="826192" cy="826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36" y="3645024"/>
            <a:ext cx="301199" cy="241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3" y="-43527"/>
            <a:ext cx="7776864" cy="304047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7944" y="2136469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901700" algn="l"/>
              </a:tabLst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srgbClr val="FC190F"/>
                </a:solidFill>
                <a:latin typeface="Times New Roman"/>
                <a:ea typeface="Arial"/>
              </a:rPr>
              <a:t>ĐỌC NHẠC </a:t>
            </a:r>
            <a:r>
              <a:rPr lang="en-US" sz="2400" b="1" i="1" dirty="0">
                <a:solidFill>
                  <a:srgbClr val="FC190F"/>
                </a:solidFill>
                <a:latin typeface="Times New Roman"/>
                <a:ea typeface="Arial"/>
              </a:rPr>
              <a:t>BÀI HÁT SỐ 4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32541" y="1522725"/>
            <a:ext cx="5123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tabLst>
                <a:tab pos="901700" algn="l"/>
              </a:tabLst>
            </a:pPr>
            <a:r>
              <a:rPr lang="fr-FR" sz="2400" b="1" dirty="0">
                <a:solidFill>
                  <a:srgbClr val="FC190F"/>
                </a:solidFill>
                <a:latin typeface="Times New Roman"/>
                <a:ea typeface="Arial"/>
              </a:rPr>
              <a:t>ÔN BÀI HÁT: </a:t>
            </a:r>
            <a:r>
              <a:rPr lang="fr-FR" sz="2400" b="1" i="1" dirty="0">
                <a:solidFill>
                  <a:srgbClr val="FC190F"/>
                </a:solidFill>
                <a:latin typeface="Times New Roman"/>
                <a:ea typeface="Arial"/>
              </a:rPr>
              <a:t>TRANG TRẠI VUI VẺ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833" y="1425134"/>
            <a:ext cx="6771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Ôn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tổ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, ca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</a:rPr>
              <a:t>nhân</a:t>
            </a:r>
            <a:endParaRPr lang="en-US" sz="28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3582" y="566124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8738" y="492092"/>
            <a:ext cx="4857355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5100" algn="l"/>
              </a:tabLst>
            </a:pPr>
            <a:r>
              <a:rPr lang="en-US" b="1" dirty="0">
                <a:latin typeface="Times New Roman"/>
                <a:ea typeface="Arial"/>
              </a:rPr>
              <a:t>  </a:t>
            </a:r>
            <a:r>
              <a:rPr lang="en-US" b="1" dirty="0" err="1">
                <a:latin typeface="Times New Roman"/>
                <a:ea typeface="Arial"/>
              </a:rPr>
              <a:t>Ôn</a:t>
            </a:r>
            <a:r>
              <a:rPr lang="en-US" b="1" dirty="0">
                <a:latin typeface="Times New Roman"/>
                <a:ea typeface="Arial"/>
              </a:rPr>
              <a:t> </a:t>
            </a:r>
            <a:r>
              <a:rPr lang="en-US" b="1" dirty="0" err="1">
                <a:latin typeface="Times New Roman"/>
                <a:ea typeface="Arial"/>
              </a:rPr>
              <a:t>tập</a:t>
            </a:r>
            <a:r>
              <a:rPr lang="en-US" b="1" dirty="0">
                <a:latin typeface="Times New Roman"/>
                <a:ea typeface="Arial"/>
              </a:rPr>
              <a:t> </a:t>
            </a:r>
            <a:r>
              <a:rPr lang="en-US" b="1" dirty="0" err="1">
                <a:latin typeface="Times New Roman"/>
                <a:ea typeface="Arial"/>
              </a:rPr>
              <a:t>bài</a:t>
            </a:r>
            <a:r>
              <a:rPr lang="en-US" b="1" dirty="0">
                <a:latin typeface="Times New Roman"/>
                <a:ea typeface="Arial"/>
              </a:rPr>
              <a:t> </a:t>
            </a:r>
            <a:r>
              <a:rPr lang="en-US" b="1" dirty="0" err="1">
                <a:latin typeface="Times New Roman"/>
                <a:ea typeface="Arial"/>
              </a:rPr>
              <a:t>hát</a:t>
            </a:r>
            <a:r>
              <a:rPr lang="en-US" b="1" dirty="0">
                <a:latin typeface="Times New Roman"/>
                <a:ea typeface="Arial"/>
              </a:rPr>
              <a:t> </a:t>
            </a:r>
            <a:r>
              <a:rPr lang="en-US" b="1" i="1" dirty="0">
                <a:latin typeface="Times New Roman"/>
                <a:ea typeface="Arial"/>
              </a:rPr>
              <a:t>Trang </a:t>
            </a:r>
            <a:r>
              <a:rPr lang="en-US" b="1" i="1" dirty="0" err="1">
                <a:latin typeface="Times New Roman"/>
                <a:ea typeface="Arial"/>
              </a:rPr>
              <a:t>trại</a:t>
            </a:r>
            <a:r>
              <a:rPr lang="en-US" b="1" i="1" dirty="0">
                <a:latin typeface="Times New Roman"/>
                <a:ea typeface="Arial"/>
              </a:rPr>
              <a:t> </a:t>
            </a:r>
            <a:r>
              <a:rPr lang="en-US" b="1" i="1" dirty="0" err="1">
                <a:latin typeface="Times New Roman"/>
                <a:ea typeface="Arial"/>
              </a:rPr>
              <a:t>vui</a:t>
            </a:r>
            <a:r>
              <a:rPr lang="en-US" b="1" i="1" dirty="0">
                <a:latin typeface="Times New Roman"/>
                <a:ea typeface="Arial"/>
              </a:rPr>
              <a:t> </a:t>
            </a:r>
            <a:r>
              <a:rPr lang="en-US" b="1" i="1" dirty="0" err="1">
                <a:latin typeface="Times New Roman"/>
                <a:ea typeface="Arial"/>
              </a:rPr>
              <a:t>vẻ</a:t>
            </a:r>
            <a:endParaRPr lang="en-US" b="1" i="1" dirty="0">
              <a:latin typeface="Times New Roman"/>
              <a:ea typeface="Arial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165100" algn="l"/>
              </a:tabLst>
            </a:pP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Hát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kết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hợp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vận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động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theo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nhịp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>
                <a:latin typeface="Times New Roman"/>
                <a:ea typeface="Times New Roman"/>
              </a:rPr>
              <a:t>điệu</a:t>
            </a:r>
            <a:r>
              <a:rPr lang="en-US" b="1" dirty="0">
                <a:latin typeface="Times New Roman"/>
                <a:ea typeface="Times New Roman"/>
              </a:rPr>
              <a:t>.</a:t>
            </a:r>
            <a:endParaRPr lang="en-US" dirty="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8738" y="-117976"/>
            <a:ext cx="48573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THỰC HÀNH − LUYỆN TẬP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3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9536" y="63985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+Nhóm 1 hát câu 1/3/5/</a:t>
            </a:r>
          </a:p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+Nhóm 2 hát câu 2/4/6/</a:t>
            </a:r>
          </a:p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+Cả lớp hat câu 7/8.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784" y="116632"/>
            <a:ext cx="8749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Chia thành 2 nhóm hát nối tiếp đồng ca gõ đệm theo phách: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5592" y="5606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236963" cy="189976"/>
          </a:xfrm>
          <a:prstGeom prst="rect">
            <a:avLst/>
          </a:prstGeom>
        </p:spPr>
      </p:pic>
      <p:pic>
        <p:nvPicPr>
          <p:cNvPr id="9" name="TRAG TRAI VV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95592" y="560600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538" y="523220"/>
            <a:ext cx="8032135" cy="162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Times New Roman"/>
                <a:cs typeface="Arial"/>
              </a:rPr>
              <a:t> </a:t>
            </a:r>
            <a:endParaRPr lang="en-US" dirty="0">
              <a:ea typeface="Calibri"/>
              <a:cs typeface="Arial"/>
            </a:endParaRPr>
          </a:p>
          <a:p>
            <a:pPr lvl="1">
              <a:lnSpc>
                <a:spcPct val="104000"/>
              </a:lnSpc>
              <a:spcAft>
                <a:spcPts val="0"/>
              </a:spcAft>
              <a:tabLst>
                <a:tab pos="355600" algn="l"/>
              </a:tabLst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 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Hôm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nay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em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về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thăm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trang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trại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HS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có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thể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giậm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chân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   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và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vung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tay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tựa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như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đang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bước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đi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pPr lvl="1">
              <a:spcAft>
                <a:spcPts val="0"/>
              </a:spcAft>
              <a:tabLst>
                <a:tab pos="355600" algn="l"/>
              </a:tabLst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 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i="1" dirty="0" err="1">
                <a:latin typeface="Times New Roman"/>
                <a:ea typeface="Times New Roman"/>
                <a:cs typeface="Arial"/>
              </a:rPr>
              <a:t>i</a:t>
            </a:r>
            <a:r>
              <a:rPr lang="en-US" sz="2400" i="1" dirty="0">
                <a:latin typeface="Times New Roman"/>
                <a:ea typeface="Times New Roman"/>
                <a:cs typeface="Arial"/>
              </a:rPr>
              <a:t> ai </a:t>
            </a:r>
            <a:r>
              <a:rPr lang="en-US" sz="2400" i="1" dirty="0" err="1">
                <a:latin typeface="Times New Roman"/>
                <a:ea typeface="Times New Roman"/>
                <a:cs typeface="Arial"/>
              </a:rPr>
              <a:t>i</a:t>
            </a:r>
            <a:r>
              <a:rPr lang="en-US" sz="2400" i="1" dirty="0">
                <a:latin typeface="Times New Roman"/>
                <a:ea typeface="Times New Roman"/>
                <a:cs typeface="Arial"/>
              </a:rPr>
              <a:t> ai ô,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HS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đưa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hai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bàn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tay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lên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miệng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giả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làm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loa.</a:t>
            </a:r>
          </a:p>
          <a:p>
            <a:pPr lvl="1">
              <a:spcAft>
                <a:spcPts val="0"/>
              </a:spcAft>
              <a:tabLst>
                <a:tab pos="355600" algn="l"/>
              </a:tabLst>
            </a:pPr>
            <a:r>
              <a:rPr lang="en-US" sz="2400" dirty="0">
                <a:latin typeface="Times New Roman"/>
                <a:ea typeface="Calibri"/>
                <a:cs typeface="Arial"/>
              </a:rPr>
              <a:t>-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Chân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nhún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nhịp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nhàng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theo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nhịp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HD HS vừa hát vừa làm động tác minh hoạ cho lời bài hát: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9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-06-14_1115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249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00" y="836712"/>
            <a:ext cx="911319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con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con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ô.(Sau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với</a:t>
            </a:r>
            <a:r>
              <a:rPr lang="en-US" sz="2000" i="1" dirty="0"/>
              <a:t> </a:t>
            </a:r>
            <a:r>
              <a:rPr lang="en-US" sz="2000" i="1" dirty="0" err="1"/>
              <a:t>tổ</a:t>
            </a:r>
            <a:r>
              <a:rPr lang="en-US" sz="2000" i="1" dirty="0"/>
              <a:t> 2,3)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051720" y="-866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5600" algn="l"/>
              </a:tabLst>
            </a:pPr>
            <a:r>
              <a:rPr lang="en-US" b="1">
                <a:solidFill>
                  <a:srgbClr val="FC330E"/>
                </a:solidFill>
                <a:latin typeface="Arial"/>
                <a:ea typeface="Arial"/>
              </a:rPr>
              <a:t>              VẬN DỤNG – SÁNG TẠO</a:t>
            </a:r>
            <a:endParaRPr lang="en-US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latin typeface="Times New Roman"/>
                <a:ea typeface="Times New Roman"/>
                <a:cs typeface="Arial"/>
              </a:rPr>
              <a:t>* Hát đối đáp theo bài </a:t>
            </a:r>
            <a:r>
              <a:rPr lang="en-US" b="1" i="1">
                <a:latin typeface="Times New Roman"/>
                <a:ea typeface="Times New Roman"/>
                <a:cs typeface="Arial"/>
              </a:rPr>
              <a:t>Trang trại vui vẻ</a:t>
            </a:r>
            <a:r>
              <a:rPr lang="en-US" b="1">
                <a:latin typeface="Times New Roman"/>
                <a:ea typeface="Times New Roman"/>
                <a:cs typeface="Arial"/>
              </a:rPr>
              <a:t>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2" name="1GIAI DIEU HOI PHAN DOI DAP TRAG TRAI V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616" y="5866006"/>
            <a:ext cx="609600" cy="609600"/>
          </a:xfrm>
          <a:prstGeom prst="rect">
            <a:avLst/>
          </a:prstGeom>
        </p:spPr>
      </p:pic>
      <p:pic>
        <p:nvPicPr>
          <p:cNvPr id="3" name="2 GIAI DIEU DAP BAI TRAG TRAI VV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14152" y="5866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703</Words>
  <Application>Microsoft Office PowerPoint</Application>
  <PresentationFormat>On-screen Show (4:3)</PresentationFormat>
  <Paragraphs>60</Paragraphs>
  <Slides>20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92</cp:revision>
  <dcterms:created xsi:type="dcterms:W3CDTF">2021-06-23T07:33:39Z</dcterms:created>
  <dcterms:modified xsi:type="dcterms:W3CDTF">2024-04-09T13:27:43Z</dcterms:modified>
</cp:coreProperties>
</file>