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87" r:id="rId2"/>
    <p:sldId id="460" r:id="rId3"/>
    <p:sldId id="261" r:id="rId4"/>
    <p:sldId id="461" r:id="rId5"/>
    <p:sldId id="462" r:id="rId6"/>
    <p:sldId id="257" r:id="rId7"/>
    <p:sldId id="463" r:id="rId8"/>
    <p:sldId id="263" r:id="rId9"/>
    <p:sldId id="445" r:id="rId10"/>
    <p:sldId id="446" r:id="rId11"/>
    <p:sldId id="455" r:id="rId12"/>
    <p:sldId id="456" r:id="rId13"/>
    <p:sldId id="457" r:id="rId14"/>
    <p:sldId id="458" r:id="rId15"/>
    <p:sldId id="464" r:id="rId16"/>
    <p:sldId id="465" r:id="rId17"/>
    <p:sldId id="26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39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CF88C-0DE1-42A6-87ED-AE350594759C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5CD103-F491-4285-996C-54FA2622D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903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dấu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ngoặc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, chia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phối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1C304B-1242-4423-B48F-0B72ECBFF0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09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9840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2024/5/5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88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2024/5/5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8AB2F8-37DB-7C81-1D6D-63D2C01954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67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2024/5/5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8AB2F8-37DB-7C81-1D6D-63D2C01954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7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2024/5/5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8AB2F8-37DB-7C81-1D6D-63D2C01954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11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8AB2F8-37DB-7C81-1D6D-63D2C01954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9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8AB2F8-37DB-7C81-1D6D-63D2C01954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96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8AB2F8-37DB-7C81-1D6D-63D2C01954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2024/5/5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05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2024/5/5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80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2024/5/5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84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2024/5/5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820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2024/5/5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74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2024/5/5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133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2024/5/5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35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2024/5/5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236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2024/5/5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99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2024/5/5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8AB2F8-37DB-7C81-1D6D-63D2C01954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3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2024/5/5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8AB2F8-37DB-7C81-1D6D-63D2C01954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3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2024/5/5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8AB2F8-37DB-7C81-1D6D-63D2C01954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75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BA437D6-F065-9B05-17BB-BFEF02E62697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5826" y="95644"/>
            <a:ext cx="1129842" cy="112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57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Relationship Id="rId9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88638" y="280510"/>
            <a:ext cx="93992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b="1" dirty="0">
              <a:ln>
                <a:solidFill>
                  <a:srgbClr val="FFFF00"/>
                </a:solidFill>
              </a:ln>
              <a:solidFill>
                <a:srgbClr val="FF0000"/>
              </a:solidFill>
            </a:endParaRPr>
          </a:p>
          <a:p>
            <a:pPr algn="ctr"/>
            <a:endParaRPr lang="en-US" b="1" dirty="0">
              <a:ln>
                <a:solidFill>
                  <a:srgbClr val="FFFF00"/>
                </a:solidFill>
              </a:ln>
              <a:solidFill>
                <a:srgbClr val="FF0000"/>
              </a:solidFill>
            </a:endParaRPr>
          </a:p>
          <a:p>
            <a:pPr algn="ctr"/>
            <a:r>
              <a:rPr lang="en-US" sz="36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THẦY, CÔ ĐẾN DỰ GIỜ </a:t>
            </a:r>
            <a:endParaRPr lang="vi-VN" sz="36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26080" y="2264358"/>
            <a:ext cx="6492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3600" b="1" dirty="0" err="1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b="1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vi-VN" sz="3600" b="1" dirty="0">
              <a:ln w="0"/>
              <a:solidFill>
                <a:srgbClr val="00B0F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07706" y="4899699"/>
            <a:ext cx="5656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Thoan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03" y="94977"/>
            <a:ext cx="2857500" cy="4762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018" y="94977"/>
            <a:ext cx="2857500" cy="4762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518" y="75384"/>
            <a:ext cx="2857500" cy="4762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033" y="94977"/>
            <a:ext cx="2857500" cy="4762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54950" y="1721908"/>
            <a:ext cx="2857500" cy="4762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024073" y="4486880"/>
            <a:ext cx="2857500" cy="4762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75" y="6153755"/>
            <a:ext cx="2857500" cy="47625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003" y="6153755"/>
            <a:ext cx="2857500" cy="47625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353" y="6153755"/>
            <a:ext cx="2857500" cy="4762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852" y="6117671"/>
            <a:ext cx="2755179" cy="47625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262781" y="1266009"/>
            <a:ext cx="2857500" cy="4762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262781" y="4077813"/>
            <a:ext cx="2857500" cy="47625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270406" y="4725005"/>
            <a:ext cx="2857500" cy="47625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24005">
            <a:off x="-376200" y="965615"/>
            <a:ext cx="2639199" cy="45227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94345">
            <a:off x="-422823" y="5054931"/>
            <a:ext cx="2743432" cy="57431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18244">
            <a:off x="9651604" y="793489"/>
            <a:ext cx="2545609" cy="4953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06851">
            <a:off x="9541297" y="5146103"/>
            <a:ext cx="2490892" cy="4953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73" y="3323868"/>
            <a:ext cx="857251" cy="28384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037" y="4250753"/>
            <a:ext cx="857251" cy="2286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281" y="179519"/>
            <a:ext cx="628651" cy="247417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785" y="202643"/>
            <a:ext cx="628651" cy="23707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771" y="260742"/>
            <a:ext cx="628651" cy="229111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0" y="3359825"/>
            <a:ext cx="1554480" cy="195875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417" y="5062824"/>
            <a:ext cx="1095161" cy="25475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018" y="5034927"/>
            <a:ext cx="1021503" cy="2730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971" y="4891814"/>
            <a:ext cx="1266825" cy="36385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689" y="4899699"/>
            <a:ext cx="1089969" cy="3638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59" y="75385"/>
            <a:ext cx="685800" cy="196215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431" y="78222"/>
            <a:ext cx="685800" cy="19621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B3BFE8-D2B3-E9FC-D1DD-441CB6DCEA8B}"/>
              </a:ext>
            </a:extLst>
          </p:cNvPr>
          <p:cNvSpPr/>
          <p:nvPr/>
        </p:nvSpPr>
        <p:spPr>
          <a:xfrm>
            <a:off x="-1343608" y="75384"/>
            <a:ext cx="1202384" cy="11749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D8805F-6D0F-3AF4-E590-B45CCE7B76E4}"/>
              </a:ext>
            </a:extLst>
          </p:cNvPr>
          <p:cNvSpPr txBox="1"/>
          <p:nvPr/>
        </p:nvSpPr>
        <p:spPr>
          <a:xfrm>
            <a:off x="4087310" y="5558198"/>
            <a:ext cx="4104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4/5/2024</a:t>
            </a:r>
          </a:p>
        </p:txBody>
      </p:sp>
    </p:spTree>
    <p:extLst>
      <p:ext uri="{BB962C8B-B14F-4D97-AF65-F5344CB8AC3E}">
        <p14:creationId xmlns:p14="http://schemas.microsoft.com/office/powerpoint/2010/main" val="6352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86E876E-31F8-4990-B462-5415078936B3}"/>
              </a:ext>
            </a:extLst>
          </p:cNvPr>
          <p:cNvSpPr/>
          <p:nvPr/>
        </p:nvSpPr>
        <p:spPr>
          <a:xfrm>
            <a:off x="304800" y="584200"/>
            <a:ext cx="11582400" cy="568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" name="Text Box 27">
            <a:extLst>
              <a:ext uri="{FF2B5EF4-FFF2-40B4-BE49-F238E27FC236}">
                <a16:creationId xmlns:a16="http://schemas.microsoft.com/office/drawing/2014/main" id="{63329F74-844A-41B1-826D-DCB6FEAF0718}"/>
              </a:ext>
            </a:extLst>
          </p:cNvPr>
          <p:cNvSpPr txBox="1"/>
          <p:nvPr/>
        </p:nvSpPr>
        <p:spPr>
          <a:xfrm>
            <a:off x="1467829" y="787400"/>
            <a:ext cx="9809772" cy="666786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defTabSz="101597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73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373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altLang="en-US" sz="373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altLang="en-US" sz="373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altLang="en-US" sz="373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altLang="en-US" sz="373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lang="en-US" altLang="en-US" sz="373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733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lang="en-US" altLang="en-US" sz="3733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  <a:endParaRPr lang="fr-FR" altLang="en-US" sz="3733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25DAE31-F991-4D63-8360-7BA041F73F5C}"/>
              </a:ext>
            </a:extLst>
          </p:cNvPr>
          <p:cNvGrpSpPr/>
          <p:nvPr/>
        </p:nvGrpSpPr>
        <p:grpSpPr>
          <a:xfrm>
            <a:off x="508000" y="624840"/>
            <a:ext cx="942848" cy="829347"/>
            <a:chOff x="381000" y="468630"/>
            <a:chExt cx="707136" cy="622010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14F85CFD-2607-4BE6-B05B-99AD277A5834}"/>
                </a:ext>
              </a:extLst>
            </p:cNvPr>
            <p:cNvSpPr/>
            <p:nvPr/>
          </p:nvSpPr>
          <p:spPr>
            <a:xfrm>
              <a:off x="381000" y="468630"/>
              <a:ext cx="707136" cy="609600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 Box 27">
              <a:extLst>
                <a:ext uri="{FF2B5EF4-FFF2-40B4-BE49-F238E27FC236}">
                  <a16:creationId xmlns:a16="http://schemas.microsoft.com/office/drawing/2014/main" id="{6EF52176-C633-4D37-8966-A67B928979DD}"/>
                </a:ext>
              </a:extLst>
            </p:cNvPr>
            <p:cNvSpPr txBox="1"/>
            <p:nvPr/>
          </p:nvSpPr>
          <p:spPr>
            <a:xfrm>
              <a:off x="533400" y="590550"/>
              <a:ext cx="331470" cy="500090"/>
            </a:xfrm>
            <a:prstGeom prst="rect">
              <a:avLst/>
            </a:prstGeom>
            <a:noFill/>
            <a:ln w="952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lumMod val="20000"/>
                      <a:lumOff val="80000"/>
                    </a:schemeClr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 defTabSz="1015975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733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endParaRPr lang="fr-FR" altLang="en-US" sz="3733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02D442C-BE54-1AD8-37B0-13983E02B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848" y="2981360"/>
            <a:ext cx="8817102" cy="2533615"/>
          </a:xfrm>
          <a:prstGeom prst="rect">
            <a:avLst/>
          </a:prstGeom>
        </p:spPr>
      </p:pic>
      <p:sp>
        <p:nvSpPr>
          <p:cNvPr id="6" name="Text Box 27">
            <a:extLst>
              <a:ext uri="{FF2B5EF4-FFF2-40B4-BE49-F238E27FC236}">
                <a16:creationId xmlns:a16="http://schemas.microsoft.com/office/drawing/2014/main" id="{C72D4417-FFEB-B5EA-A6AD-460155188E8C}"/>
              </a:ext>
            </a:extLst>
          </p:cNvPr>
          <p:cNvSpPr txBox="1"/>
          <p:nvPr/>
        </p:nvSpPr>
        <p:spPr>
          <a:xfrm>
            <a:off x="1450848" y="1639182"/>
            <a:ext cx="3799496" cy="707886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defTabSz="1015975" fontAlgn="base">
              <a:spcBef>
                <a:spcPct val="50000"/>
              </a:spcBef>
              <a:spcAft>
                <a:spcPct val="0"/>
              </a:spcAft>
            </a:pPr>
            <a:r>
              <a:rPr lang="pt-BR" sz="4000" dirty="0">
                <a:latin typeface="Cambria" panose="02040503050406030204" pitchFamily="18" charset="0"/>
                <a:ea typeface="Cambria" panose="02040503050406030204" pitchFamily="18" charset="0"/>
              </a:rPr>
              <a:t>a) 43 x (2 + 6) </a:t>
            </a:r>
            <a:endParaRPr lang="fr-FR" altLang="en-US" sz="66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 Box 27">
            <a:extLst>
              <a:ext uri="{FF2B5EF4-FFF2-40B4-BE49-F238E27FC236}">
                <a16:creationId xmlns:a16="http://schemas.microsoft.com/office/drawing/2014/main" id="{CC0CED42-289B-B72F-5CCD-C2C37A4ADE1A}"/>
              </a:ext>
            </a:extLst>
          </p:cNvPr>
          <p:cNvSpPr txBox="1"/>
          <p:nvPr/>
        </p:nvSpPr>
        <p:spPr>
          <a:xfrm>
            <a:off x="6001729" y="1639182"/>
            <a:ext cx="3799496" cy="707886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defTabSz="1015975" fontAlgn="base">
              <a:spcBef>
                <a:spcPct val="50000"/>
              </a:spcBef>
              <a:spcAft>
                <a:spcPct val="0"/>
              </a:spcAft>
            </a:pPr>
            <a:r>
              <a:rPr lang="pl-PL" sz="4000" dirty="0">
                <a:latin typeface="Cambria" panose="02040503050406030204" pitchFamily="18" charset="0"/>
                <a:ea typeface="Cambria" panose="02040503050406030204" pitchFamily="18" charset="0"/>
              </a:rPr>
              <a:t>b) (15 + 21) x 7</a:t>
            </a:r>
            <a:endParaRPr lang="fr-FR" altLang="en-US" sz="66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BA1743-4778-3D95-5FCD-6FA4416557D6}"/>
              </a:ext>
            </a:extLst>
          </p:cNvPr>
          <p:cNvSpPr/>
          <p:nvPr/>
        </p:nvSpPr>
        <p:spPr>
          <a:xfrm>
            <a:off x="-1362269" y="65314"/>
            <a:ext cx="1260670" cy="122231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59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86E876E-31F8-4990-B462-5415078936B3}"/>
              </a:ext>
            </a:extLst>
          </p:cNvPr>
          <p:cNvSpPr/>
          <p:nvPr/>
        </p:nvSpPr>
        <p:spPr>
          <a:xfrm>
            <a:off x="304800" y="584200"/>
            <a:ext cx="11582400" cy="568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6" name="Text Box 27">
            <a:extLst>
              <a:ext uri="{FF2B5EF4-FFF2-40B4-BE49-F238E27FC236}">
                <a16:creationId xmlns:a16="http://schemas.microsoft.com/office/drawing/2014/main" id="{63329F74-844A-41B1-826D-DCB6FEAF0718}"/>
              </a:ext>
            </a:extLst>
          </p:cNvPr>
          <p:cNvSpPr txBox="1"/>
          <p:nvPr/>
        </p:nvSpPr>
        <p:spPr>
          <a:xfrm>
            <a:off x="1467828" y="787400"/>
            <a:ext cx="10438421" cy="52322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lvl="0" defTabSz="101597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 = 4, n = 5, p = 3.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25DAE31-F991-4D63-8360-7BA041F73F5C}"/>
              </a:ext>
            </a:extLst>
          </p:cNvPr>
          <p:cNvGrpSpPr/>
          <p:nvPr/>
        </p:nvGrpSpPr>
        <p:grpSpPr>
          <a:xfrm>
            <a:off x="508000" y="624840"/>
            <a:ext cx="942848" cy="829347"/>
            <a:chOff x="381000" y="468630"/>
            <a:chExt cx="707136" cy="622010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14F85CFD-2607-4BE6-B05B-99AD277A5834}"/>
                </a:ext>
              </a:extLst>
            </p:cNvPr>
            <p:cNvSpPr/>
            <p:nvPr/>
          </p:nvSpPr>
          <p:spPr>
            <a:xfrm>
              <a:off x="381000" y="468630"/>
              <a:ext cx="707136" cy="609600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Text Box 27">
              <a:extLst>
                <a:ext uri="{FF2B5EF4-FFF2-40B4-BE49-F238E27FC236}">
                  <a16:creationId xmlns:a16="http://schemas.microsoft.com/office/drawing/2014/main" id="{6EF52176-C633-4D37-8966-A67B928979DD}"/>
                </a:ext>
              </a:extLst>
            </p:cNvPr>
            <p:cNvSpPr txBox="1"/>
            <p:nvPr/>
          </p:nvSpPr>
          <p:spPr>
            <a:xfrm>
              <a:off x="533400" y="590550"/>
              <a:ext cx="331470" cy="500090"/>
            </a:xfrm>
            <a:prstGeom prst="rect">
              <a:avLst/>
            </a:prstGeom>
            <a:noFill/>
            <a:ln w="952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lumMod val="20000"/>
                      <a:lumOff val="80000"/>
                    </a:schemeClr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1015975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  <a:endParaRPr kumimoji="0" lang="fr-FR" alt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8E6AD1E-34D9-85DE-DABE-F1585040A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424" y="1583934"/>
            <a:ext cx="10487025" cy="7521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E3614D-B200-BCC6-1789-7CD6BFDCEDD0}"/>
              </a:ext>
            </a:extLst>
          </p:cNvPr>
          <p:cNvSpPr txBox="1"/>
          <p:nvPr/>
        </p:nvSpPr>
        <p:spPr>
          <a:xfrm>
            <a:off x="2647950" y="2971800"/>
            <a:ext cx="9039225" cy="295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>
              <a:lnSpc>
                <a:spcPct val="150000"/>
              </a:lnSpc>
            </a:pPr>
            <a:r>
              <a:rPr lang="pt-BR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 x (n + p) = 4 x (5 + 3) = 4 x 8 = 32</a:t>
            </a:r>
          </a:p>
          <a:p>
            <a:pPr algn="just" latinLnBrk="0">
              <a:lnSpc>
                <a:spcPct val="150000"/>
              </a:lnSpc>
            </a:pPr>
            <a:r>
              <a:rPr lang="pt-BR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(m + n) x p = (4 + 5) x 3 = 9 x 3 = 27</a:t>
            </a:r>
          </a:p>
          <a:p>
            <a:pPr algn="just" latinLnBrk="0">
              <a:lnSpc>
                <a:spcPct val="150000"/>
              </a:lnSpc>
            </a:pPr>
            <a:r>
              <a:rPr lang="pt-BR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 x n + m x p = 4 x 5 + 4 x 3 = 20 + 12 = 32</a:t>
            </a:r>
          </a:p>
          <a:p>
            <a:pPr algn="just" latinLnBrk="0">
              <a:lnSpc>
                <a:spcPct val="150000"/>
              </a:lnSpc>
            </a:pPr>
            <a:r>
              <a:rPr lang="pt-BR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 x p + n x p = 4 x 3 + 5 x 3 = 12 + 15 = 27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704AFB-3E1B-22EF-F36C-928E4AEB5C9C}"/>
              </a:ext>
            </a:extLst>
          </p:cNvPr>
          <p:cNvSpPr/>
          <p:nvPr/>
        </p:nvSpPr>
        <p:spPr>
          <a:xfrm>
            <a:off x="-1362269" y="0"/>
            <a:ext cx="1240971" cy="129695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435984-125A-4418-1136-BEE9D0EC9431}"/>
              </a:ext>
            </a:extLst>
          </p:cNvPr>
          <p:cNvSpPr txBox="1"/>
          <p:nvPr/>
        </p:nvSpPr>
        <p:spPr>
          <a:xfrm>
            <a:off x="1450848" y="2457451"/>
            <a:ext cx="96457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Hai </a:t>
            </a:r>
            <a:r>
              <a:rPr lang="en-US" alt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05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10" grpId="0" uiExpand="1" build="p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86E876E-31F8-4990-B462-5415078936B3}"/>
              </a:ext>
            </a:extLst>
          </p:cNvPr>
          <p:cNvSpPr/>
          <p:nvPr/>
        </p:nvSpPr>
        <p:spPr>
          <a:xfrm>
            <a:off x="304800" y="584200"/>
            <a:ext cx="11582400" cy="568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6" name="Text Box 27">
            <a:extLst>
              <a:ext uri="{FF2B5EF4-FFF2-40B4-BE49-F238E27FC236}">
                <a16:creationId xmlns:a16="http://schemas.microsoft.com/office/drawing/2014/main" id="{63329F74-844A-41B1-826D-DCB6FEAF0718}"/>
              </a:ext>
            </a:extLst>
          </p:cNvPr>
          <p:cNvSpPr txBox="1"/>
          <p:nvPr/>
        </p:nvSpPr>
        <p:spPr>
          <a:xfrm>
            <a:off x="1467828" y="787400"/>
            <a:ext cx="10438421" cy="58477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lvl="0" defTabSz="101597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Hai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biểu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ở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trị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nhau</a:t>
            </a:r>
            <a:r>
              <a:rPr lang="en-US" alt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25DAE31-F991-4D63-8360-7BA041F73F5C}"/>
              </a:ext>
            </a:extLst>
          </p:cNvPr>
          <p:cNvGrpSpPr/>
          <p:nvPr/>
        </p:nvGrpSpPr>
        <p:grpSpPr>
          <a:xfrm>
            <a:off x="508000" y="624840"/>
            <a:ext cx="942848" cy="829347"/>
            <a:chOff x="381000" y="468630"/>
            <a:chExt cx="707136" cy="622010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14F85CFD-2607-4BE6-B05B-99AD277A5834}"/>
                </a:ext>
              </a:extLst>
            </p:cNvPr>
            <p:cNvSpPr/>
            <p:nvPr/>
          </p:nvSpPr>
          <p:spPr>
            <a:xfrm>
              <a:off x="381000" y="468630"/>
              <a:ext cx="707136" cy="609600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Text Box 27">
              <a:extLst>
                <a:ext uri="{FF2B5EF4-FFF2-40B4-BE49-F238E27FC236}">
                  <a16:creationId xmlns:a16="http://schemas.microsoft.com/office/drawing/2014/main" id="{6EF52176-C633-4D37-8966-A67B928979DD}"/>
                </a:ext>
              </a:extLst>
            </p:cNvPr>
            <p:cNvSpPr txBox="1"/>
            <p:nvPr/>
          </p:nvSpPr>
          <p:spPr>
            <a:xfrm>
              <a:off x="533400" y="590550"/>
              <a:ext cx="331470" cy="500090"/>
            </a:xfrm>
            <a:prstGeom prst="rect">
              <a:avLst/>
            </a:prstGeom>
            <a:noFill/>
            <a:ln w="952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lumMod val="20000"/>
                      <a:lumOff val="80000"/>
                    </a:schemeClr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1015975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  <a:endParaRPr kumimoji="0" lang="fr-FR" alt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0E3614D-B200-BCC6-1789-7CD6BFDCEDD0}"/>
              </a:ext>
            </a:extLst>
          </p:cNvPr>
          <p:cNvSpPr txBox="1"/>
          <p:nvPr/>
        </p:nvSpPr>
        <p:spPr>
          <a:xfrm>
            <a:off x="2419350" y="2200275"/>
            <a:ext cx="7458075" cy="199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pt-BR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x (n + p) = m x n + m x p</a:t>
            </a:r>
          </a:p>
          <a:p>
            <a:pPr lvl="0" algn="just">
              <a:lnSpc>
                <a:spcPct val="150000"/>
              </a:lnSpc>
            </a:pPr>
            <a:r>
              <a:rPr lang="pt-BR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(m + n) x p = m x p + n x p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16D950-EF9E-5C2F-7D76-6AD94BE77020}"/>
              </a:ext>
            </a:extLst>
          </p:cNvPr>
          <p:cNvSpPr/>
          <p:nvPr/>
        </p:nvSpPr>
        <p:spPr>
          <a:xfrm>
            <a:off x="-1380931" y="0"/>
            <a:ext cx="1306286" cy="12876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54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1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86E876E-31F8-4990-B462-5415078936B3}"/>
              </a:ext>
            </a:extLst>
          </p:cNvPr>
          <p:cNvSpPr/>
          <p:nvPr/>
        </p:nvSpPr>
        <p:spPr>
          <a:xfrm>
            <a:off x="385762" y="355600"/>
            <a:ext cx="11582400" cy="61150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6" name="Text Box 27">
            <a:extLst>
              <a:ext uri="{FF2B5EF4-FFF2-40B4-BE49-F238E27FC236}">
                <a16:creationId xmlns:a16="http://schemas.microsoft.com/office/drawing/2014/main" id="{63329F74-844A-41B1-826D-DCB6FEAF0718}"/>
              </a:ext>
            </a:extLst>
          </p:cNvPr>
          <p:cNvSpPr txBox="1"/>
          <p:nvPr/>
        </p:nvSpPr>
        <p:spPr>
          <a:xfrm>
            <a:off x="1420203" y="387350"/>
            <a:ext cx="10533672" cy="1015663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lvl="0" defTabSz="101597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 </a:t>
            </a:r>
            <a:r>
              <a:rPr lang="en-US" alt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12 </a:t>
            </a:r>
            <a:r>
              <a:rPr lang="en-US" alt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3000" b="0" i="0" u="none" strike="noStrike" kern="1200" cap="none" spc="0" normalizeH="0" baseline="0" noProof="0" dirty="0" err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25DAE31-F991-4D63-8360-7BA041F73F5C}"/>
              </a:ext>
            </a:extLst>
          </p:cNvPr>
          <p:cNvGrpSpPr/>
          <p:nvPr/>
        </p:nvGrpSpPr>
        <p:grpSpPr>
          <a:xfrm>
            <a:off x="508000" y="624840"/>
            <a:ext cx="942848" cy="829347"/>
            <a:chOff x="381000" y="468630"/>
            <a:chExt cx="707136" cy="622010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14F85CFD-2607-4BE6-B05B-99AD277A5834}"/>
                </a:ext>
              </a:extLst>
            </p:cNvPr>
            <p:cNvSpPr/>
            <p:nvPr/>
          </p:nvSpPr>
          <p:spPr>
            <a:xfrm>
              <a:off x="381000" y="468630"/>
              <a:ext cx="707136" cy="609600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Text Box 27">
              <a:extLst>
                <a:ext uri="{FF2B5EF4-FFF2-40B4-BE49-F238E27FC236}">
                  <a16:creationId xmlns:a16="http://schemas.microsoft.com/office/drawing/2014/main" id="{6EF52176-C633-4D37-8966-A67B928979DD}"/>
                </a:ext>
              </a:extLst>
            </p:cNvPr>
            <p:cNvSpPr txBox="1"/>
            <p:nvPr/>
          </p:nvSpPr>
          <p:spPr>
            <a:xfrm>
              <a:off x="533400" y="590550"/>
              <a:ext cx="331470" cy="500090"/>
            </a:xfrm>
            <a:prstGeom prst="rect">
              <a:avLst/>
            </a:prstGeom>
            <a:noFill/>
            <a:ln w="952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lumMod val="20000"/>
                      <a:lumOff val="80000"/>
                    </a:schemeClr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1015975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  <a:endParaRPr kumimoji="0" lang="fr-FR" alt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A5D08E6-5EB5-CB92-C6F8-5D47BCA91D2A}"/>
              </a:ext>
            </a:extLst>
          </p:cNvPr>
          <p:cNvCxnSpPr/>
          <p:nvPr/>
        </p:nvCxnSpPr>
        <p:spPr>
          <a:xfrm>
            <a:off x="5876925" y="2257425"/>
            <a:ext cx="0" cy="3200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27">
            <a:extLst>
              <a:ext uri="{FF2B5EF4-FFF2-40B4-BE49-F238E27FC236}">
                <a16:creationId xmlns:a16="http://schemas.microsoft.com/office/drawing/2014/main" id="{9C298080-E86A-D726-7B92-8784FEBEA689}"/>
              </a:ext>
            </a:extLst>
          </p:cNvPr>
          <p:cNvSpPr txBox="1"/>
          <p:nvPr/>
        </p:nvSpPr>
        <p:spPr>
          <a:xfrm>
            <a:off x="385762" y="1841688"/>
            <a:ext cx="5410201" cy="486287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</a:t>
            </a:r>
            <a:endParaRPr lang="en-US" sz="28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 lớp 4 có số học sinh học vẽ là:</a:t>
            </a:r>
            <a:endParaRPr lang="en-US" sz="28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000" dirty="0">
                <a:latin typeface="Cambria" panose="02040503050406030204" pitchFamily="18" charset="0"/>
                <a:ea typeface="Cambria" panose="02040503050406030204" pitchFamily="18" charset="0"/>
              </a:rPr>
              <a:t>          </a:t>
            </a:r>
            <a:r>
              <a:rPr lang="nl-NL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 x 2 = 24 (bạn)</a:t>
            </a:r>
          </a:p>
          <a:p>
            <a:pPr algn="ctr"/>
            <a:r>
              <a:rPr lang="nl-NL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 lớp 3 có số học sinh học vẽ là:</a:t>
            </a:r>
          </a:p>
          <a:p>
            <a:pPr algn="ctr"/>
            <a:r>
              <a:rPr lang="nl-NL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12 x 3 = 36 (bạn)</a:t>
            </a:r>
          </a:p>
          <a:p>
            <a:r>
              <a:rPr lang="nl-NL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 hai khối lớp có số bạn học sinh học vẽ là:</a:t>
            </a:r>
          </a:p>
          <a:p>
            <a:pPr algn="ctr"/>
            <a:r>
              <a:rPr lang="nl-NL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24 + 36 = 60 (bạn)</a:t>
            </a:r>
          </a:p>
          <a:p>
            <a:pPr algn="ctr"/>
            <a:r>
              <a:rPr lang="nl-NL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 số: 60 bạn</a:t>
            </a:r>
          </a:p>
          <a:p>
            <a:pPr algn="ctr"/>
            <a:endParaRPr lang="en-US" sz="28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27">
            <a:extLst>
              <a:ext uri="{FF2B5EF4-FFF2-40B4-BE49-F238E27FC236}">
                <a16:creationId xmlns:a16="http://schemas.microsoft.com/office/drawing/2014/main" id="{F9B8BE48-F6DE-52E3-8F91-4F31FEC48561}"/>
              </a:ext>
            </a:extLst>
          </p:cNvPr>
          <p:cNvSpPr txBox="1"/>
          <p:nvPr/>
        </p:nvSpPr>
        <p:spPr>
          <a:xfrm>
            <a:off x="5810251" y="1887854"/>
            <a:ext cx="5929312" cy="353943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</a:t>
            </a:r>
            <a:endParaRPr lang="en-US" sz="28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 hai khối lớp có số lớp học vẽ là:</a:t>
            </a:r>
            <a:endParaRPr lang="en-US" sz="28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+ 3 = 5 (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 x 5 = 60 (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en-US" sz="28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 số: 60 bạn</a:t>
            </a:r>
            <a:endParaRPr lang="en-US" sz="28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21D20F-1F0B-FACA-320F-BD6C7475B3AF}"/>
              </a:ext>
            </a:extLst>
          </p:cNvPr>
          <p:cNvSpPr/>
          <p:nvPr/>
        </p:nvSpPr>
        <p:spPr>
          <a:xfrm>
            <a:off x="-1324947" y="111967"/>
            <a:ext cx="1175657" cy="11569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1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36246" y="894080"/>
            <a:ext cx="11319511" cy="596392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/>
              <a:ea typeface="思源黑体 CN Light" panose="020B0300000000000000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674496"/>
            <a:ext cx="12192000" cy="3814445"/>
          </a:xfrm>
          <a:prstGeom prst="rect">
            <a:avLst/>
          </a:prstGeom>
          <a:solidFill>
            <a:srgbClr val="336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/>
              <a:ea typeface="思源黑体 CN Light" panose="020B0300000000000000"/>
              <a:cs typeface="+mn-cs"/>
            </a:endParaRPr>
          </a:p>
        </p:txBody>
      </p:sp>
      <p:pic>
        <p:nvPicPr>
          <p:cNvPr id="14" name="图片 13" descr="3"/>
          <p:cNvPicPr>
            <a:picLocks noChangeAspect="1"/>
          </p:cNvPicPr>
          <p:nvPr/>
        </p:nvPicPr>
        <p:blipFill>
          <a:blip r:embed="rId3"/>
          <a:srcRect l="9990" t="40410" r="8553" b="54384"/>
          <a:stretch>
            <a:fillRect/>
          </a:stretch>
        </p:blipFill>
        <p:spPr>
          <a:xfrm>
            <a:off x="0" y="6635116"/>
            <a:ext cx="12192000" cy="222885"/>
          </a:xfrm>
          <a:prstGeom prst="rect">
            <a:avLst/>
          </a:prstGeom>
        </p:spPr>
      </p:pic>
      <p:pic>
        <p:nvPicPr>
          <p:cNvPr id="7" name="图片 6" descr="3"/>
          <p:cNvPicPr>
            <a:picLocks noChangeAspect="1"/>
          </p:cNvPicPr>
          <p:nvPr/>
        </p:nvPicPr>
        <p:blipFill>
          <a:blip r:embed="rId3"/>
          <a:srcRect l="7172" t="25914" r="68535" b="65266"/>
          <a:stretch>
            <a:fillRect/>
          </a:stretch>
        </p:blipFill>
        <p:spPr>
          <a:xfrm>
            <a:off x="0" y="5227956"/>
            <a:ext cx="2524760" cy="1630045"/>
          </a:xfrm>
          <a:prstGeom prst="rect">
            <a:avLst/>
          </a:prstGeom>
        </p:spPr>
      </p:pic>
      <p:pic>
        <p:nvPicPr>
          <p:cNvPr id="19" name="图片 18" descr="千库网_矢量金色五角星_元素编号12063203"/>
          <p:cNvPicPr>
            <a:picLocks noChangeAspect="1"/>
          </p:cNvPicPr>
          <p:nvPr/>
        </p:nvPicPr>
        <p:blipFill>
          <a:blip r:embed="rId4"/>
          <a:srcRect l="21232" t="26906" r="22651" b="33998"/>
          <a:stretch>
            <a:fillRect/>
          </a:stretch>
        </p:blipFill>
        <p:spPr>
          <a:xfrm>
            <a:off x="11157586" y="217806"/>
            <a:ext cx="803911" cy="560071"/>
          </a:xfrm>
          <a:prstGeom prst="rect">
            <a:avLst/>
          </a:prstGeom>
        </p:spPr>
      </p:pic>
      <p:pic>
        <p:nvPicPr>
          <p:cNvPr id="2" name="图片 3" descr="4">
            <a:extLst>
              <a:ext uri="{FF2B5EF4-FFF2-40B4-BE49-F238E27FC236}">
                <a16:creationId xmlns:a16="http://schemas.microsoft.com/office/drawing/2014/main" id="{AD158CFC-39F4-D437-F3E9-54F555A7BC4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7553" t="9779" b="61888"/>
          <a:stretch>
            <a:fillRect/>
          </a:stretch>
        </p:blipFill>
        <p:spPr>
          <a:xfrm>
            <a:off x="7788766" y="1309216"/>
            <a:ext cx="4675015" cy="55487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0703C2-5A60-94AC-F39C-03659034FE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3010" y="2104126"/>
            <a:ext cx="4163929" cy="31640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FAA989-3CC3-FC25-CF11-9B2C2F08FD7D}"/>
              </a:ext>
            </a:extLst>
          </p:cNvPr>
          <p:cNvSpPr/>
          <p:nvPr/>
        </p:nvSpPr>
        <p:spPr>
          <a:xfrm>
            <a:off x="-1380931" y="0"/>
            <a:ext cx="1278294" cy="136905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7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eta.com - Tiết dạy minh họa môn Toán lớp 4 - Kết nối tri thức (online-video-cutter.com)(1)">
            <a:hlinkClick r:id="" action="ppaction://media"/>
            <a:extLst>
              <a:ext uri="{FF2B5EF4-FFF2-40B4-BE49-F238E27FC236}">
                <a16:creationId xmlns:a16="http://schemas.microsoft.com/office/drawing/2014/main" id="{56FABA3E-977B-7B0E-67B0-6D709F8878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088" y="0"/>
            <a:ext cx="11807687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F3FDFFE-8F82-5876-064B-568A337993BF}"/>
              </a:ext>
            </a:extLst>
          </p:cNvPr>
          <p:cNvSpPr/>
          <p:nvPr/>
        </p:nvSpPr>
        <p:spPr>
          <a:xfrm>
            <a:off x="-1306286" y="0"/>
            <a:ext cx="1194319" cy="133427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7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6F837C-A727-9942-26B9-C12D4132BFA4}"/>
              </a:ext>
            </a:extLst>
          </p:cNvPr>
          <p:cNvSpPr txBox="1"/>
          <p:nvPr/>
        </p:nvSpPr>
        <p:spPr>
          <a:xfrm>
            <a:off x="1895476" y="1095375"/>
            <a:ext cx="7886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E98435-3DCA-CB85-5BC8-0C0B794EA795}"/>
              </a:ext>
            </a:extLst>
          </p:cNvPr>
          <p:cNvSpPr txBox="1"/>
          <p:nvPr/>
        </p:nvSpPr>
        <p:spPr>
          <a:xfrm>
            <a:off x="2409824" y="1874728"/>
            <a:ext cx="67341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Nobita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+ 4 = 6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Nobita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5000 x 6 = 30000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Nobita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50000 – 30000 = 20000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Nobita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6AA239-7B15-383F-52A3-FC7AC51EF34D}"/>
              </a:ext>
            </a:extLst>
          </p:cNvPr>
          <p:cNvSpPr/>
          <p:nvPr/>
        </p:nvSpPr>
        <p:spPr>
          <a:xfrm>
            <a:off x="-1315616" y="0"/>
            <a:ext cx="1203649" cy="131561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97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3"/>
          <p:cNvPicPr>
            <a:picLocks noChangeAspect="1"/>
          </p:cNvPicPr>
          <p:nvPr/>
        </p:nvPicPr>
        <p:blipFill>
          <a:blip r:embed="rId4"/>
          <a:srcRect l="9990" t="40410" r="8553" b="54384"/>
          <a:stretch>
            <a:fillRect/>
          </a:stretch>
        </p:blipFill>
        <p:spPr>
          <a:xfrm>
            <a:off x="0" y="6635116"/>
            <a:ext cx="12192000" cy="222885"/>
          </a:xfrm>
          <a:prstGeom prst="rect">
            <a:avLst/>
          </a:prstGeom>
        </p:spPr>
      </p:pic>
      <p:pic>
        <p:nvPicPr>
          <p:cNvPr id="10" name="图片 9" descr="7"/>
          <p:cNvPicPr>
            <a:picLocks noChangeAspect="1"/>
          </p:cNvPicPr>
          <p:nvPr/>
        </p:nvPicPr>
        <p:blipFill>
          <a:blip r:embed="rId5"/>
          <a:srcRect l="6633" t="33378" r="6274" b="47184"/>
          <a:stretch>
            <a:fillRect/>
          </a:stretch>
        </p:blipFill>
        <p:spPr>
          <a:xfrm>
            <a:off x="0" y="429895"/>
            <a:ext cx="12191365" cy="4837431"/>
          </a:xfrm>
          <a:prstGeom prst="rect">
            <a:avLst/>
          </a:prstGeom>
        </p:spPr>
      </p:pic>
      <p:pic>
        <p:nvPicPr>
          <p:cNvPr id="3" name="图片 2" descr="2"/>
          <p:cNvPicPr>
            <a:picLocks noChangeAspect="1"/>
          </p:cNvPicPr>
          <p:nvPr/>
        </p:nvPicPr>
        <p:blipFill>
          <a:blip r:embed="rId6"/>
          <a:srcRect t="5341" b="66761"/>
          <a:stretch>
            <a:fillRect/>
          </a:stretch>
        </p:blipFill>
        <p:spPr>
          <a:xfrm>
            <a:off x="344925" y="513102"/>
            <a:ext cx="10709911" cy="5311775"/>
          </a:xfrm>
          <a:prstGeom prst="rect">
            <a:avLst/>
          </a:prstGeom>
        </p:spPr>
      </p:pic>
      <p:sp>
        <p:nvSpPr>
          <p:cNvPr id="21" name="矩形: 圆角 20"/>
          <p:cNvSpPr/>
          <p:nvPr/>
        </p:nvSpPr>
        <p:spPr>
          <a:xfrm>
            <a:off x="3954703" y="5249613"/>
            <a:ext cx="4147319" cy="459951"/>
          </a:xfrm>
          <a:prstGeom prst="roundRect">
            <a:avLst>
              <a:gd name="adj" fmla="val 50000"/>
            </a:avLst>
          </a:prstGeom>
          <a:solidFill>
            <a:srgbClr val="B28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sz="2000" spc="300" dirty="0">
              <a:solidFill>
                <a:prstClr val="white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11" name="图片 10" descr="7"/>
          <p:cNvPicPr>
            <a:picLocks noChangeAspect="1"/>
          </p:cNvPicPr>
          <p:nvPr/>
        </p:nvPicPr>
        <p:blipFill>
          <a:blip r:embed="rId5"/>
          <a:srcRect l="6633" t="46115" r="74198" b="47184"/>
          <a:stretch>
            <a:fillRect/>
          </a:stretch>
        </p:blipFill>
        <p:spPr>
          <a:xfrm>
            <a:off x="275591" y="998856"/>
            <a:ext cx="1889125" cy="1174115"/>
          </a:xfrm>
          <a:prstGeom prst="rect">
            <a:avLst/>
          </a:prstGeom>
        </p:spPr>
      </p:pic>
      <p:pic>
        <p:nvPicPr>
          <p:cNvPr id="12" name="图片 11" descr="7"/>
          <p:cNvPicPr>
            <a:picLocks noChangeAspect="1"/>
          </p:cNvPicPr>
          <p:nvPr/>
        </p:nvPicPr>
        <p:blipFill>
          <a:blip r:embed="rId5"/>
          <a:srcRect l="6633" t="46115" r="74198" b="47184"/>
          <a:stretch>
            <a:fillRect/>
          </a:stretch>
        </p:blipFill>
        <p:spPr>
          <a:xfrm>
            <a:off x="10370821" y="1589406"/>
            <a:ext cx="1590675" cy="988695"/>
          </a:xfrm>
          <a:prstGeom prst="rect">
            <a:avLst/>
          </a:prstGeom>
        </p:spPr>
      </p:pic>
      <p:pic>
        <p:nvPicPr>
          <p:cNvPr id="5" name="图片 4" descr="3"/>
          <p:cNvPicPr>
            <a:picLocks noChangeAspect="1"/>
          </p:cNvPicPr>
          <p:nvPr/>
        </p:nvPicPr>
        <p:blipFill>
          <a:blip r:embed="rId4"/>
          <a:srcRect l="7172" t="20966" r="6105" b="62654"/>
          <a:stretch>
            <a:fillRect/>
          </a:stretch>
        </p:blipFill>
        <p:spPr>
          <a:xfrm>
            <a:off x="-8256" y="3631644"/>
            <a:ext cx="9693911" cy="3255011"/>
          </a:xfrm>
          <a:prstGeom prst="rect">
            <a:avLst/>
          </a:prstGeom>
        </p:spPr>
      </p:pic>
      <p:pic>
        <p:nvPicPr>
          <p:cNvPr id="4" name="图片 3" descr="4"/>
          <p:cNvPicPr>
            <a:picLocks noChangeAspect="1"/>
          </p:cNvPicPr>
          <p:nvPr/>
        </p:nvPicPr>
        <p:blipFill>
          <a:blip r:embed="rId7"/>
          <a:srcRect l="57553" t="9779" b="61888"/>
          <a:stretch>
            <a:fillRect/>
          </a:stretch>
        </p:blipFill>
        <p:spPr>
          <a:xfrm>
            <a:off x="8896128" y="2602519"/>
            <a:ext cx="3606165" cy="4279900"/>
          </a:xfrm>
          <a:prstGeom prst="rect">
            <a:avLst/>
          </a:prstGeom>
        </p:spPr>
      </p:pic>
      <p:pic>
        <p:nvPicPr>
          <p:cNvPr id="18" name="图片 17" descr="千库网_翱翔海鸥_元素编号127985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31" y="3196591"/>
            <a:ext cx="2070735" cy="2070735"/>
          </a:xfrm>
          <a:prstGeom prst="rect">
            <a:avLst/>
          </a:prstGeom>
        </p:spPr>
      </p:pic>
      <p:pic>
        <p:nvPicPr>
          <p:cNvPr id="19" name="图片 18" descr="千库网_矢量金色五角星_元素编号12063203"/>
          <p:cNvPicPr>
            <a:picLocks noChangeAspect="1"/>
          </p:cNvPicPr>
          <p:nvPr/>
        </p:nvPicPr>
        <p:blipFill>
          <a:blip r:embed="rId9"/>
          <a:srcRect l="21232" t="26906" r="22651" b="33998"/>
          <a:stretch>
            <a:fillRect/>
          </a:stretch>
        </p:blipFill>
        <p:spPr>
          <a:xfrm>
            <a:off x="11157586" y="217806"/>
            <a:ext cx="803911" cy="560071"/>
          </a:xfrm>
          <a:prstGeom prst="rect">
            <a:avLst/>
          </a:prstGeom>
        </p:spPr>
      </p:pic>
      <p:pic>
        <p:nvPicPr>
          <p:cNvPr id="33" name="图片 32" descr="千库网_矢量金色五角星_元素编号12063203"/>
          <p:cNvPicPr>
            <a:picLocks noChangeAspect="1"/>
          </p:cNvPicPr>
          <p:nvPr/>
        </p:nvPicPr>
        <p:blipFill>
          <a:blip r:embed="rId9"/>
          <a:srcRect l="21232" t="26906" r="22651" b="33998"/>
          <a:stretch>
            <a:fillRect/>
          </a:stretch>
        </p:blipFill>
        <p:spPr>
          <a:xfrm>
            <a:off x="275590" y="217806"/>
            <a:ext cx="803911" cy="5600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AF20C7-9586-CDDB-CED7-2A899FAF2E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04380" y="1936108"/>
            <a:ext cx="7766977" cy="27434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30472B-6413-6C41-FFD6-4185D1864120}"/>
              </a:ext>
            </a:extLst>
          </p:cNvPr>
          <p:cNvSpPr/>
          <p:nvPr/>
        </p:nvSpPr>
        <p:spPr>
          <a:xfrm>
            <a:off x="-1371600" y="0"/>
            <a:ext cx="1268850" cy="130628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44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C-NN-RAP-IQ-TI-V-MP3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54C74D9A-4D28-8C73-0A0B-80CA94DD56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158862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48745D6-D554-18F3-6C06-2ABB7FC8F740}"/>
              </a:ext>
            </a:extLst>
          </p:cNvPr>
          <p:cNvSpPr/>
          <p:nvPr/>
        </p:nvSpPr>
        <p:spPr>
          <a:xfrm>
            <a:off x="-1352939" y="0"/>
            <a:ext cx="1240972" cy="13809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36246" y="894080"/>
            <a:ext cx="11319511" cy="596392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思源黑体 CN Light"/>
              <a:ea typeface="思源黑体 CN Light" panose="020B030000000000000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674496"/>
            <a:ext cx="12192000" cy="3814445"/>
          </a:xfrm>
          <a:prstGeom prst="rect">
            <a:avLst/>
          </a:prstGeom>
          <a:solidFill>
            <a:srgbClr val="336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思源黑体 CN Light"/>
              <a:ea typeface="思源黑体 CN Light" panose="020B0300000000000000"/>
            </a:endParaRPr>
          </a:p>
        </p:txBody>
      </p:sp>
      <p:pic>
        <p:nvPicPr>
          <p:cNvPr id="14" name="图片 13" descr="3"/>
          <p:cNvPicPr>
            <a:picLocks noChangeAspect="1"/>
          </p:cNvPicPr>
          <p:nvPr/>
        </p:nvPicPr>
        <p:blipFill>
          <a:blip r:embed="rId4"/>
          <a:srcRect l="9990" t="40410" r="8553" b="54384"/>
          <a:stretch>
            <a:fillRect/>
          </a:stretch>
        </p:blipFill>
        <p:spPr>
          <a:xfrm>
            <a:off x="0" y="6635116"/>
            <a:ext cx="12192000" cy="222885"/>
          </a:xfrm>
          <a:prstGeom prst="rect">
            <a:avLst/>
          </a:prstGeom>
        </p:spPr>
      </p:pic>
      <p:pic>
        <p:nvPicPr>
          <p:cNvPr id="7" name="图片 6" descr="3"/>
          <p:cNvPicPr>
            <a:picLocks noChangeAspect="1"/>
          </p:cNvPicPr>
          <p:nvPr/>
        </p:nvPicPr>
        <p:blipFill>
          <a:blip r:embed="rId4"/>
          <a:srcRect l="7172" t="25914" r="68535" b="65266"/>
          <a:stretch>
            <a:fillRect/>
          </a:stretch>
        </p:blipFill>
        <p:spPr>
          <a:xfrm>
            <a:off x="0" y="5227956"/>
            <a:ext cx="2524760" cy="1630045"/>
          </a:xfrm>
          <a:prstGeom prst="rect">
            <a:avLst/>
          </a:prstGeom>
        </p:spPr>
      </p:pic>
      <p:pic>
        <p:nvPicPr>
          <p:cNvPr id="19" name="图片 18" descr="千库网_矢量金色五角星_元素编号12063203"/>
          <p:cNvPicPr>
            <a:picLocks noChangeAspect="1"/>
          </p:cNvPicPr>
          <p:nvPr/>
        </p:nvPicPr>
        <p:blipFill>
          <a:blip r:embed="rId5"/>
          <a:srcRect l="21232" t="26906" r="22651" b="33998"/>
          <a:stretch>
            <a:fillRect/>
          </a:stretch>
        </p:blipFill>
        <p:spPr>
          <a:xfrm>
            <a:off x="11157586" y="217806"/>
            <a:ext cx="803911" cy="560071"/>
          </a:xfrm>
          <a:prstGeom prst="rect">
            <a:avLst/>
          </a:prstGeom>
        </p:spPr>
      </p:pic>
      <p:pic>
        <p:nvPicPr>
          <p:cNvPr id="2" name="图片 3" descr="4">
            <a:extLst>
              <a:ext uri="{FF2B5EF4-FFF2-40B4-BE49-F238E27FC236}">
                <a16:creationId xmlns:a16="http://schemas.microsoft.com/office/drawing/2014/main" id="{AD158CFC-39F4-D437-F3E9-54F555A7BC4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7553" t="9779" b="61888"/>
          <a:stretch>
            <a:fillRect/>
          </a:stretch>
        </p:blipFill>
        <p:spPr>
          <a:xfrm>
            <a:off x="7788766" y="1309216"/>
            <a:ext cx="4675015" cy="55487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62F26B-9B30-B8F0-8731-C50DEA4C32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2800" y="1905001"/>
            <a:ext cx="5202371" cy="37066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5CF8961-42FF-CD51-0367-F6B8E435F578}"/>
              </a:ext>
            </a:extLst>
          </p:cNvPr>
          <p:cNvSpPr/>
          <p:nvPr/>
        </p:nvSpPr>
        <p:spPr>
          <a:xfrm>
            <a:off x="-1352939" y="0"/>
            <a:ext cx="1268963" cy="12129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97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BA39EFC-FDFE-58BC-121C-6DAA02F325C4}"/>
              </a:ext>
            </a:extLst>
          </p:cNvPr>
          <p:cNvSpPr/>
          <p:nvPr/>
        </p:nvSpPr>
        <p:spPr>
          <a:xfrm>
            <a:off x="-1324947" y="65314"/>
            <a:ext cx="1250302" cy="12129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eople on a field&#10;&#10;Description automatically generated">
            <a:extLst>
              <a:ext uri="{FF2B5EF4-FFF2-40B4-BE49-F238E27FC236}">
                <a16:creationId xmlns:a16="http://schemas.microsoft.com/office/drawing/2014/main" id="{86F43D53-F33F-CC22-1C79-FF8C1ECC8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1211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06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6CA689-E211-6875-9E3C-057A5D155F03}"/>
              </a:ext>
            </a:extLst>
          </p:cNvPr>
          <p:cNvSpPr/>
          <p:nvPr/>
        </p:nvSpPr>
        <p:spPr>
          <a:xfrm>
            <a:off x="-1362269" y="0"/>
            <a:ext cx="1222310" cy="132556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y2meta.com - Tiết dạy minh họa môn Toán lớp 4 - Kết nối tri thức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4E52EFDF-DECE-672D-F0FF-03E1DA8C69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1687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54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3"/>
          <p:cNvPicPr>
            <a:picLocks noChangeAspect="1"/>
          </p:cNvPicPr>
          <p:nvPr/>
        </p:nvPicPr>
        <p:blipFill>
          <a:blip r:embed="rId4"/>
          <a:srcRect l="9990" t="40410" r="8553" b="54384"/>
          <a:stretch>
            <a:fillRect/>
          </a:stretch>
        </p:blipFill>
        <p:spPr>
          <a:xfrm>
            <a:off x="0" y="6635116"/>
            <a:ext cx="12192000" cy="222885"/>
          </a:xfrm>
          <a:prstGeom prst="rect">
            <a:avLst/>
          </a:prstGeom>
        </p:spPr>
      </p:pic>
      <p:pic>
        <p:nvPicPr>
          <p:cNvPr id="10" name="图片 9" descr="7"/>
          <p:cNvPicPr>
            <a:picLocks noChangeAspect="1"/>
          </p:cNvPicPr>
          <p:nvPr/>
        </p:nvPicPr>
        <p:blipFill>
          <a:blip r:embed="rId5"/>
          <a:srcRect l="6633" t="33378" r="6274" b="47184"/>
          <a:stretch>
            <a:fillRect/>
          </a:stretch>
        </p:blipFill>
        <p:spPr>
          <a:xfrm>
            <a:off x="0" y="429895"/>
            <a:ext cx="12191365" cy="4837431"/>
          </a:xfrm>
          <a:prstGeom prst="rect">
            <a:avLst/>
          </a:prstGeom>
        </p:spPr>
      </p:pic>
      <p:pic>
        <p:nvPicPr>
          <p:cNvPr id="3" name="图片 2" descr="2"/>
          <p:cNvPicPr>
            <a:picLocks noChangeAspect="1"/>
          </p:cNvPicPr>
          <p:nvPr/>
        </p:nvPicPr>
        <p:blipFill>
          <a:blip r:embed="rId6"/>
          <a:srcRect t="5341" b="66761"/>
          <a:stretch>
            <a:fillRect/>
          </a:stretch>
        </p:blipFill>
        <p:spPr>
          <a:xfrm>
            <a:off x="344925" y="513102"/>
            <a:ext cx="10709911" cy="5311775"/>
          </a:xfrm>
          <a:prstGeom prst="rect">
            <a:avLst/>
          </a:prstGeom>
        </p:spPr>
      </p:pic>
      <p:sp>
        <p:nvSpPr>
          <p:cNvPr id="21" name="矩形: 圆角 20"/>
          <p:cNvSpPr/>
          <p:nvPr/>
        </p:nvSpPr>
        <p:spPr>
          <a:xfrm>
            <a:off x="3954703" y="5249613"/>
            <a:ext cx="4147319" cy="459951"/>
          </a:xfrm>
          <a:prstGeom prst="roundRect">
            <a:avLst>
              <a:gd name="adj" fmla="val 50000"/>
            </a:avLst>
          </a:prstGeom>
          <a:solidFill>
            <a:srgbClr val="B28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sz="2000" spc="300" dirty="0">
              <a:solidFill>
                <a:prstClr val="white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11" name="图片 10" descr="7"/>
          <p:cNvPicPr>
            <a:picLocks noChangeAspect="1"/>
          </p:cNvPicPr>
          <p:nvPr/>
        </p:nvPicPr>
        <p:blipFill>
          <a:blip r:embed="rId5"/>
          <a:srcRect l="6633" t="46115" r="74198" b="47184"/>
          <a:stretch>
            <a:fillRect/>
          </a:stretch>
        </p:blipFill>
        <p:spPr>
          <a:xfrm>
            <a:off x="275591" y="998856"/>
            <a:ext cx="1889125" cy="1174115"/>
          </a:xfrm>
          <a:prstGeom prst="rect">
            <a:avLst/>
          </a:prstGeom>
        </p:spPr>
      </p:pic>
      <p:pic>
        <p:nvPicPr>
          <p:cNvPr id="12" name="图片 11" descr="7"/>
          <p:cNvPicPr>
            <a:picLocks noChangeAspect="1"/>
          </p:cNvPicPr>
          <p:nvPr/>
        </p:nvPicPr>
        <p:blipFill>
          <a:blip r:embed="rId5"/>
          <a:srcRect l="6633" t="46115" r="74198" b="47184"/>
          <a:stretch>
            <a:fillRect/>
          </a:stretch>
        </p:blipFill>
        <p:spPr>
          <a:xfrm>
            <a:off x="10370821" y="1589406"/>
            <a:ext cx="1590675" cy="988695"/>
          </a:xfrm>
          <a:prstGeom prst="rect">
            <a:avLst/>
          </a:prstGeom>
        </p:spPr>
      </p:pic>
      <p:pic>
        <p:nvPicPr>
          <p:cNvPr id="5" name="图片 4" descr="3"/>
          <p:cNvPicPr>
            <a:picLocks noChangeAspect="1"/>
          </p:cNvPicPr>
          <p:nvPr/>
        </p:nvPicPr>
        <p:blipFill>
          <a:blip r:embed="rId4"/>
          <a:srcRect l="7172" t="20966" r="6105" b="62654"/>
          <a:stretch>
            <a:fillRect/>
          </a:stretch>
        </p:blipFill>
        <p:spPr>
          <a:xfrm>
            <a:off x="-8256" y="3631644"/>
            <a:ext cx="9693911" cy="3255011"/>
          </a:xfrm>
          <a:prstGeom prst="rect">
            <a:avLst/>
          </a:prstGeom>
        </p:spPr>
      </p:pic>
      <p:pic>
        <p:nvPicPr>
          <p:cNvPr id="4" name="图片 3" descr="4"/>
          <p:cNvPicPr>
            <a:picLocks noChangeAspect="1"/>
          </p:cNvPicPr>
          <p:nvPr/>
        </p:nvPicPr>
        <p:blipFill>
          <a:blip r:embed="rId7"/>
          <a:srcRect l="57553" t="9779" b="61888"/>
          <a:stretch>
            <a:fillRect/>
          </a:stretch>
        </p:blipFill>
        <p:spPr>
          <a:xfrm>
            <a:off x="8896128" y="2602519"/>
            <a:ext cx="3606165" cy="4279900"/>
          </a:xfrm>
          <a:prstGeom prst="rect">
            <a:avLst/>
          </a:prstGeom>
        </p:spPr>
      </p:pic>
      <p:pic>
        <p:nvPicPr>
          <p:cNvPr id="18" name="图片 17" descr="千库网_翱翔海鸥_元素编号127985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31" y="3196591"/>
            <a:ext cx="2070735" cy="2070735"/>
          </a:xfrm>
          <a:prstGeom prst="rect">
            <a:avLst/>
          </a:prstGeom>
        </p:spPr>
      </p:pic>
      <p:pic>
        <p:nvPicPr>
          <p:cNvPr id="19" name="图片 18" descr="千库网_矢量金色五角星_元素编号12063203"/>
          <p:cNvPicPr>
            <a:picLocks noChangeAspect="1"/>
          </p:cNvPicPr>
          <p:nvPr/>
        </p:nvPicPr>
        <p:blipFill>
          <a:blip r:embed="rId9"/>
          <a:srcRect l="21232" t="26906" r="22651" b="33998"/>
          <a:stretch>
            <a:fillRect/>
          </a:stretch>
        </p:blipFill>
        <p:spPr>
          <a:xfrm>
            <a:off x="11157586" y="217806"/>
            <a:ext cx="803911" cy="560071"/>
          </a:xfrm>
          <a:prstGeom prst="rect">
            <a:avLst/>
          </a:prstGeom>
        </p:spPr>
      </p:pic>
      <p:pic>
        <p:nvPicPr>
          <p:cNvPr id="33" name="图片 32" descr="千库网_矢量金色五角星_元素编号12063203"/>
          <p:cNvPicPr>
            <a:picLocks noChangeAspect="1"/>
          </p:cNvPicPr>
          <p:nvPr/>
        </p:nvPicPr>
        <p:blipFill>
          <a:blip r:embed="rId9"/>
          <a:srcRect l="21232" t="26906" r="22651" b="33998"/>
          <a:stretch>
            <a:fillRect/>
          </a:stretch>
        </p:blipFill>
        <p:spPr>
          <a:xfrm>
            <a:off x="275590" y="217806"/>
            <a:ext cx="803911" cy="560071"/>
          </a:xfrm>
          <a:prstGeom prst="rect">
            <a:avLst/>
          </a:prstGeom>
        </p:spPr>
      </p:pic>
      <p:sp>
        <p:nvSpPr>
          <p:cNvPr id="2" name="iṧļiḑé">
            <a:extLst>
              <a:ext uri="{FF2B5EF4-FFF2-40B4-BE49-F238E27FC236}">
                <a16:creationId xmlns:a16="http://schemas.microsoft.com/office/drawing/2014/main" id="{00B3BA14-4AD0-1DF5-C134-945702AC54CF}"/>
              </a:ext>
            </a:extLst>
          </p:cNvPr>
          <p:cNvSpPr txBox="1"/>
          <p:nvPr/>
        </p:nvSpPr>
        <p:spPr>
          <a:xfrm>
            <a:off x="1238251" y="1820718"/>
            <a:ext cx="85915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altLang="zh-CN" sz="5400" b="1" dirty="0" err="1">
                <a:ln w="28575">
                  <a:solidFill>
                    <a:srgbClr val="F58125"/>
                  </a:solidFill>
                </a:ln>
                <a:solidFill>
                  <a:srgbClr val="FFFF00"/>
                </a:solidFill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  <a:sym typeface="庞门正道标题体" panose="02010600030101010101" pitchFamily="2" charset="-122"/>
              </a:rPr>
              <a:t>Bài</a:t>
            </a:r>
            <a:r>
              <a:rPr lang="en-US" altLang="zh-CN" sz="5400" b="1" dirty="0">
                <a:ln w="28575">
                  <a:solidFill>
                    <a:srgbClr val="F58125"/>
                  </a:solidFill>
                </a:ln>
                <a:solidFill>
                  <a:srgbClr val="FFFF00"/>
                </a:solidFill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  <a:sym typeface="庞门正道标题体" panose="02010600030101010101" pitchFamily="2" charset="-122"/>
              </a:rPr>
              <a:t> 42: TÍNH CHẤT PHÂN</a:t>
            </a:r>
          </a:p>
          <a:p>
            <a:pPr algn="ctr" defTabSz="914377">
              <a:defRPr/>
            </a:pPr>
            <a:r>
              <a:rPr lang="en-US" altLang="zh-CN" sz="5400" b="1" dirty="0">
                <a:ln w="28575">
                  <a:solidFill>
                    <a:srgbClr val="F58125"/>
                  </a:solidFill>
                </a:ln>
                <a:solidFill>
                  <a:srgbClr val="FFFF00"/>
                </a:solidFill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  <a:sym typeface="庞门正道标题体" panose="02010600030101010101" pitchFamily="2" charset="-122"/>
              </a:rPr>
              <a:t> PHỐI CỦA PHÉP NHÂN ĐỐI VỚI PHÉP CỘNG </a:t>
            </a:r>
            <a:endParaRPr lang="en-US" altLang="zh-CN" sz="6600" b="1" dirty="0">
              <a:ln w="28575">
                <a:solidFill>
                  <a:srgbClr val="F58125"/>
                </a:solidFill>
              </a:ln>
              <a:solidFill>
                <a:prstClr val="white"/>
              </a:solidFill>
              <a:latin typeface="Calibri" panose="020F0502020204030204" pitchFamily="34" charset="0"/>
              <a:ea typeface="Vogue-ExtraBold" panose="020B0500000000000000" pitchFamily="34" charset="0"/>
              <a:cs typeface="Calibri" panose="020F0502020204030204" pitchFamily="34" charset="0"/>
              <a:sym typeface="庞门正道标题体" panose="02010600030101010101" pitchFamily="2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D30C52-335A-27C3-E268-2D6394F79D30}"/>
              </a:ext>
            </a:extLst>
          </p:cNvPr>
          <p:cNvSpPr/>
          <p:nvPr/>
        </p:nvSpPr>
        <p:spPr>
          <a:xfrm>
            <a:off x="-1322669" y="111967"/>
            <a:ext cx="1184874" cy="110101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F0C0E0-9E0A-D892-C1EA-E7F9A20DCFF9}"/>
              </a:ext>
            </a:extLst>
          </p:cNvPr>
          <p:cNvSpPr txBox="1"/>
          <p:nvPr/>
        </p:nvSpPr>
        <p:spPr>
          <a:xfrm>
            <a:off x="841309" y="3085889"/>
            <a:ext cx="90697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015975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vi-VN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nhân </a:t>
            </a:r>
            <a:r>
              <a:rPr lang="vi-VN" alt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tổng với một số</a:t>
            </a:r>
            <a:r>
              <a:rPr lang="en-US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có thể nhân từng số hạng của tổng với số đó rồi cộng các kết quả với nhau.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FFE510-0CF0-F47D-A560-98F470C86632}"/>
              </a:ext>
            </a:extLst>
          </p:cNvPr>
          <p:cNvSpPr txBox="1"/>
          <p:nvPr/>
        </p:nvSpPr>
        <p:spPr>
          <a:xfrm>
            <a:off x="2927480" y="4583727"/>
            <a:ext cx="65640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15975" fontAlgn="base"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 + b) x c = a x c + b x c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6E5BF8-A6B5-E040-2FD8-422D05D2A69D}"/>
              </a:ext>
            </a:extLst>
          </p:cNvPr>
          <p:cNvSpPr/>
          <p:nvPr/>
        </p:nvSpPr>
        <p:spPr>
          <a:xfrm>
            <a:off x="2700434" y="4385388"/>
            <a:ext cx="7058607" cy="1156996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A23EE-3866-00D0-4C55-27A84FD0166E}"/>
              </a:ext>
            </a:extLst>
          </p:cNvPr>
          <p:cNvSpPr txBox="1"/>
          <p:nvPr/>
        </p:nvSpPr>
        <p:spPr>
          <a:xfrm>
            <a:off x="841307" y="737118"/>
            <a:ext cx="90697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defTabSz="1015975"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vi-VN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nhân </a:t>
            </a:r>
            <a:r>
              <a:rPr lang="vi-VN" alt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với một tổng</a:t>
            </a:r>
            <a:r>
              <a:rPr lang="en-US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có thể nhân số đó với từng số hạng của tổng rồi cộng các kết quả với nhau.</a:t>
            </a:r>
            <a:endParaRPr lang="en-US" altLang="en-US" sz="28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6D96FB-24B8-6ED8-7005-42553F3B3882}"/>
              </a:ext>
            </a:extLst>
          </p:cNvPr>
          <p:cNvSpPr/>
          <p:nvPr/>
        </p:nvSpPr>
        <p:spPr>
          <a:xfrm>
            <a:off x="2642899" y="1928893"/>
            <a:ext cx="7058607" cy="1156996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E7F729-286D-4ACA-C72A-62FC70C8E273}"/>
              </a:ext>
            </a:extLst>
          </p:cNvPr>
          <p:cNvSpPr txBox="1"/>
          <p:nvPr/>
        </p:nvSpPr>
        <p:spPr>
          <a:xfrm>
            <a:off x="2677888" y="2168837"/>
            <a:ext cx="67553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15975" fontAlgn="base"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x (b + c) = a x b + a x 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3DA965-7C91-2A86-0E4D-7E37EF70E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6045" y="2306778"/>
            <a:ext cx="1977410" cy="258505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8EF4194-1AC6-9DDE-304A-6EB1FE8098D1}"/>
              </a:ext>
            </a:extLst>
          </p:cNvPr>
          <p:cNvSpPr/>
          <p:nvPr/>
        </p:nvSpPr>
        <p:spPr>
          <a:xfrm>
            <a:off x="-1371600" y="0"/>
            <a:ext cx="1222310" cy="13716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8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003CC35-9469-2CF0-8443-3F95945E9EFF}"/>
              </a:ext>
            </a:extLst>
          </p:cNvPr>
          <p:cNvSpPr txBox="1"/>
          <p:nvPr/>
        </p:nvSpPr>
        <p:spPr>
          <a:xfrm>
            <a:off x="2571750" y="1514475"/>
            <a:ext cx="2600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 + 6) x 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752C4C-C410-E018-BFE5-BE1E1C305DFF}"/>
              </a:ext>
            </a:extLst>
          </p:cNvPr>
          <p:cNvSpPr txBox="1"/>
          <p:nvPr/>
        </p:nvSpPr>
        <p:spPr>
          <a:xfrm>
            <a:off x="5172075" y="1514475"/>
            <a:ext cx="42005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 x 8 + 6 x 8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B12D6B-222C-B2EB-44A6-5D45CEBB96CC}"/>
              </a:ext>
            </a:extLst>
          </p:cNvPr>
          <p:cNvSpPr/>
          <p:nvPr/>
        </p:nvSpPr>
        <p:spPr>
          <a:xfrm>
            <a:off x="-1324947" y="65314"/>
            <a:ext cx="1212980" cy="1268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0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36246" y="894080"/>
            <a:ext cx="11319511" cy="596392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思源黑体 CN Light"/>
              <a:ea typeface="思源黑体 CN Light" panose="020B030000000000000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674496"/>
            <a:ext cx="12192000" cy="3814445"/>
          </a:xfrm>
          <a:prstGeom prst="rect">
            <a:avLst/>
          </a:prstGeom>
          <a:solidFill>
            <a:srgbClr val="336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思源黑体 CN Light"/>
              <a:ea typeface="思源黑体 CN Light" panose="020B0300000000000000"/>
            </a:endParaRPr>
          </a:p>
        </p:txBody>
      </p:sp>
      <p:pic>
        <p:nvPicPr>
          <p:cNvPr id="14" name="图片 13" descr="3"/>
          <p:cNvPicPr>
            <a:picLocks noChangeAspect="1"/>
          </p:cNvPicPr>
          <p:nvPr/>
        </p:nvPicPr>
        <p:blipFill>
          <a:blip r:embed="rId3"/>
          <a:srcRect l="9990" t="40410" r="8553" b="54384"/>
          <a:stretch>
            <a:fillRect/>
          </a:stretch>
        </p:blipFill>
        <p:spPr>
          <a:xfrm>
            <a:off x="0" y="6635116"/>
            <a:ext cx="12192000" cy="222885"/>
          </a:xfrm>
          <a:prstGeom prst="rect">
            <a:avLst/>
          </a:prstGeom>
        </p:spPr>
      </p:pic>
      <p:pic>
        <p:nvPicPr>
          <p:cNvPr id="7" name="图片 6" descr="3"/>
          <p:cNvPicPr>
            <a:picLocks noChangeAspect="1"/>
          </p:cNvPicPr>
          <p:nvPr/>
        </p:nvPicPr>
        <p:blipFill>
          <a:blip r:embed="rId3"/>
          <a:srcRect l="7172" t="25914" r="68535" b="65266"/>
          <a:stretch>
            <a:fillRect/>
          </a:stretch>
        </p:blipFill>
        <p:spPr>
          <a:xfrm>
            <a:off x="0" y="5227956"/>
            <a:ext cx="2524760" cy="1630045"/>
          </a:xfrm>
          <a:prstGeom prst="rect">
            <a:avLst/>
          </a:prstGeom>
        </p:spPr>
      </p:pic>
      <p:pic>
        <p:nvPicPr>
          <p:cNvPr id="19" name="图片 18" descr="千库网_矢量金色五角星_元素编号12063203"/>
          <p:cNvPicPr>
            <a:picLocks noChangeAspect="1"/>
          </p:cNvPicPr>
          <p:nvPr/>
        </p:nvPicPr>
        <p:blipFill>
          <a:blip r:embed="rId4"/>
          <a:srcRect l="21232" t="26906" r="22651" b="33998"/>
          <a:stretch>
            <a:fillRect/>
          </a:stretch>
        </p:blipFill>
        <p:spPr>
          <a:xfrm>
            <a:off x="11157586" y="217806"/>
            <a:ext cx="803911" cy="560071"/>
          </a:xfrm>
          <a:prstGeom prst="rect">
            <a:avLst/>
          </a:prstGeom>
        </p:spPr>
      </p:pic>
      <p:pic>
        <p:nvPicPr>
          <p:cNvPr id="2" name="图片 3" descr="4">
            <a:extLst>
              <a:ext uri="{FF2B5EF4-FFF2-40B4-BE49-F238E27FC236}">
                <a16:creationId xmlns:a16="http://schemas.microsoft.com/office/drawing/2014/main" id="{AD158CFC-39F4-D437-F3E9-54F555A7BC4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7553" t="9779" b="61888"/>
          <a:stretch>
            <a:fillRect/>
          </a:stretch>
        </p:blipFill>
        <p:spPr>
          <a:xfrm>
            <a:off x="7788766" y="1309216"/>
            <a:ext cx="4675015" cy="55487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E36189-D4BD-87E5-69FF-33763B3F53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4594" y="1886552"/>
            <a:ext cx="5072312" cy="36944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14E2E86-9739-469F-EF7D-0DEE9A18171F}"/>
              </a:ext>
            </a:extLst>
          </p:cNvPr>
          <p:cNvSpPr/>
          <p:nvPr/>
        </p:nvSpPr>
        <p:spPr>
          <a:xfrm>
            <a:off x="-1343608" y="0"/>
            <a:ext cx="1212979" cy="130921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7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611</Words>
  <Application>Microsoft Office PowerPoint</Application>
  <PresentationFormat>Widescreen</PresentationFormat>
  <Paragraphs>56</Paragraphs>
  <Slides>17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Cambria</vt:lpstr>
      <vt:lpstr>Times New Roman</vt:lpstr>
      <vt:lpstr>思源黑体 CN Bold</vt:lpstr>
      <vt:lpstr>思源黑体 CN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ASUS</cp:lastModifiedBy>
  <cp:revision>33</cp:revision>
  <dcterms:created xsi:type="dcterms:W3CDTF">2023-11-15T13:22:26Z</dcterms:created>
  <dcterms:modified xsi:type="dcterms:W3CDTF">2024-05-05T00:58:20Z</dcterms:modified>
</cp:coreProperties>
</file>