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4" r:id="rId6"/>
    <p:sldId id="26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397"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CA0868D0-6816-4D22-9FF7-8BC4A70C9804}" type="datetimeFigureOut">
              <a:rPr lang="en-US" smtClean="0"/>
              <a:t>12/13/2023</a:t>
            </a:fld>
            <a:endParaRPr lang="en-US"/>
          </a:p>
        </p:txBody>
      </p:sp>
      <p:sp>
        <p:nvSpPr>
          <p:cNvPr id="8" name="Slide Number Placeholder 7"/>
          <p:cNvSpPr>
            <a:spLocks noGrp="1"/>
          </p:cNvSpPr>
          <p:nvPr>
            <p:ph type="sldNum" sz="quarter" idx="11"/>
          </p:nvPr>
        </p:nvSpPr>
        <p:spPr/>
        <p:txBody>
          <a:bodyPr/>
          <a:lstStyle/>
          <a:p>
            <a:fld id="{AB601EEC-4407-4BE3-9E99-F262FCD38838}"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868D0-6816-4D22-9FF7-8BC4A70C9804}" type="datetimeFigureOut">
              <a:rPr lang="en-US" smtClean="0"/>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868D0-6816-4D22-9FF7-8BC4A70C9804}" type="datetimeFigureOut">
              <a:rPr lang="en-US" smtClean="0"/>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CA0868D0-6816-4D22-9FF7-8BC4A70C9804}" type="datetimeFigureOut">
              <a:rPr lang="en-US" smtClean="0"/>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0868D0-6816-4D22-9FF7-8BC4A70C9804}" type="datetimeFigureOut">
              <a:rPr lang="en-US" smtClean="0"/>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01EEC-4407-4BE3-9E99-F262FCD38838}"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CA0868D0-6816-4D22-9FF7-8BC4A70C9804}" type="datetimeFigureOut">
              <a:rPr lang="en-US" smtClean="0"/>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01EEC-4407-4BE3-9E99-F262FCD38838}"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A0868D0-6816-4D22-9FF7-8BC4A70C9804}" type="datetimeFigureOut">
              <a:rPr lang="en-US" smtClean="0"/>
              <a:t>12/13/2023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601EEC-4407-4BE3-9E99-F262FCD38838}"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0868D0-6816-4D22-9FF7-8BC4A70C9804}" type="datetimeFigureOut">
              <a:rPr lang="en-US" smtClean="0"/>
              <a:t>12/13/2023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0868D0-6816-4D22-9FF7-8BC4A70C9804}" type="datetimeFigureOut">
              <a:rPr lang="en-US" smtClean="0"/>
              <a:t>12/13/2023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868D0-6816-4D22-9FF7-8BC4A70C9804}" type="datetimeFigureOut">
              <a:rPr lang="en-US" smtClean="0"/>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868D0-6816-4D22-9FF7-8BC4A70C9804}" type="datetimeFigureOut">
              <a:rPr lang="en-US" smtClean="0"/>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01EEC-4407-4BE3-9E99-F262FCD388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CA0868D0-6816-4D22-9FF7-8BC4A70C9804}" type="datetimeFigureOut">
              <a:rPr lang="en-US" smtClean="0"/>
              <a:t>12/13/2023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B601EEC-4407-4BE3-9E99-F262FCD38838}"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4132" y="389328"/>
            <a:ext cx="3733800" cy="584775"/>
          </a:xfrm>
          <a:prstGeom prst="rect">
            <a:avLst/>
          </a:prstGeom>
          <a:solidFill>
            <a:srgbClr val="FFFF00"/>
          </a:solidFill>
        </p:spPr>
        <p:txBody>
          <a:bodyPr wrap="square" rtlCol="0">
            <a:spAutoFit/>
          </a:bodyPr>
          <a:lstStyle/>
          <a:p>
            <a:pPr algn="ctr"/>
            <a:r>
              <a:rPr lang="en-US" sz="3200" dirty="0" smtClean="0"/>
              <a:t>TIẾNG VIỆT</a:t>
            </a:r>
            <a:endParaRPr lang="en-US" sz="3200" dirty="0"/>
          </a:p>
        </p:txBody>
      </p:sp>
      <p:sp>
        <p:nvSpPr>
          <p:cNvPr id="6" name="Cloud Callout 5"/>
          <p:cNvSpPr/>
          <p:nvPr/>
        </p:nvSpPr>
        <p:spPr>
          <a:xfrm>
            <a:off x="3810000" y="637781"/>
            <a:ext cx="4038600" cy="1066800"/>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KIỂM TRA BÀI CŨ</a:t>
            </a:r>
            <a:endParaRPr lang="en-US" sz="2000" dirty="0"/>
          </a:p>
        </p:txBody>
      </p:sp>
      <p:sp>
        <p:nvSpPr>
          <p:cNvPr id="7" name="TextBox 6"/>
          <p:cNvSpPr txBox="1"/>
          <p:nvPr/>
        </p:nvSpPr>
        <p:spPr>
          <a:xfrm>
            <a:off x="76200" y="1959864"/>
            <a:ext cx="8610600" cy="769441"/>
          </a:xfrm>
          <a:prstGeom prst="rect">
            <a:avLst/>
          </a:prstGeom>
          <a:noFill/>
        </p:spPr>
        <p:txBody>
          <a:bodyPr wrap="square" rtlCol="0">
            <a:spAutoFit/>
          </a:bodyPr>
          <a:lstStyle/>
          <a:p>
            <a:pPr algn="ctr"/>
            <a:r>
              <a:rPr lang="vi-VN" sz="4400" b="1" dirty="0" smtClean="0">
                <a:latin typeface="+mj-lt"/>
              </a:rPr>
              <a:t>cuốc     luộc      ruốc     thuộc</a:t>
            </a:r>
            <a:endParaRPr lang="en-US" sz="4400" b="1" dirty="0">
              <a:latin typeface="+mj-lt"/>
            </a:endParaRPr>
          </a:p>
        </p:txBody>
      </p:sp>
      <p:sp>
        <p:nvSpPr>
          <p:cNvPr id="8" name="TextBox 7"/>
          <p:cNvSpPr txBox="1"/>
          <p:nvPr/>
        </p:nvSpPr>
        <p:spPr>
          <a:xfrm>
            <a:off x="76200" y="2544639"/>
            <a:ext cx="8610600" cy="769441"/>
          </a:xfrm>
          <a:prstGeom prst="rect">
            <a:avLst/>
          </a:prstGeom>
          <a:noFill/>
        </p:spPr>
        <p:txBody>
          <a:bodyPr wrap="square" rtlCol="0">
            <a:spAutoFit/>
          </a:bodyPr>
          <a:lstStyle/>
          <a:p>
            <a:pPr algn="ctr"/>
            <a:r>
              <a:rPr lang="vi-VN" sz="4400" b="1" dirty="0" smtClean="0">
                <a:latin typeface="+mj-lt"/>
              </a:rPr>
              <a:t>buốt     nuốt      ruột       tuột</a:t>
            </a:r>
            <a:endParaRPr lang="en-US" sz="4400" b="1" dirty="0">
              <a:latin typeface="+mj-lt"/>
            </a:endParaRPr>
          </a:p>
        </p:txBody>
      </p:sp>
      <p:sp>
        <p:nvSpPr>
          <p:cNvPr id="9" name="TextBox 8"/>
          <p:cNvSpPr txBox="1"/>
          <p:nvPr/>
        </p:nvSpPr>
        <p:spPr>
          <a:xfrm>
            <a:off x="76200" y="3429000"/>
            <a:ext cx="9067800" cy="3170099"/>
          </a:xfrm>
          <a:prstGeom prst="rect">
            <a:avLst/>
          </a:prstGeom>
          <a:noFill/>
        </p:spPr>
        <p:txBody>
          <a:bodyPr wrap="square" rtlCol="0">
            <a:spAutoFit/>
          </a:bodyPr>
          <a:lstStyle/>
          <a:p>
            <a:r>
              <a:rPr lang="vi-VN" sz="4000" dirty="0" smtClean="0"/>
              <a:t>     Mẹ cho Hà đi công viên. Cô bé rất thích thú và háo hức. Hà mặc váy trắng, đi giày màu hồng. Mẹ còn vuốt tóc và buộc nơ cho Hà. Mẹ bảo Hà khi đi chơi cần ăn mặc gọn gàng, lịch sự. </a:t>
            </a:r>
            <a:endParaRPr lang="en-US" sz="4000" dirty="0"/>
          </a:p>
        </p:txBody>
      </p:sp>
    </p:spTree>
    <p:extLst>
      <p:ext uri="{BB962C8B-B14F-4D97-AF65-F5344CB8AC3E}">
        <p14:creationId xmlns:p14="http://schemas.microsoft.com/office/powerpoint/2010/main" val="2910959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606338"/>
            <a:ext cx="2667000" cy="707886"/>
          </a:xfrm>
          <a:prstGeom prst="rect">
            <a:avLst/>
          </a:prstGeom>
          <a:noFill/>
        </p:spPr>
        <p:txBody>
          <a:bodyPr wrap="square" rtlCol="0">
            <a:spAutoFit/>
          </a:bodyPr>
          <a:lstStyle/>
          <a:p>
            <a:r>
              <a:rPr lang="en-US" sz="4000" dirty="0" err="1" smtClean="0"/>
              <a:t>Tiếng</a:t>
            </a:r>
            <a:r>
              <a:rPr lang="en-US" sz="4000" dirty="0" smtClean="0"/>
              <a:t> </a:t>
            </a:r>
            <a:r>
              <a:rPr lang="en-US" sz="4000" dirty="0" err="1" smtClean="0"/>
              <a:t>Việt</a:t>
            </a:r>
            <a:r>
              <a:rPr lang="en-US" sz="4000" dirty="0" smtClean="0"/>
              <a:t>: </a:t>
            </a:r>
            <a:endParaRPr lang="en-US" sz="40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199" y="1257348"/>
            <a:ext cx="8952199" cy="4457652"/>
          </a:xfrm>
          <a:prstGeom prst="rect">
            <a:avLst/>
          </a:prstGeom>
        </p:spPr>
      </p:pic>
      <p:sp>
        <p:nvSpPr>
          <p:cNvPr id="7" name="TextBox 6"/>
          <p:cNvSpPr txBox="1"/>
          <p:nvPr/>
        </p:nvSpPr>
        <p:spPr>
          <a:xfrm>
            <a:off x="152400" y="5943600"/>
            <a:ext cx="8839200" cy="707886"/>
          </a:xfrm>
          <a:prstGeom prst="rect">
            <a:avLst/>
          </a:prstGeom>
          <a:noFill/>
        </p:spPr>
        <p:txBody>
          <a:bodyPr wrap="square" rtlCol="0">
            <a:spAutoFit/>
          </a:bodyPr>
          <a:lstStyle/>
          <a:p>
            <a:r>
              <a:rPr lang="en-US" sz="4000" dirty="0" err="1" smtClean="0"/>
              <a:t>Chuồn</a:t>
            </a:r>
            <a:r>
              <a:rPr lang="en-US" sz="4000" dirty="0" smtClean="0"/>
              <a:t> </a:t>
            </a:r>
            <a:r>
              <a:rPr lang="en-US" sz="4000" dirty="0" err="1" smtClean="0"/>
              <a:t>chuồn</a:t>
            </a:r>
            <a:r>
              <a:rPr lang="en-US" sz="4000" dirty="0" smtClean="0"/>
              <a:t> bay qua </a:t>
            </a:r>
            <a:r>
              <a:rPr lang="en-US" sz="4000" dirty="0" err="1" smtClean="0"/>
              <a:t>các</a:t>
            </a:r>
            <a:r>
              <a:rPr lang="en-US" sz="4000" dirty="0" smtClean="0"/>
              <a:t> </a:t>
            </a:r>
            <a:r>
              <a:rPr lang="en-US" sz="4000" dirty="0" err="1" smtClean="0"/>
              <a:t>luống</a:t>
            </a:r>
            <a:r>
              <a:rPr lang="en-US" sz="4000" dirty="0" smtClean="0"/>
              <a:t> </a:t>
            </a:r>
            <a:r>
              <a:rPr lang="en-US" sz="4000" dirty="0" err="1" smtClean="0"/>
              <a:t>rau</a:t>
            </a:r>
            <a:r>
              <a:rPr lang="en-US" sz="4000" dirty="0" smtClean="0"/>
              <a:t>.</a:t>
            </a:r>
            <a:endParaRPr lang="en-US" sz="4000" dirty="0"/>
          </a:p>
        </p:txBody>
      </p:sp>
      <p:sp>
        <p:nvSpPr>
          <p:cNvPr id="8" name="TextBox 7"/>
          <p:cNvSpPr txBox="1"/>
          <p:nvPr/>
        </p:nvSpPr>
        <p:spPr>
          <a:xfrm>
            <a:off x="815340" y="5947023"/>
            <a:ext cx="1143000" cy="707886"/>
          </a:xfrm>
          <a:prstGeom prst="rect">
            <a:avLst/>
          </a:prstGeom>
          <a:noFill/>
        </p:spPr>
        <p:txBody>
          <a:bodyPr wrap="square" rtlCol="0">
            <a:spAutoFit/>
          </a:bodyPr>
          <a:lstStyle/>
          <a:p>
            <a:r>
              <a:rPr lang="en-US" sz="4000" dirty="0" err="1" smtClean="0">
                <a:solidFill>
                  <a:srgbClr val="FF0000"/>
                </a:solidFill>
              </a:rPr>
              <a:t>uôn</a:t>
            </a:r>
            <a:endParaRPr lang="en-US" sz="4000" dirty="0">
              <a:solidFill>
                <a:srgbClr val="FF0000"/>
              </a:solidFill>
            </a:endParaRPr>
          </a:p>
        </p:txBody>
      </p:sp>
      <p:sp>
        <p:nvSpPr>
          <p:cNvPr id="9" name="TextBox 8"/>
          <p:cNvSpPr txBox="1"/>
          <p:nvPr/>
        </p:nvSpPr>
        <p:spPr>
          <a:xfrm>
            <a:off x="2343912" y="5952744"/>
            <a:ext cx="1143000" cy="707886"/>
          </a:xfrm>
          <a:prstGeom prst="rect">
            <a:avLst/>
          </a:prstGeom>
          <a:noFill/>
        </p:spPr>
        <p:txBody>
          <a:bodyPr wrap="square" rtlCol="0">
            <a:spAutoFit/>
          </a:bodyPr>
          <a:lstStyle/>
          <a:p>
            <a:r>
              <a:rPr lang="en-US" sz="4000" dirty="0" err="1" smtClean="0">
                <a:solidFill>
                  <a:srgbClr val="FF0000"/>
                </a:solidFill>
              </a:rPr>
              <a:t>uôn</a:t>
            </a:r>
            <a:endParaRPr lang="en-US" sz="4000" dirty="0">
              <a:solidFill>
                <a:srgbClr val="FF0000"/>
              </a:solidFill>
            </a:endParaRPr>
          </a:p>
        </p:txBody>
      </p:sp>
      <p:sp>
        <p:nvSpPr>
          <p:cNvPr id="10" name="TextBox 9"/>
          <p:cNvSpPr txBox="1"/>
          <p:nvPr/>
        </p:nvSpPr>
        <p:spPr>
          <a:xfrm>
            <a:off x="6224016" y="5940552"/>
            <a:ext cx="1447800" cy="707886"/>
          </a:xfrm>
          <a:prstGeom prst="rect">
            <a:avLst/>
          </a:prstGeom>
          <a:noFill/>
        </p:spPr>
        <p:txBody>
          <a:bodyPr wrap="square" rtlCol="0">
            <a:spAutoFit/>
          </a:bodyPr>
          <a:lstStyle/>
          <a:p>
            <a:r>
              <a:rPr lang="en-US" sz="4000" dirty="0" err="1" smtClean="0">
                <a:solidFill>
                  <a:srgbClr val="FF0000"/>
                </a:solidFill>
              </a:rPr>
              <a:t>uông</a:t>
            </a:r>
            <a:endParaRPr lang="en-US" sz="4000" dirty="0">
              <a:solidFill>
                <a:srgbClr val="FF0000"/>
              </a:solidFill>
            </a:endParaRPr>
          </a:p>
        </p:txBody>
      </p:sp>
      <p:sp>
        <p:nvSpPr>
          <p:cNvPr id="11" name="TextBox 10"/>
          <p:cNvSpPr txBox="1"/>
          <p:nvPr/>
        </p:nvSpPr>
        <p:spPr>
          <a:xfrm>
            <a:off x="2743200" y="470918"/>
            <a:ext cx="6172200" cy="938719"/>
          </a:xfrm>
          <a:prstGeom prst="rect">
            <a:avLst/>
          </a:prstGeom>
          <a:noFill/>
        </p:spPr>
        <p:txBody>
          <a:bodyPr wrap="square" rtlCol="0">
            <a:spAutoFit/>
          </a:bodyPr>
          <a:lstStyle/>
          <a:p>
            <a:r>
              <a:rPr lang="en-US" sz="5500" dirty="0" err="1" smtClean="0"/>
              <a:t>Bài</a:t>
            </a:r>
            <a:r>
              <a:rPr lang="en-US" sz="5500" dirty="0" smtClean="0"/>
              <a:t> 68: </a:t>
            </a:r>
            <a:r>
              <a:rPr lang="en-US" sz="5500" dirty="0" err="1" smtClean="0">
                <a:solidFill>
                  <a:srgbClr val="FF0000"/>
                </a:solidFill>
              </a:rPr>
              <a:t>uôn</a:t>
            </a:r>
            <a:r>
              <a:rPr lang="en-US" sz="5500" dirty="0" smtClean="0">
                <a:solidFill>
                  <a:srgbClr val="FF0000"/>
                </a:solidFill>
              </a:rPr>
              <a:t>    </a:t>
            </a:r>
            <a:r>
              <a:rPr lang="en-US" sz="5500" dirty="0" err="1" smtClean="0">
                <a:solidFill>
                  <a:srgbClr val="FF0000"/>
                </a:solidFill>
              </a:rPr>
              <a:t>uông</a:t>
            </a:r>
            <a:endParaRPr lang="en-US" sz="5500" dirty="0">
              <a:solidFill>
                <a:srgbClr val="FF0000"/>
              </a:solidFill>
            </a:endParaRPr>
          </a:p>
        </p:txBody>
      </p:sp>
    </p:spTree>
    <p:extLst>
      <p:ext uri="{BB962C8B-B14F-4D97-AF65-F5344CB8AC3E}">
        <p14:creationId xmlns:p14="http://schemas.microsoft.com/office/powerpoint/2010/main" val="153581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606338"/>
            <a:ext cx="2667000" cy="707886"/>
          </a:xfrm>
          <a:prstGeom prst="rect">
            <a:avLst/>
          </a:prstGeom>
          <a:noFill/>
        </p:spPr>
        <p:txBody>
          <a:bodyPr wrap="square" rtlCol="0">
            <a:spAutoFit/>
          </a:bodyPr>
          <a:lstStyle/>
          <a:p>
            <a:r>
              <a:rPr lang="en-US" sz="4000" dirty="0" err="1" smtClean="0"/>
              <a:t>Tiếng</a:t>
            </a:r>
            <a:r>
              <a:rPr lang="en-US" sz="4000" dirty="0" smtClean="0"/>
              <a:t> </a:t>
            </a:r>
            <a:r>
              <a:rPr lang="en-US" sz="4000" dirty="0" err="1" smtClean="0"/>
              <a:t>Việt</a:t>
            </a:r>
            <a:r>
              <a:rPr lang="en-US" sz="4000" dirty="0" smtClean="0"/>
              <a:t>: </a:t>
            </a:r>
            <a:endParaRPr lang="en-US" sz="4000" dirty="0"/>
          </a:p>
        </p:txBody>
      </p:sp>
      <p:sp>
        <p:nvSpPr>
          <p:cNvPr id="7" name="TextBox 6"/>
          <p:cNvSpPr txBox="1"/>
          <p:nvPr/>
        </p:nvSpPr>
        <p:spPr>
          <a:xfrm>
            <a:off x="2828544" y="652504"/>
            <a:ext cx="6172200" cy="1323439"/>
          </a:xfrm>
          <a:prstGeom prst="rect">
            <a:avLst/>
          </a:prstGeom>
          <a:noFill/>
        </p:spPr>
        <p:txBody>
          <a:bodyPr wrap="square" rtlCol="0">
            <a:spAutoFit/>
          </a:bodyPr>
          <a:lstStyle/>
          <a:p>
            <a:r>
              <a:rPr lang="en-US" sz="8000" dirty="0" err="1" smtClean="0">
                <a:solidFill>
                  <a:srgbClr val="FF0000"/>
                </a:solidFill>
              </a:rPr>
              <a:t>uôn</a:t>
            </a:r>
            <a:r>
              <a:rPr lang="en-US" sz="8000" dirty="0" smtClean="0">
                <a:solidFill>
                  <a:srgbClr val="FF0000"/>
                </a:solidFill>
              </a:rPr>
              <a:t>    </a:t>
            </a:r>
            <a:r>
              <a:rPr lang="en-US" sz="8000" dirty="0" err="1" smtClean="0">
                <a:solidFill>
                  <a:srgbClr val="FF0000"/>
                </a:solidFill>
              </a:rPr>
              <a:t>uông</a:t>
            </a:r>
            <a:endParaRPr lang="en-US" sz="8000" dirty="0">
              <a:solidFill>
                <a:srgbClr val="FF0000"/>
              </a:solidFill>
            </a:endParaRPr>
          </a:p>
        </p:txBody>
      </p:sp>
      <p:sp>
        <p:nvSpPr>
          <p:cNvPr id="8" name="TextBox 7"/>
          <p:cNvSpPr txBox="1"/>
          <p:nvPr/>
        </p:nvSpPr>
        <p:spPr>
          <a:xfrm>
            <a:off x="152400" y="1219200"/>
            <a:ext cx="1371600" cy="584775"/>
          </a:xfrm>
          <a:prstGeom prst="rect">
            <a:avLst/>
          </a:prstGeom>
          <a:solidFill>
            <a:srgbClr val="FFFF00"/>
          </a:solidFill>
        </p:spPr>
        <p:txBody>
          <a:bodyPr wrap="square" rtlCol="0">
            <a:spAutoFit/>
          </a:bodyPr>
          <a:lstStyle/>
          <a:p>
            <a:r>
              <a:rPr lang="en-US" sz="3200" dirty="0" smtClean="0"/>
              <a:t>2. </a:t>
            </a:r>
            <a:r>
              <a:rPr lang="en-US" sz="3200" dirty="0" err="1" smtClean="0"/>
              <a:t>Đọc</a:t>
            </a:r>
            <a:endParaRPr lang="en-US" sz="3200" dirty="0"/>
          </a:p>
        </p:txBody>
      </p:sp>
      <p:graphicFrame>
        <p:nvGraphicFramePr>
          <p:cNvPr id="9" name="Table 8"/>
          <p:cNvGraphicFramePr>
            <a:graphicFrameLocks noGrp="1"/>
          </p:cNvGraphicFramePr>
          <p:nvPr>
            <p:extLst>
              <p:ext uri="{D42A27DB-BD31-4B8C-83A1-F6EECF244321}">
                <p14:modId xmlns:p14="http://schemas.microsoft.com/office/powerpoint/2010/main" val="2170265370"/>
              </p:ext>
            </p:extLst>
          </p:nvPr>
        </p:nvGraphicFramePr>
        <p:xfrm>
          <a:off x="3733800" y="1803975"/>
          <a:ext cx="2895600" cy="1828800"/>
        </p:xfrm>
        <a:graphic>
          <a:graphicData uri="http://schemas.openxmlformats.org/drawingml/2006/table">
            <a:tbl>
              <a:tblPr firstRow="1" bandRow="1">
                <a:tableStyleId>{E8B1032C-EA38-4F05-BA0D-38AFFFC7BED3}</a:tableStyleId>
              </a:tblPr>
              <a:tblGrid>
                <a:gridCol w="1447800">
                  <a:extLst>
                    <a:ext uri="{9D8B030D-6E8A-4147-A177-3AD203B41FA5}">
                      <a16:colId xmlns:a16="http://schemas.microsoft.com/office/drawing/2014/main" xmlns="" val="20000"/>
                    </a:ext>
                  </a:extLst>
                </a:gridCol>
                <a:gridCol w="1447800">
                  <a:extLst>
                    <a:ext uri="{9D8B030D-6E8A-4147-A177-3AD203B41FA5}">
                      <a16:colId xmlns:a16="http://schemas.microsoft.com/office/drawing/2014/main" xmlns="" val="20001"/>
                    </a:ext>
                  </a:extLst>
                </a:gridCol>
              </a:tblGrid>
              <a:tr h="370840">
                <a:tc>
                  <a:txBody>
                    <a:bodyPr/>
                    <a:lstStyle/>
                    <a:p>
                      <a:pPr algn="ctr"/>
                      <a:r>
                        <a:rPr lang="en-US" sz="5400" dirty="0" err="1" smtClean="0">
                          <a:latin typeface="Times New Roman" pitchFamily="18" charset="0"/>
                          <a:cs typeface="Times New Roman" pitchFamily="18" charset="0"/>
                        </a:rPr>
                        <a:t>ch</a:t>
                      </a:r>
                      <a:endParaRPr lang="en-US" sz="5400" dirty="0">
                        <a:latin typeface="Times New Roman" pitchFamily="18" charset="0"/>
                        <a:cs typeface="Times New Roman" pitchFamily="18" charset="0"/>
                      </a:endParaRPr>
                    </a:p>
                  </a:txBody>
                  <a:tcPr/>
                </a:tc>
                <a:tc>
                  <a:txBody>
                    <a:bodyPr/>
                    <a:lstStyle/>
                    <a:p>
                      <a:pPr algn="ctr"/>
                      <a:r>
                        <a:rPr lang="en-US" sz="5400" dirty="0" err="1" smtClean="0">
                          <a:solidFill>
                            <a:srgbClr val="FF0000"/>
                          </a:solidFill>
                          <a:latin typeface="Times New Roman" pitchFamily="18" charset="0"/>
                          <a:cs typeface="Times New Roman" pitchFamily="18" charset="0"/>
                        </a:rPr>
                        <a:t>uôn</a:t>
                      </a:r>
                      <a:endParaRPr lang="en-US" sz="5400"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70840">
                <a:tc gridSpan="2">
                  <a:txBody>
                    <a:bodyPr/>
                    <a:lstStyle/>
                    <a:p>
                      <a:pPr algn="ctr"/>
                      <a:r>
                        <a:rPr lang="en-US" sz="5400" b="1" dirty="0" err="1" smtClean="0">
                          <a:solidFill>
                            <a:schemeClr val="tx1"/>
                          </a:solidFill>
                          <a:latin typeface="Times New Roman" pitchFamily="18" charset="0"/>
                          <a:cs typeface="Times New Roman" pitchFamily="18" charset="0"/>
                        </a:rPr>
                        <a:t>ch</a:t>
                      </a:r>
                      <a:r>
                        <a:rPr lang="en-US" sz="5400" b="1" dirty="0" err="1" smtClean="0">
                          <a:solidFill>
                            <a:srgbClr val="FF0000"/>
                          </a:solidFill>
                          <a:latin typeface="Times New Roman" pitchFamily="18" charset="0"/>
                          <a:cs typeface="Times New Roman" pitchFamily="18" charset="0"/>
                        </a:rPr>
                        <a:t>uồn</a:t>
                      </a:r>
                      <a:endParaRPr lang="en-US" sz="5400" b="1" dirty="0">
                        <a:solidFill>
                          <a:srgbClr val="FF0000"/>
                        </a:solidFill>
                        <a:latin typeface="Times New Roman" pitchFamily="18" charset="0"/>
                        <a:cs typeface="Times New Roman" pitchFamily="18" charset="0"/>
                      </a:endParaRPr>
                    </a:p>
                  </a:txBody>
                  <a:tcPr/>
                </a:tc>
                <a:tc hMerge="1">
                  <a:txBody>
                    <a:bodyPr/>
                    <a:lstStyle/>
                    <a:p>
                      <a:endParaRPr lang="en-US" dirty="0"/>
                    </a:p>
                  </a:txBody>
                  <a:tcPr/>
                </a:tc>
                <a:extLst>
                  <a:ext uri="{0D108BD9-81ED-4DB2-BD59-A6C34878D82A}">
                    <a16:rowId xmlns:a16="http://schemas.microsoft.com/office/drawing/2014/main" xmlns="" val="10001"/>
                  </a:ext>
                </a:extLst>
              </a:tr>
            </a:tbl>
          </a:graphicData>
        </a:graphic>
      </p:graphicFrame>
      <p:sp>
        <p:nvSpPr>
          <p:cNvPr id="10" name="TextBox 9"/>
          <p:cNvSpPr txBox="1"/>
          <p:nvPr/>
        </p:nvSpPr>
        <p:spPr>
          <a:xfrm>
            <a:off x="152400" y="3733800"/>
            <a:ext cx="8991600" cy="1477328"/>
          </a:xfrm>
          <a:prstGeom prst="rect">
            <a:avLst/>
          </a:prstGeom>
          <a:noFill/>
        </p:spPr>
        <p:txBody>
          <a:bodyPr wrap="square" rtlCol="0">
            <a:spAutoFit/>
          </a:bodyPr>
          <a:lstStyle/>
          <a:p>
            <a:r>
              <a:rPr lang="en-US" sz="4500" dirty="0" err="1" smtClean="0"/>
              <a:t>khuôn</a:t>
            </a:r>
            <a:r>
              <a:rPr lang="en-US" sz="4500" dirty="0" smtClean="0"/>
              <a:t>    </a:t>
            </a:r>
            <a:r>
              <a:rPr lang="en-US" sz="4500" dirty="0" err="1" smtClean="0"/>
              <a:t>muốn</a:t>
            </a:r>
            <a:r>
              <a:rPr lang="en-US" sz="4500" dirty="0" smtClean="0"/>
              <a:t>    </a:t>
            </a:r>
            <a:r>
              <a:rPr lang="en-US" sz="4500" dirty="0" err="1" smtClean="0"/>
              <a:t>muộn</a:t>
            </a:r>
            <a:r>
              <a:rPr lang="en-US" sz="4500" dirty="0" smtClean="0"/>
              <a:t>      </a:t>
            </a:r>
            <a:r>
              <a:rPr lang="en-US" sz="4500" dirty="0" err="1" smtClean="0"/>
              <a:t>nguồn</a:t>
            </a:r>
            <a:endParaRPr lang="en-US" sz="4500" dirty="0" smtClean="0"/>
          </a:p>
          <a:p>
            <a:r>
              <a:rPr lang="en-US" sz="4500" dirty="0" err="1" smtClean="0"/>
              <a:t>buồng</a:t>
            </a:r>
            <a:r>
              <a:rPr lang="en-US" sz="4500" dirty="0" smtClean="0"/>
              <a:t>    </a:t>
            </a:r>
            <a:r>
              <a:rPr lang="en-US" sz="4500" dirty="0" err="1" smtClean="0"/>
              <a:t>luống</a:t>
            </a:r>
            <a:r>
              <a:rPr lang="en-US" sz="4500" dirty="0" smtClean="0"/>
              <a:t>    </a:t>
            </a:r>
            <a:r>
              <a:rPr lang="en-US" sz="4500" dirty="0" err="1" smtClean="0"/>
              <a:t>thuổng</a:t>
            </a:r>
            <a:r>
              <a:rPr lang="en-US" sz="4500" dirty="0" smtClean="0"/>
              <a:t>    </a:t>
            </a:r>
            <a:r>
              <a:rPr lang="en-US" sz="4500" dirty="0" err="1" smtClean="0"/>
              <a:t>vuông</a:t>
            </a:r>
            <a:endParaRPr lang="en-US" sz="4500" dirty="0"/>
          </a:p>
        </p:txBody>
      </p:sp>
    </p:spTree>
    <p:extLst>
      <p:ext uri="{BB962C8B-B14F-4D97-AF65-F5344CB8AC3E}">
        <p14:creationId xmlns:p14="http://schemas.microsoft.com/office/powerpoint/2010/main" val="379114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606338"/>
            <a:ext cx="2667000" cy="707886"/>
          </a:xfrm>
          <a:prstGeom prst="rect">
            <a:avLst/>
          </a:prstGeom>
          <a:noFill/>
        </p:spPr>
        <p:txBody>
          <a:bodyPr wrap="square" rtlCol="0">
            <a:spAutoFit/>
          </a:bodyPr>
          <a:lstStyle/>
          <a:p>
            <a:r>
              <a:rPr lang="en-US" sz="4000" dirty="0" err="1" smtClean="0"/>
              <a:t>Tiếng</a:t>
            </a:r>
            <a:r>
              <a:rPr lang="en-US" sz="4000" dirty="0" smtClean="0"/>
              <a:t> </a:t>
            </a:r>
            <a:r>
              <a:rPr lang="en-US" sz="4000" dirty="0" err="1" smtClean="0"/>
              <a:t>Việt</a:t>
            </a:r>
            <a:r>
              <a:rPr lang="en-US" sz="4000" dirty="0" smtClean="0"/>
              <a:t>: </a:t>
            </a:r>
            <a:endParaRPr lang="en-US" sz="4000" dirty="0"/>
          </a:p>
        </p:txBody>
      </p:sp>
      <p:sp>
        <p:nvSpPr>
          <p:cNvPr id="6" name="TextBox 5"/>
          <p:cNvSpPr txBox="1"/>
          <p:nvPr/>
        </p:nvSpPr>
        <p:spPr>
          <a:xfrm>
            <a:off x="2743200" y="470918"/>
            <a:ext cx="6172200" cy="938719"/>
          </a:xfrm>
          <a:prstGeom prst="rect">
            <a:avLst/>
          </a:prstGeom>
          <a:noFill/>
        </p:spPr>
        <p:txBody>
          <a:bodyPr wrap="square" rtlCol="0">
            <a:spAutoFit/>
          </a:bodyPr>
          <a:lstStyle/>
          <a:p>
            <a:r>
              <a:rPr lang="en-US" sz="5500" dirty="0" err="1" smtClean="0"/>
              <a:t>Bài</a:t>
            </a:r>
            <a:r>
              <a:rPr lang="en-US" sz="5500" dirty="0" smtClean="0"/>
              <a:t> 68: </a:t>
            </a:r>
            <a:r>
              <a:rPr lang="en-US" sz="5500" dirty="0" err="1" smtClean="0">
                <a:solidFill>
                  <a:srgbClr val="FF0000"/>
                </a:solidFill>
              </a:rPr>
              <a:t>uôn</a:t>
            </a:r>
            <a:r>
              <a:rPr lang="en-US" sz="5500" dirty="0" smtClean="0">
                <a:solidFill>
                  <a:srgbClr val="FF0000"/>
                </a:solidFill>
              </a:rPr>
              <a:t>    </a:t>
            </a:r>
            <a:r>
              <a:rPr lang="en-US" sz="5500" dirty="0" err="1" smtClean="0">
                <a:solidFill>
                  <a:srgbClr val="FF0000"/>
                </a:solidFill>
              </a:rPr>
              <a:t>uông</a:t>
            </a:r>
            <a:endParaRPr lang="en-US" sz="5500" dirty="0">
              <a:solidFill>
                <a:srgbClr val="FF0000"/>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14224"/>
            <a:ext cx="3886200" cy="3459480"/>
          </a:xfrm>
          <a:prstGeom prst="rect">
            <a:avLst/>
          </a:prstGeom>
        </p:spPr>
      </p:pic>
      <p:sp>
        <p:nvSpPr>
          <p:cNvPr id="9" name="TextBox 8"/>
          <p:cNvSpPr txBox="1"/>
          <p:nvPr/>
        </p:nvSpPr>
        <p:spPr>
          <a:xfrm>
            <a:off x="304800" y="5181600"/>
            <a:ext cx="2438400" cy="707886"/>
          </a:xfrm>
          <a:prstGeom prst="rect">
            <a:avLst/>
          </a:prstGeom>
          <a:noFill/>
        </p:spPr>
        <p:txBody>
          <a:bodyPr wrap="square" rtlCol="0">
            <a:spAutoFit/>
          </a:bodyPr>
          <a:lstStyle/>
          <a:p>
            <a:r>
              <a:rPr lang="en-US" sz="4000" dirty="0" err="1" smtClean="0"/>
              <a:t>cuộn</a:t>
            </a:r>
            <a:r>
              <a:rPr lang="en-US" sz="4000" dirty="0" smtClean="0"/>
              <a:t> </a:t>
            </a:r>
            <a:r>
              <a:rPr lang="en-US" sz="4000" dirty="0" err="1" smtClean="0"/>
              <a:t>chỉ</a:t>
            </a:r>
            <a:endParaRPr lang="en-US" sz="40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0" y="1511808"/>
            <a:ext cx="2819400" cy="3249704"/>
          </a:xfrm>
          <a:prstGeom prst="rect">
            <a:avLst/>
          </a:prstGeom>
        </p:spPr>
      </p:pic>
      <p:sp>
        <p:nvSpPr>
          <p:cNvPr id="11" name="TextBox 10"/>
          <p:cNvSpPr txBox="1"/>
          <p:nvPr/>
        </p:nvSpPr>
        <p:spPr>
          <a:xfrm>
            <a:off x="3200400" y="5181600"/>
            <a:ext cx="3200400" cy="707886"/>
          </a:xfrm>
          <a:prstGeom prst="rect">
            <a:avLst/>
          </a:prstGeom>
          <a:noFill/>
        </p:spPr>
        <p:txBody>
          <a:bodyPr wrap="square" rtlCol="0">
            <a:spAutoFit/>
          </a:bodyPr>
          <a:lstStyle/>
          <a:p>
            <a:r>
              <a:rPr lang="en-US" sz="4000" dirty="0" err="1" smtClean="0"/>
              <a:t>buồng</a:t>
            </a:r>
            <a:r>
              <a:rPr lang="en-US" sz="4000" dirty="0" smtClean="0"/>
              <a:t> </a:t>
            </a:r>
            <a:r>
              <a:rPr lang="en-US" sz="4000" dirty="0" err="1" smtClean="0"/>
              <a:t>chuối</a:t>
            </a:r>
            <a:endParaRPr lang="en-US" sz="4000" dirty="0"/>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60592" y="1511808"/>
            <a:ext cx="2743200" cy="3274088"/>
          </a:xfrm>
          <a:prstGeom prst="rect">
            <a:avLst/>
          </a:prstGeom>
        </p:spPr>
      </p:pic>
      <p:sp>
        <p:nvSpPr>
          <p:cNvPr id="13" name="TextBox 12"/>
          <p:cNvSpPr txBox="1"/>
          <p:nvPr/>
        </p:nvSpPr>
        <p:spPr>
          <a:xfrm>
            <a:off x="6260592" y="5181600"/>
            <a:ext cx="2731008" cy="707886"/>
          </a:xfrm>
          <a:prstGeom prst="rect">
            <a:avLst/>
          </a:prstGeom>
          <a:noFill/>
        </p:spPr>
        <p:txBody>
          <a:bodyPr wrap="square" rtlCol="0">
            <a:spAutoFit/>
          </a:bodyPr>
          <a:lstStyle/>
          <a:p>
            <a:r>
              <a:rPr lang="en-US" sz="4000" dirty="0" err="1" smtClean="0"/>
              <a:t>cái</a:t>
            </a:r>
            <a:r>
              <a:rPr lang="en-US" sz="4000" dirty="0" smtClean="0"/>
              <a:t> </a:t>
            </a:r>
            <a:r>
              <a:rPr lang="en-US" sz="4000" dirty="0" err="1" smtClean="0"/>
              <a:t>chuông</a:t>
            </a:r>
            <a:endParaRPr lang="en-US" sz="4000" dirty="0"/>
          </a:p>
        </p:txBody>
      </p:sp>
      <p:sp>
        <p:nvSpPr>
          <p:cNvPr id="14" name="TextBox 13"/>
          <p:cNvSpPr txBox="1"/>
          <p:nvPr/>
        </p:nvSpPr>
        <p:spPr>
          <a:xfrm>
            <a:off x="530352" y="5187696"/>
            <a:ext cx="1066800" cy="707886"/>
          </a:xfrm>
          <a:prstGeom prst="rect">
            <a:avLst/>
          </a:prstGeom>
          <a:noFill/>
        </p:spPr>
        <p:txBody>
          <a:bodyPr wrap="square" rtlCol="0">
            <a:spAutoFit/>
          </a:bodyPr>
          <a:lstStyle/>
          <a:p>
            <a:r>
              <a:rPr lang="en-US" sz="4000" dirty="0" err="1" smtClean="0">
                <a:solidFill>
                  <a:srgbClr val="FF0000"/>
                </a:solidFill>
              </a:rPr>
              <a:t>uôn</a:t>
            </a:r>
            <a:endParaRPr lang="en-US" sz="4000" dirty="0">
              <a:solidFill>
                <a:srgbClr val="FF0000"/>
              </a:solidFill>
            </a:endParaRPr>
          </a:p>
        </p:txBody>
      </p:sp>
      <p:sp>
        <p:nvSpPr>
          <p:cNvPr id="15" name="TextBox 14"/>
          <p:cNvSpPr txBox="1"/>
          <p:nvPr/>
        </p:nvSpPr>
        <p:spPr>
          <a:xfrm>
            <a:off x="3483864" y="5187696"/>
            <a:ext cx="1600200" cy="707886"/>
          </a:xfrm>
          <a:prstGeom prst="rect">
            <a:avLst/>
          </a:prstGeom>
          <a:noFill/>
        </p:spPr>
        <p:txBody>
          <a:bodyPr wrap="square" rtlCol="0">
            <a:spAutoFit/>
          </a:bodyPr>
          <a:lstStyle/>
          <a:p>
            <a:r>
              <a:rPr lang="en-US" sz="4000" dirty="0" err="1" smtClean="0">
                <a:solidFill>
                  <a:srgbClr val="FF0000"/>
                </a:solidFill>
              </a:rPr>
              <a:t>uông</a:t>
            </a:r>
            <a:endParaRPr lang="en-US" sz="4000" dirty="0">
              <a:solidFill>
                <a:srgbClr val="FF0000"/>
              </a:solidFill>
            </a:endParaRPr>
          </a:p>
        </p:txBody>
      </p:sp>
      <p:sp>
        <p:nvSpPr>
          <p:cNvPr id="16" name="TextBox 15"/>
          <p:cNvSpPr txBox="1"/>
          <p:nvPr/>
        </p:nvSpPr>
        <p:spPr>
          <a:xfrm>
            <a:off x="7537704" y="5190744"/>
            <a:ext cx="1600200" cy="707886"/>
          </a:xfrm>
          <a:prstGeom prst="rect">
            <a:avLst/>
          </a:prstGeom>
          <a:noFill/>
        </p:spPr>
        <p:txBody>
          <a:bodyPr wrap="square" rtlCol="0">
            <a:spAutoFit/>
          </a:bodyPr>
          <a:lstStyle/>
          <a:p>
            <a:r>
              <a:rPr lang="en-US" sz="4000" dirty="0" err="1" smtClean="0">
                <a:solidFill>
                  <a:srgbClr val="FF0000"/>
                </a:solidFill>
              </a:rPr>
              <a:t>uông</a:t>
            </a:r>
            <a:endParaRPr lang="en-US" sz="4000" dirty="0">
              <a:solidFill>
                <a:srgbClr val="FF0000"/>
              </a:solidFill>
            </a:endParaRPr>
          </a:p>
        </p:txBody>
      </p:sp>
    </p:spTree>
    <p:extLst>
      <p:ext uri="{BB962C8B-B14F-4D97-AF65-F5344CB8AC3E}">
        <p14:creationId xmlns:p14="http://schemas.microsoft.com/office/powerpoint/2010/main" val="124417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606338"/>
            <a:ext cx="2667000" cy="707886"/>
          </a:xfrm>
          <a:prstGeom prst="rect">
            <a:avLst/>
          </a:prstGeom>
          <a:noFill/>
        </p:spPr>
        <p:txBody>
          <a:bodyPr wrap="square" rtlCol="0">
            <a:spAutoFit/>
          </a:bodyPr>
          <a:lstStyle/>
          <a:p>
            <a:r>
              <a:rPr lang="en-US" sz="4000" dirty="0" err="1" smtClean="0"/>
              <a:t>Tiếng</a:t>
            </a:r>
            <a:r>
              <a:rPr lang="en-US" sz="4000" dirty="0" smtClean="0"/>
              <a:t> </a:t>
            </a:r>
            <a:r>
              <a:rPr lang="en-US" sz="4000" dirty="0" err="1" smtClean="0"/>
              <a:t>Việt</a:t>
            </a:r>
            <a:r>
              <a:rPr lang="en-US" sz="4000" dirty="0" smtClean="0"/>
              <a:t>: </a:t>
            </a:r>
            <a:endParaRPr lang="en-US" sz="4000" dirty="0"/>
          </a:p>
        </p:txBody>
      </p:sp>
      <p:sp>
        <p:nvSpPr>
          <p:cNvPr id="7" name="TextBox 6"/>
          <p:cNvSpPr txBox="1"/>
          <p:nvPr/>
        </p:nvSpPr>
        <p:spPr>
          <a:xfrm>
            <a:off x="2828544" y="652504"/>
            <a:ext cx="6172200" cy="1323439"/>
          </a:xfrm>
          <a:prstGeom prst="rect">
            <a:avLst/>
          </a:prstGeom>
          <a:noFill/>
        </p:spPr>
        <p:txBody>
          <a:bodyPr wrap="square" rtlCol="0">
            <a:spAutoFit/>
          </a:bodyPr>
          <a:lstStyle/>
          <a:p>
            <a:r>
              <a:rPr lang="en-US" sz="8000" dirty="0" err="1" smtClean="0">
                <a:solidFill>
                  <a:srgbClr val="FF0000"/>
                </a:solidFill>
              </a:rPr>
              <a:t>uôn</a:t>
            </a:r>
            <a:r>
              <a:rPr lang="en-US" sz="8000" dirty="0" smtClean="0">
                <a:solidFill>
                  <a:srgbClr val="FF0000"/>
                </a:solidFill>
              </a:rPr>
              <a:t>    </a:t>
            </a:r>
            <a:r>
              <a:rPr lang="en-US" sz="8000" dirty="0" err="1" smtClean="0">
                <a:solidFill>
                  <a:srgbClr val="FF0000"/>
                </a:solidFill>
              </a:rPr>
              <a:t>uông</a:t>
            </a:r>
            <a:endParaRPr lang="en-US" sz="8000" dirty="0">
              <a:solidFill>
                <a:srgbClr val="FF0000"/>
              </a:solidFill>
            </a:endParaRPr>
          </a:p>
        </p:txBody>
      </p:sp>
      <p:sp>
        <p:nvSpPr>
          <p:cNvPr id="8" name="TextBox 7"/>
          <p:cNvSpPr txBox="1"/>
          <p:nvPr/>
        </p:nvSpPr>
        <p:spPr>
          <a:xfrm>
            <a:off x="152400" y="1219200"/>
            <a:ext cx="1371600" cy="584775"/>
          </a:xfrm>
          <a:prstGeom prst="rect">
            <a:avLst/>
          </a:prstGeom>
          <a:solidFill>
            <a:srgbClr val="FFFF00"/>
          </a:solidFill>
        </p:spPr>
        <p:txBody>
          <a:bodyPr wrap="square" rtlCol="0">
            <a:spAutoFit/>
          </a:bodyPr>
          <a:lstStyle/>
          <a:p>
            <a:r>
              <a:rPr lang="en-US" sz="3200" dirty="0" smtClean="0"/>
              <a:t>2. </a:t>
            </a:r>
            <a:r>
              <a:rPr lang="en-US" sz="3200" dirty="0" err="1" smtClean="0"/>
              <a:t>Đọc</a:t>
            </a:r>
            <a:endParaRPr lang="en-US" sz="3200" dirty="0"/>
          </a:p>
        </p:txBody>
      </p:sp>
      <p:graphicFrame>
        <p:nvGraphicFramePr>
          <p:cNvPr id="9" name="Table 8"/>
          <p:cNvGraphicFramePr>
            <a:graphicFrameLocks noGrp="1"/>
          </p:cNvGraphicFramePr>
          <p:nvPr>
            <p:extLst>
              <p:ext uri="{D42A27DB-BD31-4B8C-83A1-F6EECF244321}">
                <p14:modId xmlns:p14="http://schemas.microsoft.com/office/powerpoint/2010/main" val="2175948150"/>
              </p:ext>
            </p:extLst>
          </p:nvPr>
        </p:nvGraphicFramePr>
        <p:xfrm>
          <a:off x="3733800" y="1803975"/>
          <a:ext cx="2895600" cy="1828800"/>
        </p:xfrm>
        <a:graphic>
          <a:graphicData uri="http://schemas.openxmlformats.org/drawingml/2006/table">
            <a:tbl>
              <a:tblPr firstRow="1" bandRow="1">
                <a:tableStyleId>{E8B1032C-EA38-4F05-BA0D-38AFFFC7BED3}</a:tableStyleId>
              </a:tblPr>
              <a:tblGrid>
                <a:gridCol w="1447800">
                  <a:extLst>
                    <a:ext uri="{9D8B030D-6E8A-4147-A177-3AD203B41FA5}">
                      <a16:colId xmlns:a16="http://schemas.microsoft.com/office/drawing/2014/main" xmlns="" val="20000"/>
                    </a:ext>
                  </a:extLst>
                </a:gridCol>
                <a:gridCol w="1447800">
                  <a:extLst>
                    <a:ext uri="{9D8B030D-6E8A-4147-A177-3AD203B41FA5}">
                      <a16:colId xmlns:a16="http://schemas.microsoft.com/office/drawing/2014/main" xmlns="" val="20001"/>
                    </a:ext>
                  </a:extLst>
                </a:gridCol>
              </a:tblGrid>
              <a:tr h="370840">
                <a:tc>
                  <a:txBody>
                    <a:bodyPr/>
                    <a:lstStyle/>
                    <a:p>
                      <a:pPr algn="ctr"/>
                      <a:r>
                        <a:rPr lang="en-US" sz="5400" dirty="0" err="1" smtClean="0">
                          <a:latin typeface="Times New Roman" pitchFamily="18" charset="0"/>
                          <a:cs typeface="Times New Roman" pitchFamily="18" charset="0"/>
                        </a:rPr>
                        <a:t>ch</a:t>
                      </a:r>
                      <a:endParaRPr lang="en-US" sz="5400" dirty="0">
                        <a:latin typeface="Times New Roman" pitchFamily="18" charset="0"/>
                        <a:cs typeface="Times New Roman" pitchFamily="18" charset="0"/>
                      </a:endParaRPr>
                    </a:p>
                  </a:txBody>
                  <a:tcPr/>
                </a:tc>
                <a:tc>
                  <a:txBody>
                    <a:bodyPr/>
                    <a:lstStyle/>
                    <a:p>
                      <a:pPr algn="ctr"/>
                      <a:r>
                        <a:rPr lang="en-US" sz="5400" dirty="0" err="1" smtClean="0">
                          <a:solidFill>
                            <a:srgbClr val="FF0000"/>
                          </a:solidFill>
                          <a:latin typeface="Times New Roman" pitchFamily="18" charset="0"/>
                          <a:cs typeface="Times New Roman" pitchFamily="18" charset="0"/>
                        </a:rPr>
                        <a:t>uôn</a:t>
                      </a:r>
                      <a:endParaRPr lang="en-US" sz="5400"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70840">
                <a:tc gridSpan="2">
                  <a:txBody>
                    <a:bodyPr/>
                    <a:lstStyle/>
                    <a:p>
                      <a:pPr algn="ctr"/>
                      <a:r>
                        <a:rPr lang="en-US" sz="5400" b="1" dirty="0" err="1" smtClean="0">
                          <a:solidFill>
                            <a:schemeClr val="tx1"/>
                          </a:solidFill>
                          <a:latin typeface="Times New Roman" pitchFamily="18" charset="0"/>
                          <a:cs typeface="Times New Roman" pitchFamily="18" charset="0"/>
                        </a:rPr>
                        <a:t>ch</a:t>
                      </a:r>
                      <a:r>
                        <a:rPr lang="en-US" sz="5400" b="1" dirty="0" err="1" smtClean="0">
                          <a:solidFill>
                            <a:srgbClr val="FF0000"/>
                          </a:solidFill>
                          <a:latin typeface="Times New Roman" pitchFamily="18" charset="0"/>
                          <a:cs typeface="Times New Roman" pitchFamily="18" charset="0"/>
                        </a:rPr>
                        <a:t>uồn</a:t>
                      </a:r>
                      <a:endParaRPr lang="en-US" sz="5400" b="1" dirty="0">
                        <a:solidFill>
                          <a:srgbClr val="FF0000"/>
                        </a:solidFill>
                        <a:latin typeface="Times New Roman" pitchFamily="18" charset="0"/>
                        <a:cs typeface="Times New Roman" pitchFamily="18" charset="0"/>
                      </a:endParaRPr>
                    </a:p>
                  </a:txBody>
                  <a:tcPr/>
                </a:tc>
                <a:tc hMerge="1">
                  <a:txBody>
                    <a:bodyPr/>
                    <a:lstStyle/>
                    <a:p>
                      <a:endParaRPr lang="en-US" dirty="0"/>
                    </a:p>
                  </a:txBody>
                  <a:tcPr/>
                </a:tc>
                <a:extLst>
                  <a:ext uri="{0D108BD9-81ED-4DB2-BD59-A6C34878D82A}">
                    <a16:rowId xmlns:a16="http://schemas.microsoft.com/office/drawing/2014/main" xmlns="" val="10001"/>
                  </a:ext>
                </a:extLst>
              </a:tr>
            </a:tbl>
          </a:graphicData>
        </a:graphic>
      </p:graphicFrame>
      <p:sp>
        <p:nvSpPr>
          <p:cNvPr id="10" name="TextBox 9"/>
          <p:cNvSpPr txBox="1"/>
          <p:nvPr/>
        </p:nvSpPr>
        <p:spPr>
          <a:xfrm>
            <a:off x="152400" y="3733800"/>
            <a:ext cx="8991600" cy="1477328"/>
          </a:xfrm>
          <a:prstGeom prst="rect">
            <a:avLst/>
          </a:prstGeom>
          <a:noFill/>
        </p:spPr>
        <p:txBody>
          <a:bodyPr wrap="square" rtlCol="0">
            <a:spAutoFit/>
          </a:bodyPr>
          <a:lstStyle/>
          <a:p>
            <a:r>
              <a:rPr lang="en-US" sz="4500" dirty="0" err="1" smtClean="0"/>
              <a:t>khuôn</a:t>
            </a:r>
            <a:r>
              <a:rPr lang="en-US" sz="4500" dirty="0" smtClean="0"/>
              <a:t>    </a:t>
            </a:r>
            <a:r>
              <a:rPr lang="en-US" sz="4500" dirty="0" err="1" smtClean="0"/>
              <a:t>muốn</a:t>
            </a:r>
            <a:r>
              <a:rPr lang="en-US" sz="4500" dirty="0" smtClean="0"/>
              <a:t>    </a:t>
            </a:r>
            <a:r>
              <a:rPr lang="en-US" sz="4500" dirty="0" err="1" smtClean="0"/>
              <a:t>muộn</a:t>
            </a:r>
            <a:r>
              <a:rPr lang="en-US" sz="4500" dirty="0" smtClean="0"/>
              <a:t>      </a:t>
            </a:r>
            <a:r>
              <a:rPr lang="en-US" sz="4500" dirty="0" err="1" smtClean="0"/>
              <a:t>nguồn</a:t>
            </a:r>
            <a:endParaRPr lang="en-US" sz="4500" dirty="0" smtClean="0"/>
          </a:p>
          <a:p>
            <a:r>
              <a:rPr lang="en-US" sz="4500" dirty="0" err="1" smtClean="0"/>
              <a:t>buồng</a:t>
            </a:r>
            <a:r>
              <a:rPr lang="en-US" sz="4500" dirty="0" smtClean="0"/>
              <a:t>    </a:t>
            </a:r>
            <a:r>
              <a:rPr lang="en-US" sz="4500" dirty="0" err="1" smtClean="0"/>
              <a:t>luống</a:t>
            </a:r>
            <a:r>
              <a:rPr lang="en-US" sz="4500" dirty="0" smtClean="0"/>
              <a:t>    </a:t>
            </a:r>
            <a:r>
              <a:rPr lang="en-US" sz="4500" dirty="0" err="1" smtClean="0"/>
              <a:t>thuổng</a:t>
            </a:r>
            <a:r>
              <a:rPr lang="en-US" sz="4500" dirty="0" smtClean="0"/>
              <a:t>    </a:t>
            </a:r>
            <a:r>
              <a:rPr lang="en-US" sz="4500" dirty="0" err="1" smtClean="0"/>
              <a:t>vuông</a:t>
            </a:r>
            <a:endParaRPr lang="en-US" sz="4500" dirty="0"/>
          </a:p>
        </p:txBody>
      </p:sp>
      <p:sp>
        <p:nvSpPr>
          <p:cNvPr id="11" name="TextBox 10"/>
          <p:cNvSpPr txBox="1"/>
          <p:nvPr/>
        </p:nvSpPr>
        <p:spPr>
          <a:xfrm>
            <a:off x="304800" y="5181600"/>
            <a:ext cx="2438400" cy="707886"/>
          </a:xfrm>
          <a:prstGeom prst="rect">
            <a:avLst/>
          </a:prstGeom>
          <a:noFill/>
        </p:spPr>
        <p:txBody>
          <a:bodyPr wrap="square" rtlCol="0">
            <a:spAutoFit/>
          </a:bodyPr>
          <a:lstStyle/>
          <a:p>
            <a:r>
              <a:rPr lang="en-US" sz="4000" dirty="0" err="1" smtClean="0">
                <a:solidFill>
                  <a:srgbClr val="00B050"/>
                </a:solidFill>
              </a:rPr>
              <a:t>cuộn</a:t>
            </a:r>
            <a:r>
              <a:rPr lang="en-US" sz="4000" dirty="0" smtClean="0">
                <a:solidFill>
                  <a:srgbClr val="00B050"/>
                </a:solidFill>
              </a:rPr>
              <a:t> </a:t>
            </a:r>
            <a:r>
              <a:rPr lang="en-US" sz="4000" dirty="0" err="1" smtClean="0">
                <a:solidFill>
                  <a:srgbClr val="00B050"/>
                </a:solidFill>
              </a:rPr>
              <a:t>chỉ</a:t>
            </a:r>
            <a:endParaRPr lang="en-US" sz="4000" dirty="0">
              <a:solidFill>
                <a:srgbClr val="00B050"/>
              </a:solidFill>
            </a:endParaRPr>
          </a:p>
        </p:txBody>
      </p:sp>
      <p:sp>
        <p:nvSpPr>
          <p:cNvPr id="12" name="TextBox 11"/>
          <p:cNvSpPr txBox="1"/>
          <p:nvPr/>
        </p:nvSpPr>
        <p:spPr>
          <a:xfrm>
            <a:off x="2950464" y="5181600"/>
            <a:ext cx="3200400" cy="707886"/>
          </a:xfrm>
          <a:prstGeom prst="rect">
            <a:avLst/>
          </a:prstGeom>
          <a:noFill/>
        </p:spPr>
        <p:txBody>
          <a:bodyPr wrap="square" rtlCol="0">
            <a:spAutoFit/>
          </a:bodyPr>
          <a:lstStyle/>
          <a:p>
            <a:r>
              <a:rPr lang="en-US" sz="4000" dirty="0" err="1" smtClean="0">
                <a:solidFill>
                  <a:srgbClr val="002060"/>
                </a:solidFill>
              </a:rPr>
              <a:t>buồng</a:t>
            </a:r>
            <a:r>
              <a:rPr lang="en-US" sz="4000" dirty="0" smtClean="0">
                <a:solidFill>
                  <a:srgbClr val="002060"/>
                </a:solidFill>
              </a:rPr>
              <a:t> </a:t>
            </a:r>
            <a:r>
              <a:rPr lang="en-US" sz="4000" dirty="0" err="1" smtClean="0">
                <a:solidFill>
                  <a:srgbClr val="002060"/>
                </a:solidFill>
              </a:rPr>
              <a:t>chuối</a:t>
            </a:r>
            <a:endParaRPr lang="en-US" sz="4000" dirty="0">
              <a:solidFill>
                <a:srgbClr val="002060"/>
              </a:solidFill>
            </a:endParaRPr>
          </a:p>
        </p:txBody>
      </p:sp>
      <p:sp>
        <p:nvSpPr>
          <p:cNvPr id="13" name="TextBox 12"/>
          <p:cNvSpPr txBox="1"/>
          <p:nvPr/>
        </p:nvSpPr>
        <p:spPr>
          <a:xfrm>
            <a:off x="6260592" y="5181600"/>
            <a:ext cx="2731008" cy="707886"/>
          </a:xfrm>
          <a:prstGeom prst="rect">
            <a:avLst/>
          </a:prstGeom>
          <a:noFill/>
        </p:spPr>
        <p:txBody>
          <a:bodyPr wrap="square" rtlCol="0">
            <a:spAutoFit/>
          </a:bodyPr>
          <a:lstStyle/>
          <a:p>
            <a:r>
              <a:rPr lang="en-US" sz="4000" dirty="0" err="1" smtClean="0">
                <a:solidFill>
                  <a:srgbClr val="C00000"/>
                </a:solidFill>
              </a:rPr>
              <a:t>cái</a:t>
            </a:r>
            <a:r>
              <a:rPr lang="en-US" sz="4000" dirty="0" smtClean="0">
                <a:solidFill>
                  <a:srgbClr val="C00000"/>
                </a:solidFill>
              </a:rPr>
              <a:t> </a:t>
            </a:r>
            <a:r>
              <a:rPr lang="en-US" sz="4000" dirty="0" err="1" smtClean="0">
                <a:solidFill>
                  <a:srgbClr val="C00000"/>
                </a:solidFill>
              </a:rPr>
              <a:t>chuông</a:t>
            </a:r>
            <a:endParaRPr lang="en-US" sz="4000" dirty="0">
              <a:solidFill>
                <a:srgbClr val="C00000"/>
              </a:solidFill>
            </a:endParaRPr>
          </a:p>
        </p:txBody>
      </p:sp>
    </p:spTree>
    <p:extLst>
      <p:ext uri="{BB962C8B-B14F-4D97-AF65-F5344CB8AC3E}">
        <p14:creationId xmlns:p14="http://schemas.microsoft.com/office/powerpoint/2010/main" val="3038227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606338"/>
            <a:ext cx="2667000" cy="707886"/>
          </a:xfrm>
          <a:prstGeom prst="rect">
            <a:avLst/>
          </a:prstGeom>
          <a:noFill/>
        </p:spPr>
        <p:txBody>
          <a:bodyPr wrap="square" rtlCol="0">
            <a:spAutoFit/>
          </a:bodyPr>
          <a:lstStyle/>
          <a:p>
            <a:r>
              <a:rPr lang="en-US" sz="4000" dirty="0" err="1" smtClean="0"/>
              <a:t>Tiếng</a:t>
            </a:r>
            <a:r>
              <a:rPr lang="en-US" sz="4000" dirty="0" smtClean="0"/>
              <a:t> </a:t>
            </a:r>
            <a:r>
              <a:rPr lang="en-US" sz="4000" dirty="0" err="1" smtClean="0"/>
              <a:t>Việt</a:t>
            </a:r>
            <a:r>
              <a:rPr lang="en-US" sz="4000" dirty="0" smtClean="0"/>
              <a:t>: </a:t>
            </a:r>
            <a:endParaRPr lang="en-US" sz="4000" dirty="0"/>
          </a:p>
        </p:txBody>
      </p:sp>
      <p:sp>
        <p:nvSpPr>
          <p:cNvPr id="6" name="TextBox 5"/>
          <p:cNvSpPr txBox="1"/>
          <p:nvPr/>
        </p:nvSpPr>
        <p:spPr>
          <a:xfrm>
            <a:off x="2743200" y="470918"/>
            <a:ext cx="6172200" cy="938719"/>
          </a:xfrm>
          <a:prstGeom prst="rect">
            <a:avLst/>
          </a:prstGeom>
          <a:noFill/>
        </p:spPr>
        <p:txBody>
          <a:bodyPr wrap="square" rtlCol="0">
            <a:spAutoFit/>
          </a:bodyPr>
          <a:lstStyle/>
          <a:p>
            <a:r>
              <a:rPr lang="en-US" sz="5500" dirty="0" err="1" smtClean="0"/>
              <a:t>Bài</a:t>
            </a:r>
            <a:r>
              <a:rPr lang="en-US" sz="5500" dirty="0" smtClean="0"/>
              <a:t> 68: </a:t>
            </a:r>
            <a:r>
              <a:rPr lang="en-US" sz="5500" dirty="0" err="1" smtClean="0">
                <a:solidFill>
                  <a:srgbClr val="FF0000"/>
                </a:solidFill>
              </a:rPr>
              <a:t>uôn</a:t>
            </a:r>
            <a:r>
              <a:rPr lang="en-US" sz="5500" dirty="0" smtClean="0">
                <a:solidFill>
                  <a:srgbClr val="FF0000"/>
                </a:solidFill>
              </a:rPr>
              <a:t>    </a:t>
            </a:r>
            <a:r>
              <a:rPr lang="en-US" sz="5500" dirty="0" err="1" smtClean="0">
                <a:solidFill>
                  <a:srgbClr val="FF0000"/>
                </a:solidFill>
              </a:rPr>
              <a:t>uông</a:t>
            </a:r>
            <a:endParaRPr lang="en-US" sz="5500" dirty="0">
              <a:solidFill>
                <a:srgbClr val="FF0000"/>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1524000"/>
            <a:ext cx="9067800" cy="3867376"/>
          </a:xfrm>
          <a:prstGeom prst="rect">
            <a:avLst/>
          </a:prstGeom>
        </p:spPr>
      </p:pic>
    </p:spTree>
    <p:extLst>
      <p:ext uri="{BB962C8B-B14F-4D97-AF65-F5344CB8AC3E}">
        <p14:creationId xmlns:p14="http://schemas.microsoft.com/office/powerpoint/2010/main" val="31837979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89</TotalTime>
  <Words>154</Words>
  <Application>Microsoft Office PowerPoint</Application>
  <PresentationFormat>On-screen Show (4:3)</PresentationFormat>
  <Paragraphs>40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Executive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14</cp:revision>
  <dcterms:created xsi:type="dcterms:W3CDTF">2020-12-15T14:07:49Z</dcterms:created>
  <dcterms:modified xsi:type="dcterms:W3CDTF">2023-12-13T03:47:23Z</dcterms:modified>
</cp:coreProperties>
</file>