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1"/>
  </p:notesMasterIdLst>
  <p:sldIdLst>
    <p:sldId id="310" r:id="rId3"/>
    <p:sldId id="510" r:id="rId4"/>
    <p:sldId id="509" r:id="rId5"/>
    <p:sldId id="511" r:id="rId6"/>
    <p:sldId id="512" r:id="rId7"/>
    <p:sldId id="513" r:id="rId8"/>
    <p:sldId id="525" r:id="rId9"/>
    <p:sldId id="280" r:id="rId10"/>
    <p:sldId id="495" r:id="rId11"/>
    <p:sldId id="417" r:id="rId12"/>
    <p:sldId id="526" r:id="rId13"/>
    <p:sldId id="500" r:id="rId14"/>
    <p:sldId id="527" r:id="rId15"/>
    <p:sldId id="517" r:id="rId16"/>
    <p:sldId id="528" r:id="rId17"/>
    <p:sldId id="529" r:id="rId18"/>
    <p:sldId id="504" r:id="rId19"/>
    <p:sldId id="420" r:id="rId20"/>
    <p:sldId id="530" r:id="rId21"/>
    <p:sldId id="531" r:id="rId22"/>
    <p:sldId id="532" r:id="rId23"/>
    <p:sldId id="533" r:id="rId24"/>
    <p:sldId id="534" r:id="rId25"/>
    <p:sldId id="445" r:id="rId26"/>
    <p:sldId id="493" r:id="rId27"/>
    <p:sldId id="494" r:id="rId28"/>
    <p:sldId id="425" r:id="rId29"/>
    <p:sldId id="261" r:id="rId30"/>
  </p:sldIdLst>
  <p:sldSz cx="9144000" cy="5143500" type="screen16x9"/>
  <p:notesSz cx="6858000" cy="9144000"/>
  <p:embeddedFontLst>
    <p:embeddedFont>
      <p:font typeface="Arial-Rounded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HP001 4 hàng" panose="020B0604020202020204" charset="0"/>
      <p:regular r:id="rId40"/>
      <p:bold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Quicksand Medium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888"/>
    <a:srgbClr val="FFD1FF"/>
    <a:srgbClr val="009242"/>
    <a:srgbClr val="D50D8E"/>
    <a:srgbClr val="EB67B6"/>
    <a:srgbClr val="F446B6"/>
    <a:srgbClr val="0418AC"/>
    <a:srgbClr val="FEE7EF"/>
    <a:srgbClr val="8D3A96"/>
    <a:srgbClr val="CD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8" autoAdjust="0"/>
    <p:restoredTop sz="95552" autoAdjust="0"/>
  </p:normalViewPr>
  <p:slideViewPr>
    <p:cSldViewPr snapToGrid="0">
      <p:cViewPr varScale="1">
        <p:scale>
          <a:sx n="113" d="100"/>
          <a:sy n="113" d="100"/>
        </p:scale>
        <p:origin x="582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9333" y="2368550"/>
            <a:ext cx="417406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   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  <a:p>
            <a:pPr lvl="1" algn="just"/>
            <a:r>
              <a:rPr lang="en-US" sz="2400"/>
              <a:t>    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  <a:p>
            <a:pPr lvl="1" algn="r"/>
            <a:r>
              <a:rPr lang="en-US" sz="2000" i="1"/>
              <a:t>( Theo 365 truyện kể hằng đêm)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0588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Đọc mẫu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Tiếng vọng của núi</a:t>
            </a:r>
          </a:p>
        </p:txBody>
      </p:sp>
    </p:spTree>
    <p:extLst>
      <p:ext uri="{BB962C8B-B14F-4D97-AF65-F5344CB8AC3E}">
        <p14:creationId xmlns:p14="http://schemas.microsoft.com/office/powerpoint/2010/main" val="320766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   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  <a:p>
            <a:pPr lvl="1" algn="just"/>
            <a:r>
              <a:rPr lang="en-US" sz="2400"/>
              <a:t>    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  <a:p>
            <a:pPr lvl="1" algn="r"/>
            <a:r>
              <a:rPr lang="en-US" sz="2000" i="1"/>
              <a:t>( Theo 365 truyện kể hằng đêm)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Tiếng vọng của núi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39204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Đọc NT câu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67" y="4615048"/>
            <a:ext cx="613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Từ khó: </a:t>
            </a:r>
            <a:r>
              <a:rPr lang="en-US" sz="2000">
                <a:solidFill>
                  <a:srgbClr val="FF0000"/>
                </a:solidFill>
              </a:rPr>
              <a:t>núi, reo lên,vách, tủi thân, quả nhiên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813688" y="400110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909508" y="740246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39204" y="120277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175482" y="120277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320474" y="1542915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774736" y="190783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39692" y="1905466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47701" y="2245602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19389" y="262481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836543" y="262481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393439" y="2925874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28387" y="3336757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365969" y="3676893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12657" y="3676893"/>
            <a:ext cx="72966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58323" y="4098134"/>
            <a:ext cx="72966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6055" y="995455"/>
            <a:ext cx="8144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 Đang đi chơi trong núi, gấu con chợt nhìn thấy một hạt dẻ.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6671" y="297528"/>
            <a:ext cx="316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Luyện đọc câu dài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6671" y="1370883"/>
            <a:ext cx="205971" cy="486785"/>
            <a:chOff x="4036634" y="3613350"/>
            <a:chExt cx="189104" cy="296494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H="1">
            <a:off x="4391464" y="995455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6054" y="2632869"/>
            <a:ext cx="8144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 Gấu mẹ cười bảo : “Con hãy quay lại và nói với núi : “Tôi yêu bạn”.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799024" y="1021552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85289" y="2632869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703149" y="2620001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391410" y="3042266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720574" y="3042266"/>
            <a:ext cx="205971" cy="486785"/>
            <a:chOff x="4036634" y="3613350"/>
            <a:chExt cx="189104" cy="296494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28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   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  <a:p>
            <a:pPr lvl="1" algn="just"/>
            <a:r>
              <a:rPr lang="en-US" sz="2400"/>
              <a:t>    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  <a:p>
            <a:pPr lvl="1" algn="r"/>
            <a:r>
              <a:rPr lang="en-US" sz="2000" i="1"/>
              <a:t>( Theo 365 truyện kể hằng đêm)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Tiếng vọng của núi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265364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Đọc NT theo đoạn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53881" y="2597319"/>
            <a:ext cx="205971" cy="377275"/>
            <a:chOff x="4036634" y="3613350"/>
            <a:chExt cx="189104" cy="29649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285116" y="357691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80470" y="4039093"/>
            <a:ext cx="205971" cy="377275"/>
            <a:chOff x="4036634" y="3613350"/>
            <a:chExt cx="189104" cy="29649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339161" y="2980568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380" y="4435614"/>
            <a:ext cx="6134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Giải nghĩa : </a:t>
            </a:r>
            <a:r>
              <a:rPr lang="en-US" sz="2000">
                <a:solidFill>
                  <a:srgbClr val="E80888"/>
                </a:solidFill>
              </a:rPr>
              <a:t>tiếng vọng, bực tức, tủi thân,</a:t>
            </a:r>
          </a:p>
          <a:p>
            <a:r>
              <a:rPr lang="en-US" sz="2000">
                <a:solidFill>
                  <a:srgbClr val="E80888"/>
                </a:solidFill>
              </a:rPr>
              <a:t> quả nhiên</a:t>
            </a:r>
          </a:p>
        </p:txBody>
      </p:sp>
    </p:spTree>
    <p:extLst>
      <p:ext uri="{BB962C8B-B14F-4D97-AF65-F5344CB8AC3E}">
        <p14:creationId xmlns:p14="http://schemas.microsoft.com/office/powerpoint/2010/main" val="40211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48" t="8089" r="2621" b="46934"/>
          <a:stretch/>
        </p:blipFill>
        <p:spPr bwMode="auto">
          <a:xfrm>
            <a:off x="7705618" y="139307"/>
            <a:ext cx="1171253" cy="2121786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2445" y="760383"/>
            <a:ext cx="3189034" cy="1200329"/>
          </a:xfrm>
          <a:prstGeom prst="rect">
            <a:avLst/>
          </a:prstGeom>
          <a:solidFill>
            <a:srgbClr val="FFD1FF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Âm thanh nghe được từ không gian sau khi tạo ra tiếng động to.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2445" y="2123661"/>
            <a:ext cx="318903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Bực và tức giận.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2444" y="2807827"/>
            <a:ext cx="318903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Tự cảm thấy thương sót cho bản thân mình.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2444" y="4167194"/>
            <a:ext cx="31890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Đúng như đã biết hay đoán trước.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" t="8089" r="80939" b="48027"/>
          <a:stretch/>
        </p:blipFill>
        <p:spPr bwMode="auto">
          <a:xfrm>
            <a:off x="242838" y="236305"/>
            <a:ext cx="1296416" cy="2118189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9" t="54044" r="81189"/>
          <a:stretch/>
        </p:blipFill>
        <p:spPr bwMode="auto">
          <a:xfrm>
            <a:off x="242838" y="2875156"/>
            <a:ext cx="1245044" cy="2167953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18" t="54044" r="2717"/>
          <a:stretch/>
        </p:blipFill>
        <p:spPr bwMode="auto">
          <a:xfrm>
            <a:off x="7705617" y="2676591"/>
            <a:ext cx="1130157" cy="2167953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>
            <a:stCxn id="17" idx="3"/>
            <a:endCxn id="2" idx="1"/>
          </p:cNvCxnSpPr>
          <p:nvPr/>
        </p:nvCxnSpPr>
        <p:spPr>
          <a:xfrm>
            <a:off x="1539254" y="1295400"/>
            <a:ext cx="1323191" cy="65148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1"/>
          </p:cNvCxnSpPr>
          <p:nvPr/>
        </p:nvCxnSpPr>
        <p:spPr>
          <a:xfrm flipV="1">
            <a:off x="1487881" y="3407992"/>
            <a:ext cx="1374563" cy="682378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3"/>
          </p:cNvCxnSpPr>
          <p:nvPr/>
        </p:nvCxnSpPr>
        <p:spPr>
          <a:xfrm flipH="1">
            <a:off x="6051479" y="1634372"/>
            <a:ext cx="1654139" cy="720122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6" idx="3"/>
          </p:cNvCxnSpPr>
          <p:nvPr/>
        </p:nvCxnSpPr>
        <p:spPr>
          <a:xfrm flipH="1">
            <a:off x="6051478" y="4525953"/>
            <a:ext cx="1654140" cy="56740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954260" y="5099"/>
            <a:ext cx="10054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Nối</a:t>
            </a:r>
            <a:endParaRPr lang="en-US" sz="3600" b="1" cap="all" spc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6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   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  <a:p>
            <a:pPr lvl="1" algn="just"/>
            <a:r>
              <a:rPr lang="en-US" sz="2400"/>
              <a:t>    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  <a:p>
            <a:pPr lvl="1" algn="r"/>
            <a:r>
              <a:rPr lang="en-US" sz="2000" i="1"/>
              <a:t>( Theo 365 truyện kể hằng đêm)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Tiếng vọng của núi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23059" y="2603293"/>
            <a:ext cx="205971" cy="377275"/>
            <a:chOff x="4036634" y="3613350"/>
            <a:chExt cx="189104" cy="29649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285116" y="357691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80470" y="4039093"/>
            <a:ext cx="205971" cy="377275"/>
            <a:chOff x="4036634" y="3613350"/>
            <a:chExt cx="189104" cy="29649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339161" y="2980568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2563522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Đọc đoạn theo nhóm</a:t>
            </a:r>
          </a:p>
        </p:txBody>
      </p:sp>
    </p:spTree>
    <p:extLst>
      <p:ext uri="{BB962C8B-B14F-4D97-AF65-F5344CB8AC3E}">
        <p14:creationId xmlns:p14="http://schemas.microsoft.com/office/powerpoint/2010/main" val="877014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   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  <a:p>
            <a:pPr lvl="1" algn="just"/>
            <a:r>
              <a:rPr lang="en-US" sz="2400"/>
              <a:t>    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  <a:p>
            <a:pPr lvl="1" algn="r"/>
            <a:r>
              <a:rPr lang="en-US" sz="2000" i="1"/>
              <a:t>( Theo 365 truyện kể hằng đêm)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24163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Đọc toàn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Tiếng vọng của núi</a:t>
            </a:r>
          </a:p>
        </p:txBody>
      </p:sp>
    </p:spTree>
    <p:extLst>
      <p:ext uri="{BB962C8B-B14F-4D97-AF65-F5344CB8AC3E}">
        <p14:creationId xmlns:p14="http://schemas.microsoft.com/office/powerpoint/2010/main" val="267683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446B6"/>
          </a:solidFill>
          <a:ln>
            <a:solidFill>
              <a:srgbClr val="D50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10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Trả lời câu hỏi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Đọc đoạn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/>
              <a:t>     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66" y="3666591"/>
            <a:ext cx="833753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/>
              <a:t>a. </a:t>
            </a:r>
            <a:r>
              <a:rPr lang="vi-VN" sz="2400"/>
              <a:t>Chuyện gì xảy ra khi gấu con vui mừng reo lên " A ! " ? </a:t>
            </a:r>
            <a:endParaRPr lang="en-US" sz="24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475743" y="1606478"/>
            <a:ext cx="28052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17483" y="1979334"/>
            <a:ext cx="1485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Trả lời câu hỏi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Đọc đoạn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/>
              <a:t>     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66" y="3666591"/>
            <a:ext cx="833753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/>
              <a:t>Nêu cảm xúc của gấu con khi nghe tiếng “Tôi ghét bạn” vọng lại </a:t>
            </a:r>
            <a:r>
              <a:rPr lang="vi-VN" sz="2400"/>
              <a:t> ? </a:t>
            </a:r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503104" y="3414523"/>
            <a:ext cx="3452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50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" b="98673" l="0" r="100000">
                        <a14:foregroundMark x1="40517" y1="18142" x2="40517" y2="18142"/>
                        <a14:foregroundMark x1="31897" y1="22124" x2="31897" y2="22124"/>
                        <a14:foregroundMark x1="50431" y1="23009" x2="50431" y2="23009"/>
                        <a14:foregroundMark x1="62069" y1="19027" x2="62069" y2="19027"/>
                        <a14:foregroundMark x1="62069" y1="26106" x2="62069" y2="26106"/>
                        <a14:foregroundMark x1="46552" y1="23894" x2="46552" y2="23894"/>
                        <a14:foregroundMark x1="34052" y1="24336" x2="34052" y2="24336"/>
                        <a14:foregroundMark x1="28017" y1="23894" x2="28017" y2="23894"/>
                        <a14:foregroundMark x1="37500" y1="51327" x2="37500" y2="51327"/>
                        <a14:foregroundMark x1="43103" y1="51327" x2="43103" y2="51327"/>
                        <a14:foregroundMark x1="52586" y1="50000" x2="52586" y2="50000"/>
                        <a14:foregroundMark x1="61207" y1="50000" x2="61207" y2="50000"/>
                        <a14:foregroundMark x1="63362" y1="51327" x2="63362" y2="51327"/>
                        <a14:foregroundMark x1="54310" y1="53540" x2="54310" y2="53540"/>
                        <a14:foregroundMark x1="59483" y1="53540" x2="59483" y2="53540"/>
                        <a14:foregroundMark x1="25000" y1="50885" x2="25000" y2="50885"/>
                        <a14:foregroundMark x1="25431" y1="52655" x2="25431" y2="52655"/>
                        <a14:foregroundMark x1="63362" y1="15929" x2="63362" y2="15929"/>
                        <a14:foregroundMark x1="69397" y1="84513" x2="69397" y2="84513"/>
                        <a14:foregroundMark x1="63793" y1="73451" x2="63793" y2="73451"/>
                        <a14:foregroundMark x1="32759" y1="69912" x2="32759" y2="69912"/>
                        <a14:foregroundMark x1="29310" y1="80088" x2="29310" y2="8008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46478"/>
            <a:ext cx="2505075" cy="244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960551" y="1575227"/>
            <a:ext cx="6048375" cy="1162050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65326" y="1651426"/>
            <a:ext cx="5808526" cy="981075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1849" y="1802309"/>
            <a:ext cx="533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9242"/>
                </a:solidFill>
              </a:rPr>
              <a:t>Em trả lời nhanh nhé</a:t>
            </a:r>
          </a:p>
        </p:txBody>
      </p:sp>
    </p:spTree>
    <p:extLst>
      <p:ext uri="{BB962C8B-B14F-4D97-AF65-F5344CB8AC3E}">
        <p14:creationId xmlns:p14="http://schemas.microsoft.com/office/powerpoint/2010/main" val="106947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69512" y="2819759"/>
            <a:ext cx="519910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/>
              <a:t>b. Gấu mẹ đã nói gì với gấu con?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Trả lời câu hỏi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Đọc đoạn 2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429" y="866936"/>
            <a:ext cx="8061274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/>
              <a:t>     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45920" y="1638621"/>
            <a:ext cx="6389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2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7161" y="2819759"/>
            <a:ext cx="762381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/>
              <a:t>c . Sau khỉ làm theo lời mẹ , gấu con cảm thấy như thế nào ?</a:t>
            </a:r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Trả lời câu hỏi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Đọc đoạn 2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429" y="866936"/>
            <a:ext cx="8061274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/>
              <a:t>     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0" name="Straight Connector 9"/>
          <p:cNvCxnSpPr>
            <a:endCxn id="7" idx="2"/>
          </p:cNvCxnSpPr>
          <p:nvPr/>
        </p:nvCxnSpPr>
        <p:spPr>
          <a:xfrm>
            <a:off x="1366079" y="2436596"/>
            <a:ext cx="31029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95935" y="3050591"/>
            <a:ext cx="59491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/>
              <a:t>Em học được gì qua câu chuyện này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Trả lời câu hỏi                                           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961378" y="3606067"/>
            <a:ext cx="7751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Hãy yêu thương chân thành, hãy dành cho mọi người sư yêu thương, như vậy chúng ta cũng sẽ được mọi người dành sự yêu thương lại cho mình.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82" y="0"/>
            <a:ext cx="4342116" cy="30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7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1268" y="20548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Xem video câu chuyện </a:t>
            </a:r>
            <a:r>
              <a:rPr lang="en-US" sz="2400" i="1"/>
              <a:t>Tiếng vọng của núi</a:t>
            </a:r>
          </a:p>
        </p:txBody>
      </p:sp>
      <p:pic>
        <p:nvPicPr>
          <p:cNvPr id="4" name="Tiếng vọng của núi - Tiếng Việt 1, tập 2 -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561" y="433442"/>
            <a:ext cx="7654247" cy="43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26" y="482768"/>
            <a:ext cx="3904181" cy="3982637"/>
          </a:xfrm>
          <a:prstGeom prst="rect">
            <a:avLst/>
          </a:prstGeom>
        </p:spPr>
      </p:pic>
      <p:pic>
        <p:nvPicPr>
          <p:cNvPr id="4" name="chu Q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6660" y="578504"/>
            <a:ext cx="3791163" cy="37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12142" y="1319645"/>
            <a:ext cx="7502049" cy="2111913"/>
            <a:chOff x="47416" y="1438629"/>
            <a:chExt cx="8813970" cy="27838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9"/>
              <a:ext cx="8641080" cy="8001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25" y="3078252"/>
              <a:ext cx="8747761" cy="8099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b="37269"/>
            <a:stretch/>
          </p:blipFill>
          <p:spPr>
            <a:xfrm>
              <a:off x="113625" y="3714358"/>
              <a:ext cx="8747761" cy="5081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flipH="1">
              <a:off x="47416" y="3525636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HP001 4 hàng" panose="020B0603050302020204" pitchFamily="34" charset="0"/>
                </a:rPr>
                <a:t>G</a:t>
              </a:r>
              <a:endParaRPr lang="en-US" sz="2400" b="1" dirty="0">
                <a:latin typeface="HP001 4 hàng" panose="020B06030503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068132"/>
              <a:ext cx="8641080" cy="80010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latin typeface="HP001 4 hàng" panose="020B0603050302020204" pitchFamily="34" charset="0"/>
                </a:rPr>
                <a:t>G</a:t>
              </a:r>
              <a:endParaRPr lang="en-US" sz="4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60348" y="361310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189284" y="2892649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G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12377" y="2896739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Q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latin typeface="HP001 4 hàng" panose="020B0603050302020204" pitchFamily="34" charset="0"/>
              </a:rPr>
              <a:t>G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latin typeface="HP001 4 hàng" panose="020B0603050302020204" pitchFamily="34" charset="0"/>
              </a:rPr>
              <a:t>Q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latin typeface="HP001 4 hàng" panose="020B0603050302020204" pitchFamily="34" charset="0"/>
              </a:rPr>
              <a:t>Q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5288304" y="2893556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Q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73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60348" y="361310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8086" y="1479504"/>
            <a:ext cx="7422038" cy="2124344"/>
            <a:chOff x="918086" y="1253081"/>
            <a:chExt cx="7422038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918086" y="1253081"/>
              <a:ext cx="7422038" cy="2124344"/>
              <a:chOff x="918086" y="1253081"/>
              <a:chExt cx="7422038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1013508" y="1585810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tx1"/>
                    </a:solidFill>
                    <a:latin typeface="HP001 4 hàng" panose="020B0603050302020204" pitchFamily="34" charset="0"/>
                  </a:rPr>
                  <a:t>tiếng vọng</a:t>
                </a:r>
                <a:endParaRPr lang="en-US" sz="2400" b="1" dirty="0">
                  <a:solidFill>
                    <a:schemeClr val="tx1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544277" y="1574078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tiếng vọng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6097872" y="1573708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tiếng vọng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3" y="2627795"/>
              <a:ext cx="1801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chemeClr val="tx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788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107395" y="2629969"/>
              <a:ext cx="1998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701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577" y="99925"/>
            <a:ext cx="77659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Viết vào vở câu trả lời cho câu hỏi c ở mục 3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92" y="2229420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5674" y="2713511"/>
            <a:ext cx="8268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 khi làm theo lời mẹ, gấu con cảm thấy.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713" y="1781244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 Viết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682" y="782238"/>
            <a:ext cx="832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Sau khi làm theo lời mẹ, gấu con cảm thấy ……….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99443" y="782238"/>
            <a:ext cx="1495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18AC"/>
                </a:solidFill>
              </a:rPr>
              <a:t>rất vui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4292" y="3365007"/>
            <a:ext cx="8268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rất vui.</a:t>
            </a:r>
          </a:p>
        </p:txBody>
      </p:sp>
    </p:spTree>
    <p:extLst>
      <p:ext uri="{BB962C8B-B14F-4D97-AF65-F5344CB8AC3E}">
        <p14:creationId xmlns:p14="http://schemas.microsoft.com/office/powerpoint/2010/main" val="26309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0650" y="544859"/>
            <a:ext cx="6315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CÂU HỎI 1</a:t>
            </a:r>
          </a:p>
          <a:p>
            <a:r>
              <a:rPr lang="en-US" sz="3200">
                <a:solidFill>
                  <a:schemeClr val="bg1"/>
                </a:solidFill>
              </a:rPr>
              <a:t>Vì sao cậu bé kêu cứu nhưng không ai đến giúp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A. Vì cậu ích kỉ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67274" y="376743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7274" y="2877435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68270" y="3891584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D. Vì cậu nói nhỏ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145" y="3893818"/>
            <a:ext cx="38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C. Vì cậu không có bạn bè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3995" y="2996234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B. Vì cậu hay nói dối</a:t>
            </a:r>
          </a:p>
        </p:txBody>
      </p:sp>
    </p:spTree>
    <p:extLst>
      <p:ext uri="{BB962C8B-B14F-4D97-AF65-F5344CB8AC3E}">
        <p14:creationId xmlns:p14="http://schemas.microsoft.com/office/powerpoint/2010/main" val="31974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0650" y="544859"/>
            <a:ext cx="6315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CÂU HỎI 2</a:t>
            </a:r>
          </a:p>
          <a:p>
            <a:r>
              <a:rPr lang="en-US" sz="3200">
                <a:solidFill>
                  <a:schemeClr val="bg1"/>
                </a:solidFill>
              </a:rPr>
              <a:t>Em học được gì từ câu chuyện </a:t>
            </a:r>
            <a:r>
              <a:rPr lang="en-US" sz="3200" i="1">
                <a:solidFill>
                  <a:schemeClr val="bg1"/>
                </a:solidFill>
              </a:rPr>
              <a:t>Chú bé chăn cừu?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A. Em cần biết lắng nghe.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67274" y="376743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54110" y="3767431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9145" y="3900190"/>
            <a:ext cx="381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C. Em học tập chăm chỉ.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3994" y="2863503"/>
            <a:ext cx="346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B. Em phải biết yêu quý mọi người.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68270" y="3922360"/>
            <a:ext cx="381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D. Em không được nói dối</a:t>
            </a:r>
          </a:p>
        </p:txBody>
      </p:sp>
    </p:spTree>
    <p:extLst>
      <p:ext uri="{BB962C8B-B14F-4D97-AF65-F5344CB8AC3E}">
        <p14:creationId xmlns:p14="http://schemas.microsoft.com/office/powerpoint/2010/main" val="16532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867273" y="378648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5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A. bài học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38149" y="3799401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3994" y="3015903"/>
            <a:ext cx="346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B. đôi giày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68270" y="3924595"/>
            <a:ext cx="381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D. keo kiệt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21400" y="1973396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Là con gì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90650" y="544859"/>
            <a:ext cx="6315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CÂU HỎI 3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Tìm từ viết sai chính tả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145" y="3922066"/>
            <a:ext cx="381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C. xanh biết</a:t>
            </a:r>
          </a:p>
        </p:txBody>
      </p:sp>
    </p:spTree>
    <p:extLst>
      <p:ext uri="{BB962C8B-B14F-4D97-AF65-F5344CB8AC3E}">
        <p14:creationId xmlns:p14="http://schemas.microsoft.com/office/powerpoint/2010/main" val="231085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0"/>
            <a:ext cx="8134351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301" y="120645"/>
            <a:ext cx="6543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>
                <a:solidFill>
                  <a:srgbClr val="FFFF00"/>
                </a:solidFill>
              </a:rPr>
              <a:t>Quan sát tranh SHS và trả lời :</a:t>
            </a:r>
          </a:p>
          <a:p>
            <a:pPr algn="ctr" fontAlgn="base"/>
            <a:r>
              <a:rPr lang="en-US" sz="2800">
                <a:solidFill>
                  <a:schemeClr val="bg1"/>
                </a:solidFill>
              </a:rPr>
              <a:t>Em thấy gì trong bức tranh </a:t>
            </a:r>
            <a:r>
              <a:rPr lang="en-US" sz="3200">
                <a:solidFill>
                  <a:schemeClr val="bg1"/>
                </a:solidFill>
              </a:rPr>
              <a:t>?</a:t>
            </a:r>
            <a:endParaRPr lang="vi-VN" sz="32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80539"/>
            <a:ext cx="5739399" cy="40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41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0"/>
            <a:ext cx="8134351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301" y="120645"/>
            <a:ext cx="6543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chemeClr val="bg1"/>
                </a:solidFill>
              </a:rPr>
              <a:t>Hai phần của bức tranh có gì giống và khác nhau ? 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80539"/>
            <a:ext cx="5739399" cy="40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36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E80888"/>
          </a:solidFill>
          <a:ln w="76200">
            <a:solidFill>
              <a:srgbClr val="FFD1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         BÀI HỌC TỪ CUỘC SỐNG</a:t>
            </a:r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E80888"/>
                </a:solidFill>
              </a:rPr>
              <a:t>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23416" y="1959308"/>
            <a:ext cx="6789696" cy="1028015"/>
            <a:chOff x="9566063" y="964372"/>
            <a:chExt cx="5446165" cy="698253"/>
          </a:xfrm>
        </p:grpSpPr>
        <p:sp>
          <p:nvSpPr>
            <p:cNvPr id="16" name="Rectangle 10"/>
            <p:cNvSpPr/>
            <p:nvPr/>
          </p:nvSpPr>
          <p:spPr>
            <a:xfrm>
              <a:off x="9566063" y="1015053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44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24738" y="2044087"/>
            <a:ext cx="6034523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000" b="1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</a:p>
        </p:txBody>
      </p:sp>
      <p:sp>
        <p:nvSpPr>
          <p:cNvPr id="4" name="Oval 3"/>
          <p:cNvSpPr/>
          <p:nvPr/>
        </p:nvSpPr>
        <p:spPr>
          <a:xfrm>
            <a:off x="1374593" y="1928949"/>
            <a:ext cx="1055077" cy="1028015"/>
          </a:xfrm>
          <a:prstGeom prst="ellipse">
            <a:avLst/>
          </a:prstGeom>
          <a:solidFill>
            <a:srgbClr val="E8088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5221" y="1932472"/>
            <a:ext cx="793820" cy="101565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+mn-lt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446B6"/>
          </a:solidFill>
          <a:ln>
            <a:solidFill>
              <a:srgbClr val="D50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565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5222</TotalTime>
  <Words>1802</Words>
  <Application>Microsoft Office PowerPoint</Application>
  <PresentationFormat>On-screen Show (16:9)</PresentationFormat>
  <Paragraphs>125</Paragraphs>
  <Slides>28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Times New Roman</vt:lpstr>
      <vt:lpstr>Arial-Rounded</vt:lpstr>
      <vt:lpstr>Lato</vt:lpstr>
      <vt:lpstr>Calibri</vt:lpstr>
      <vt:lpstr>Arial</vt:lpstr>
      <vt:lpstr>Quicksand Medium</vt:lpstr>
      <vt:lpstr>Calibri Light</vt:lpstr>
      <vt:lpstr>HP001 4 hàng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Administrator</cp:lastModifiedBy>
  <cp:revision>694</cp:revision>
  <dcterms:modified xsi:type="dcterms:W3CDTF">2024-06-18T09:44:08Z</dcterms:modified>
</cp:coreProperties>
</file>