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72" r:id="rId5"/>
    <p:sldId id="257" r:id="rId6"/>
    <p:sldId id="259" r:id="rId7"/>
    <p:sldId id="260" r:id="rId8"/>
    <p:sldId id="262" r:id="rId9"/>
    <p:sldId id="263" r:id="rId10"/>
    <p:sldId id="270" r:id="rId11"/>
    <p:sldId id="264" r:id="rId12"/>
    <p:sldId id="266" r:id="rId13"/>
    <p:sldId id="261" r:id="rId14"/>
    <p:sldId id="267" r:id="rId15"/>
    <p:sldId id="265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5A2-E703-4D5E-8CE2-EF80E0D8D14B}" type="datetimeFigureOut">
              <a:rPr lang="en-US" smtClean="0"/>
              <a:pPr/>
              <a:t>18/6/24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4C7-F6CD-42CA-812E-C0676790C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5A2-E703-4D5E-8CE2-EF80E0D8D14B}" type="datetimeFigureOut">
              <a:rPr lang="en-US" smtClean="0"/>
              <a:pPr/>
              <a:t>18/6/24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4C7-F6CD-42CA-812E-C0676790C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5A2-E703-4D5E-8CE2-EF80E0D8D14B}" type="datetimeFigureOut">
              <a:rPr lang="en-US" smtClean="0"/>
              <a:pPr/>
              <a:t>18/6/24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4C7-F6CD-42CA-812E-C0676790C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5A2-E703-4D5E-8CE2-EF80E0D8D14B}" type="datetimeFigureOut">
              <a:rPr lang="en-US" smtClean="0"/>
              <a:pPr/>
              <a:t>18/6/24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4C7-F6CD-42CA-812E-C0676790C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5A2-E703-4D5E-8CE2-EF80E0D8D14B}" type="datetimeFigureOut">
              <a:rPr lang="en-US" smtClean="0"/>
              <a:pPr/>
              <a:t>18/6/24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4C7-F6CD-42CA-812E-C0676790C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5A2-E703-4D5E-8CE2-EF80E0D8D14B}" type="datetimeFigureOut">
              <a:rPr lang="en-US" smtClean="0"/>
              <a:pPr/>
              <a:t>18/6/24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4C7-F6CD-42CA-812E-C0676790C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5A2-E703-4D5E-8CE2-EF80E0D8D14B}" type="datetimeFigureOut">
              <a:rPr lang="en-US" smtClean="0"/>
              <a:pPr/>
              <a:t>18/6/24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4C7-F6CD-42CA-812E-C0676790C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5A2-E703-4D5E-8CE2-EF80E0D8D14B}" type="datetimeFigureOut">
              <a:rPr lang="en-US" smtClean="0"/>
              <a:pPr/>
              <a:t>18/6/24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4C7-F6CD-42CA-812E-C0676790C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5A2-E703-4D5E-8CE2-EF80E0D8D14B}" type="datetimeFigureOut">
              <a:rPr lang="en-US" smtClean="0"/>
              <a:pPr/>
              <a:t>18/6/24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4C7-F6CD-42CA-812E-C0676790C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5A2-E703-4D5E-8CE2-EF80E0D8D14B}" type="datetimeFigureOut">
              <a:rPr lang="en-US" smtClean="0"/>
              <a:pPr/>
              <a:t>18/6/24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4C7-F6CD-42CA-812E-C0676790C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05A2-E703-4D5E-8CE2-EF80E0D8D14B}" type="datetimeFigureOut">
              <a:rPr lang="en-US" smtClean="0"/>
              <a:pPr/>
              <a:t>18/6/24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4C7-F6CD-42CA-812E-C0676790C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105A2-E703-4D5E-8CE2-EF80E0D8D14B}" type="datetimeFigureOut">
              <a:rPr lang="en-US" smtClean="0"/>
              <a:pPr/>
              <a:t>18/6/24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734C7-F6CD-42CA-812E-C0676790C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ongkhanh\Desktop\TO&#193;N%20L&#7898;P%201%20(GDPT%202018)\V&#224;o%20r&#7915;ng%20hoa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3817" y="2819400"/>
            <a:ext cx="6459583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</a:t>
            </a:r>
            <a:r>
              <a:rPr lang="vi-V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vi-V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Tiếng Việt – Lớp 1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5968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Vũ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Tuyết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3720152"/>
            <a:ext cx="4876800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vi-V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ài 36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r>
              <a:rPr lang="vi-V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om – ôm - ơm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1602736"/>
            <a:ext cx="90678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rgbClr val="996633"/>
                  </a:solidFill>
                  <a:prstDash val="solid"/>
                </a:ln>
                <a:solidFill>
                  <a:srgbClr val="FF0000"/>
                </a:solid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CHUYÊN </a:t>
            </a:r>
            <a:r>
              <a:rPr lang="en-US" sz="3200" b="1" dirty="0">
                <a:ln w="10541" cmpd="sng">
                  <a:solidFill>
                    <a:srgbClr val="996633"/>
                  </a:solidFill>
                  <a:prstDash val="solid"/>
                </a:ln>
                <a:solidFill>
                  <a:srgbClr val="FF0000"/>
                </a:solid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ĐỀ </a:t>
            </a:r>
            <a:r>
              <a:rPr lang="vi-VN" sz="3200" b="1" dirty="0" smtClean="0">
                <a:ln w="10541" cmpd="sng">
                  <a:solidFill>
                    <a:srgbClr val="996633"/>
                  </a:solidFill>
                  <a:prstDash val="solid"/>
                </a:ln>
                <a:solidFill>
                  <a:srgbClr val="FF0000"/>
                </a:solid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 CHUYÊN MÔN CỤM CỔ AM</a:t>
            </a:r>
            <a:r>
              <a:rPr lang="en-US" sz="3200" b="1" dirty="0" smtClean="0">
                <a:ln w="10541" cmpd="sng">
                  <a:solidFill>
                    <a:srgbClr val="996633"/>
                  </a:solidFill>
                  <a:prstDash val="solid"/>
                </a:ln>
                <a:solidFill>
                  <a:srgbClr val="FF0000"/>
                </a:solid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76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ỦY BAN NHÂN DÂN HUYỆN VĨNH BẢO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</a:rPr>
              <a:t>TRƯỜNG TIỂU </a:t>
            </a:r>
            <a:r>
              <a:rPr lang="vi-VN" sz="2400" b="1" dirty="0" smtClean="0">
                <a:solidFill>
                  <a:srgbClr val="FF0000"/>
                </a:solidFill>
              </a:rPr>
              <a:t>HỌC VĨNH TiẾN - </a:t>
            </a:r>
            <a:r>
              <a:rPr lang="vi-VN" sz="2400" b="1" dirty="0">
                <a:solidFill>
                  <a:srgbClr val="FF0000"/>
                </a:solidFill>
              </a:rPr>
              <a:t>CỔ 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088475" y="879562"/>
            <a:ext cx="13716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41910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38862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86200"/>
            <a:ext cx="41910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43000" y="2797314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đom</a:t>
            </a:r>
            <a:r>
              <a:rPr lang="en-US" sz="44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đóm</a:t>
            </a:r>
            <a:endParaRPr lang="en-US" sz="4400" dirty="0"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2920425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chó</a:t>
            </a:r>
            <a:r>
              <a:rPr lang="en-US" sz="44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đốm</a:t>
            </a:r>
            <a:endParaRPr lang="en-US" sz="4400" dirty="0"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49530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mâm</a:t>
            </a:r>
            <a:r>
              <a:rPr lang="en-US" sz="40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cơm</a:t>
            </a:r>
            <a:endParaRPr lang="en-US" sz="4000" dirty="0"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13716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om</a:t>
                      </a:r>
                      <a:endParaRPr lang="en-US" sz="4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ôm</a:t>
                      </a:r>
                      <a:endParaRPr lang="en-US" sz="4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ơm</a:t>
                      </a:r>
                      <a:endParaRPr lang="en-US" sz="4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1036320"/>
          <a:ext cx="37338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vi-VN" sz="40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x</a:t>
                      </a:r>
                      <a:endParaRPr lang="en-US" sz="40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om</a:t>
                      </a:r>
                      <a:endParaRPr lang="en-US" sz="40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1500">
                <a:tc gridSpan="2"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x</a:t>
                      </a:r>
                      <a:r>
                        <a:rPr lang="vi-VN" sz="4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om</a:t>
                      </a:r>
                      <a:endParaRPr lang="en-US" sz="4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4511040" y="1889760"/>
            <a:ext cx="91440" cy="9144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712" y="4267200"/>
            <a:ext cx="2144888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399" y="4229099"/>
            <a:ext cx="1981201" cy="1485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191000"/>
            <a:ext cx="2096070" cy="152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87220" y="2797145"/>
          <a:ext cx="8859126" cy="860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521"/>
                <a:gridCol w="1476521"/>
                <a:gridCol w="1476521"/>
                <a:gridCol w="1476521"/>
                <a:gridCol w="1476521"/>
                <a:gridCol w="1476521"/>
              </a:tblGrid>
              <a:tr h="860455">
                <a:tc>
                  <a:txBody>
                    <a:bodyPr/>
                    <a:lstStyle/>
                    <a:p>
                      <a:pPr algn="l"/>
                      <a:r>
                        <a:rPr lang="vi-VN" sz="4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kh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4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4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4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4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4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0064" y="280407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om</a:t>
            </a:r>
            <a:endParaRPr lang="en-US" sz="4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9336" y="2801385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om</a:t>
            </a:r>
            <a:endParaRPr lang="en-US" sz="4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1204" y="28112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ô</a:t>
            </a:r>
            <a:r>
              <a:rPr lang="vi-VN" sz="4000" dirty="0" smtClean="0">
                <a:latin typeface="+mj-lt"/>
              </a:rPr>
              <a:t>m</a:t>
            </a:r>
            <a:endParaRPr lang="en-US" sz="4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0940" y="2804289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ô</a:t>
            </a:r>
            <a:r>
              <a:rPr lang="vi-VN" sz="4000" dirty="0" smtClean="0">
                <a:latin typeface="+mj-lt"/>
              </a:rPr>
              <a:t>m</a:t>
            </a:r>
            <a:endParaRPr lang="en-US" sz="4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2467" y="2797146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ơ</a:t>
            </a:r>
            <a:r>
              <a:rPr lang="vi-VN" sz="4000" dirty="0" smtClean="0">
                <a:latin typeface="+mj-lt"/>
              </a:rPr>
              <a:t>m</a:t>
            </a:r>
            <a:endParaRPr lang="en-US" sz="40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76736" y="280407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ơ</a:t>
            </a:r>
            <a:r>
              <a:rPr lang="vi-VN" sz="4000" dirty="0" smtClean="0">
                <a:latin typeface="+mj-lt"/>
              </a:rPr>
              <a:t>m</a:t>
            </a:r>
            <a:endParaRPr lang="en-US" sz="40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3336" y="288816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.</a:t>
            </a:r>
            <a:endParaRPr lang="en-US" sz="4000" dirty="0"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1051560" y="2957754"/>
            <a:ext cx="91440" cy="9144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2155640" y="2952830"/>
            <a:ext cx="91440" cy="731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6620256" y="2943450"/>
            <a:ext cx="91440" cy="731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57150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đom</a:t>
            </a:r>
            <a:r>
              <a:rPr lang="en-US" sz="44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đóm</a:t>
            </a:r>
            <a:endParaRPr lang="en-US" sz="4400" dirty="0"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57150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chó</a:t>
            </a:r>
            <a:r>
              <a:rPr lang="en-US" sz="44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đốm</a:t>
            </a:r>
            <a:endParaRPr lang="en-US" sz="4400" dirty="0"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3200" y="570755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mâm</a:t>
            </a:r>
            <a:r>
              <a:rPr lang="en-US" sz="4000" dirty="0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cơm</a:t>
            </a:r>
            <a:endParaRPr lang="en-US" sz="4000" dirty="0"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648263"/>
            <a:ext cx="9020904" cy="1653506"/>
            <a:chOff x="0" y="1648263"/>
            <a:chExt cx="9020904" cy="16535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76400"/>
              <a:ext cx="3352800" cy="1589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664680"/>
              <a:ext cx="3083160" cy="16280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384" y="1648263"/>
              <a:ext cx="3017520" cy="165350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8067232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09600"/>
            <a:ext cx="533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962400"/>
            <a:ext cx="507726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ào rừng ho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397000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5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am</a:t>
                      </a:r>
                      <a:endParaRPr lang="en-US" sz="5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5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ăm</a:t>
                      </a:r>
                      <a:endParaRPr lang="en-US" sz="5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5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âm</a:t>
                      </a:r>
                      <a:endParaRPr lang="en-US" sz="5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2895600"/>
          <a:ext cx="86868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cam</a:t>
                      </a:r>
                      <a:endParaRPr lang="en-US" sz="40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khám</a:t>
                      </a:r>
                      <a:endParaRPr lang="en-US" sz="40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cằm</a:t>
                      </a:r>
                      <a:endParaRPr lang="en-US" sz="40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tăm</a:t>
                      </a:r>
                      <a:endParaRPr lang="en-US" sz="40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đậm</a:t>
                      </a:r>
                      <a:endParaRPr lang="en-US" sz="40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nhẩm</a:t>
                      </a:r>
                      <a:endParaRPr lang="en-US" sz="40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568928"/>
            <a:ext cx="71628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Mùa hè, ve        ran, sen nở        . Lũ trẻ nô đùa trên thảm cỏ ven hồ.</a:t>
            </a:r>
            <a:endParaRPr lang="en-US" sz="36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7010400" cy="4343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4648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endParaRPr lang="en-US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4648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002060"/>
                </a:solidFill>
                <a:latin typeface="+mj-lt"/>
              </a:rPr>
              <a:t>thắm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22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22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81966" cy="714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1" y="762000"/>
            <a:ext cx="7261909" cy="457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219200" y="5486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Hương c      th      thôn x     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54936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smtClean="0">
                <a:latin typeface="+mj-lt"/>
              </a:rPr>
              <a:t>ôm</a:t>
            </a:r>
            <a:endParaRPr lang="en-US" sz="48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2500" y="54936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smtClean="0">
                <a:latin typeface="+mj-lt"/>
              </a:rPr>
              <a:t>om</a:t>
            </a:r>
            <a:endParaRPr lang="en-US" sz="4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1325" y="54936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latin typeface="+mj-lt"/>
              </a:rPr>
              <a:t>ơ</a:t>
            </a:r>
            <a:r>
              <a:rPr lang="vi-VN" sz="4800" dirty="0" smtClean="0">
                <a:latin typeface="+mj-lt"/>
              </a:rPr>
              <a:t>m</a:t>
            </a:r>
            <a:endParaRPr lang="en-US" sz="4800" dirty="0"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3676305" y="5588230"/>
            <a:ext cx="9144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7459980" y="5679670"/>
            <a:ext cx="9144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22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22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22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4600" y="2331720"/>
          <a:ext cx="39624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60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x</a:t>
                      </a:r>
                      <a:endParaRPr lang="en-US" sz="60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0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om</a:t>
                      </a:r>
                      <a:endParaRPr lang="en-US" sz="60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760">
                <a:tc gridSpan="2">
                  <a:txBody>
                    <a:bodyPr/>
                    <a:lstStyle/>
                    <a:p>
                      <a:pPr algn="ctr"/>
                      <a:r>
                        <a:rPr lang="vi-VN" sz="60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x</a:t>
                      </a:r>
                      <a:r>
                        <a:rPr lang="vi-VN" sz="6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om</a:t>
                      </a:r>
                      <a:endParaRPr lang="en-US" sz="6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4436225" y="3550920"/>
            <a:ext cx="137160" cy="13716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81400" y="838200"/>
            <a:ext cx="1600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  <a:latin typeface="+mj-lt"/>
              </a:rPr>
              <a:t>ôm</a:t>
            </a:r>
            <a:endParaRPr lang="en-US" sz="6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838200"/>
            <a:ext cx="1600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  <a:latin typeface="+mj-lt"/>
              </a:rPr>
              <a:t>om</a:t>
            </a:r>
            <a:endParaRPr lang="en-US" sz="6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838200"/>
            <a:ext cx="1600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  <a:latin typeface="+mj-lt"/>
              </a:rPr>
              <a:t>ơm</a:t>
            </a:r>
            <a:endParaRPr lang="en-US" sz="6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1066800"/>
          <a:ext cx="90678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/>
                <a:gridCol w="1511300"/>
                <a:gridCol w="1511300"/>
                <a:gridCol w="1511300"/>
                <a:gridCol w="1511300"/>
                <a:gridCol w="1511300"/>
              </a:tblGrid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vi-VN" sz="4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kh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4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4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4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4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4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5872" y="1073725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+mj-lt"/>
              </a:rPr>
              <a:t>om</a:t>
            </a:r>
            <a:endParaRPr lang="en-US" sz="4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6936" y="1071039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+mj-lt"/>
              </a:rPr>
              <a:t>om</a:t>
            </a:r>
            <a:endParaRPr lang="en-US" sz="4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1080868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ô</a:t>
            </a:r>
            <a:r>
              <a:rPr lang="vi-VN" sz="4400" dirty="0" smtClean="0">
                <a:latin typeface="+mj-lt"/>
              </a:rPr>
              <a:t>m</a:t>
            </a:r>
            <a:endParaRPr lang="en-US" sz="4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1059875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ô</a:t>
            </a:r>
            <a:r>
              <a:rPr lang="vi-VN" sz="4400" dirty="0" smtClean="0">
                <a:latin typeface="+mj-lt"/>
              </a:rPr>
              <a:t>m</a:t>
            </a:r>
            <a:endParaRPr lang="en-US" sz="4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2467" y="10668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ơ</a:t>
            </a:r>
            <a:r>
              <a:rPr lang="vi-VN" sz="4400" dirty="0" smtClean="0">
                <a:latin typeface="+mj-lt"/>
              </a:rPr>
              <a:t>m</a:t>
            </a:r>
            <a:endParaRPr lang="en-US" sz="4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8600" y="1073725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ơ</a:t>
            </a:r>
            <a:r>
              <a:rPr lang="vi-VN" sz="4400" dirty="0" smtClean="0">
                <a:latin typeface="+mj-lt"/>
              </a:rPr>
              <a:t>m</a:t>
            </a:r>
            <a:endParaRPr lang="en-US" sz="4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1157814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+mj-lt"/>
              </a:rPr>
              <a:t>.</a:t>
            </a:r>
            <a:endParaRPr lang="en-US" sz="4400" dirty="0"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914400" y="1227408"/>
            <a:ext cx="91440" cy="9144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2048256" y="1222484"/>
            <a:ext cx="91440" cy="731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6620256" y="1213104"/>
            <a:ext cx="91440" cy="731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22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22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135</Words>
  <Application>Microsoft Office PowerPoint</Application>
  <PresentationFormat>On-screen Show (4:3)</PresentationFormat>
  <Paragraphs>66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longkhanh</dc:creator>
  <cp:lastModifiedBy>longkhanh</cp:lastModifiedBy>
  <cp:revision>37</cp:revision>
  <dcterms:created xsi:type="dcterms:W3CDTF">2020-10-25T01:35:07Z</dcterms:created>
  <dcterms:modified xsi:type="dcterms:W3CDTF">2024-06-18T03:05:11Z</dcterms:modified>
</cp:coreProperties>
</file>