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gif" ContentType="image/gif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9"/>
  </p:notesMasterIdLst>
  <p:sldIdLst>
    <p:sldId id="305" r:id="rId3"/>
    <p:sldId id="339" r:id="rId4"/>
    <p:sldId id="356" r:id="rId5"/>
    <p:sldId id="259" r:id="rId6"/>
    <p:sldId id="267" r:id="rId7"/>
    <p:sldId id="279" r:id="rId8"/>
    <p:sldId id="263" r:id="rId10"/>
    <p:sldId id="328" r:id="rId11"/>
    <p:sldId id="283" r:id="rId12"/>
    <p:sldId id="290" r:id="rId13"/>
    <p:sldId id="292" r:id="rId14"/>
    <p:sldId id="265" r:id="rId15"/>
    <p:sldId id="307" r:id="rId16"/>
    <p:sldId id="332" r:id="rId17"/>
    <p:sldId id="309" r:id="rId18"/>
    <p:sldId id="276" r:id="rId19"/>
    <p:sldId id="280" r:id="rId20"/>
    <p:sldId id="293" r:id="rId21"/>
    <p:sldId id="35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8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58" y="120"/>
      </p:cViewPr>
      <p:guideLst>
        <p:guide orient="horz" pos="2159"/>
        <p:guide pos="38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wmf"/><Relationship Id="rId2" Type="http://schemas.openxmlformats.org/officeDocument/2006/relationships/image" Target="../media/image2.jpeg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3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50" name="Picture 6" descr="Hinh_nen_dong"/>
          <p:cNvPicPr>
            <a:picLocks noChangeAspect="1" noChangeArrowheads="1" noCrop="1"/>
          </p:cNvPicPr>
          <p:nvPr/>
        </p:nvPicPr>
        <p:blipFill>
          <a:blip r:embed="rId1">
            <a:lum bright="70000" contrast="-70000"/>
          </a:blip>
          <a:srcRect/>
          <a:stretch>
            <a:fillRect/>
          </a:stretch>
        </p:blipFill>
        <p:spPr bwMode="auto">
          <a:xfrm>
            <a:off x="3048000" y="1295400"/>
            <a:ext cx="6248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21"/>
          <p:cNvSpPr txBox="1">
            <a:spLocks noChangeArrowheads="1"/>
          </p:cNvSpPr>
          <p:nvPr/>
        </p:nvSpPr>
        <p:spPr bwMode="auto">
          <a:xfrm>
            <a:off x="3048000" y="228600"/>
            <a:ext cx="609600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CC0000"/>
                </a:solidFill>
                <a:latin typeface="Times New Roman" panose="02020603050405020304" charset="0"/>
              </a:rPr>
              <a:t>TRƯỜNG TIỂU HỌC TRƯNG TRẮC</a:t>
            </a:r>
            <a:endParaRPr lang="en-US" altLang="en-US" sz="2800" b="1">
              <a:solidFill>
                <a:srgbClr val="CC0000"/>
              </a:solidFill>
              <a:latin typeface="Times New Roman" panose="02020603050405020304" charset="0"/>
            </a:endParaRPr>
          </a:p>
          <a:p>
            <a:endParaRPr lang="en-US" altLang="en-US" sz="2800">
              <a:solidFill>
                <a:srgbClr val="CC0000"/>
              </a:solidFill>
              <a:latin typeface=".VnTime" pitchFamily="34" charset="0"/>
            </a:endParaRPr>
          </a:p>
        </p:txBody>
      </p:sp>
      <p:pic>
        <p:nvPicPr>
          <p:cNvPr id="2052" name="Picture 4" descr="rgb-on-white-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12191365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97892" y="3969"/>
            <a:ext cx="1981200" cy="197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38100"/>
            <a:ext cx="19812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2509520" y="381000"/>
            <a:ext cx="721677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CC0000"/>
                </a:solidFill>
                <a:latin typeface="Times New Roman" panose="02020603050405020304" charset="0"/>
              </a:rPr>
              <a:t>PHÒNG GD&amp;ĐT VĨNH BẢO</a:t>
            </a:r>
            <a:endParaRPr lang="en-US" altLang="en-US" sz="2400">
              <a:solidFill>
                <a:srgbClr val="CC0000"/>
              </a:solidFill>
              <a:latin typeface="Times New Roman" panose="02020603050405020304" charset="0"/>
            </a:endParaRPr>
          </a:p>
          <a:p>
            <a:pPr algn="ctr"/>
            <a:endParaRPr lang="en-US" altLang="en-US" sz="500">
              <a:solidFill>
                <a:srgbClr val="CC0000"/>
              </a:solidFill>
              <a:latin typeface="Times New Roman" panose="02020603050405020304" charset="0"/>
            </a:endParaRPr>
          </a:p>
          <a:p>
            <a:pPr algn="ctr"/>
            <a:r>
              <a:rPr lang="en-US" altLang="en-US" sz="2400" b="1">
                <a:solidFill>
                  <a:srgbClr val="CC0000"/>
                </a:solidFill>
                <a:latin typeface="Times New Roman" panose="02020603050405020304" charset="0"/>
              </a:rPr>
              <a:t>TRƯỜNG 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charset="0"/>
              </a:rPr>
              <a:t>TIỂU HỌC VĨNH TIẾN - CỔ AM</a:t>
            </a:r>
            <a:endParaRPr lang="en-US" altLang="en-US" sz="2400" b="1" dirty="0">
              <a:solidFill>
                <a:srgbClr val="CC0000"/>
              </a:solidFill>
              <a:latin typeface="Times New Roman" panose="02020603050405020304" charset="0"/>
            </a:endParaRPr>
          </a:p>
          <a:p>
            <a:endParaRPr lang="en-US" altLang="en-US" sz="2400" dirty="0">
              <a:solidFill>
                <a:srgbClr val="CC0000"/>
              </a:solidFill>
              <a:latin typeface=".VnTime" pitchFamily="34" charset="0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661182" y="1942513"/>
            <a:ext cx="10958732" cy="19812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6600"/>
                  </a:solidFill>
                  <a:round/>
                </a:ln>
                <a:solidFill>
                  <a:srgbClr val="9900CC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NHIỆT LIỆT CHÀO MỪNG CÁC THẦY CÔ</a:t>
            </a:r>
            <a:endParaRPr lang="en-US" sz="3600" b="1" kern="10" dirty="0">
              <a:ln w="9525">
                <a:solidFill>
                  <a:srgbClr val="FF6600"/>
                </a:solidFill>
                <a:round/>
              </a:ln>
              <a:solidFill>
                <a:srgbClr val="9900CC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2781300" y="4233203"/>
            <a:ext cx="7994552" cy="10890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6600"/>
                  </a:solidFill>
                  <a:rou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VỀ DỰ GIỜ LỚP 1A2</a:t>
            </a:r>
            <a:endParaRPr lang="en-US" sz="3600" b="1" kern="10" dirty="0">
              <a:ln w="9525">
                <a:solidFill>
                  <a:srgbClr val="FF6600"/>
                </a:solidFill>
                <a:round/>
              </a:ln>
              <a:solidFill>
                <a:srgbClr val="00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824163" y="5556766"/>
            <a:ext cx="6858000" cy="1143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10000"/>
              </a:spcBef>
            </a:pPr>
            <a:r>
              <a:rPr lang="en-US" altLang="en-US" sz="3200" b="1" dirty="0">
                <a:solidFill>
                  <a:srgbClr val="CC0099"/>
                </a:solidFill>
                <a:latin typeface="Times New Roman" panose="02020603050405020304" charset="0"/>
              </a:rPr>
              <a:t>MÔN: </a:t>
            </a:r>
            <a:r>
              <a:rPr lang="en-US" altLang="en-US" sz="3200" b="1">
                <a:solidFill>
                  <a:srgbClr val="CC0099"/>
                </a:solidFill>
                <a:latin typeface="Times New Roman" panose="02020603050405020304" charset="0"/>
              </a:rPr>
              <a:t>TIẾNG VIỆT</a:t>
            </a:r>
            <a:endParaRPr lang="en-US" altLang="en-US" sz="3200" b="1">
              <a:solidFill>
                <a:srgbClr val="CC0099"/>
              </a:solidFill>
              <a:latin typeface="Times New Roman" panose="02020603050405020304" charset="0"/>
            </a:endParaRPr>
          </a:p>
          <a:p>
            <a:pPr algn="ctr" eaLnBrk="1" hangingPunct="1">
              <a:spcBef>
                <a:spcPct val="10000"/>
              </a:spcBef>
            </a:pPr>
            <a:endParaRPr lang="en-US" altLang="en-US" sz="500" b="1" dirty="0">
              <a:solidFill>
                <a:srgbClr val="CC0099"/>
              </a:solidFill>
              <a:latin typeface="Times New Roman" panose="02020603050405020304" charset="0"/>
            </a:endParaRPr>
          </a:p>
          <a:p>
            <a:pPr algn="ctr" eaLnBrk="1" hangingPunct="1">
              <a:spcBef>
                <a:spcPct val="10000"/>
              </a:spcBef>
            </a:pPr>
            <a:r>
              <a:rPr lang="en-US" altLang="en-US" sz="2800" b="1">
                <a:solidFill>
                  <a:srgbClr val="CC0099"/>
                </a:solidFill>
                <a:latin typeface="Times New Roman" panose="02020603050405020304" charset="0"/>
              </a:rPr>
              <a:t>GIÁO VIÊN</a:t>
            </a:r>
            <a:r>
              <a:rPr lang="en-US" altLang="en-US" sz="2800">
                <a:solidFill>
                  <a:srgbClr val="CC0099"/>
                </a:solidFill>
                <a:latin typeface="Times New Roman" panose="02020603050405020304" charset="0"/>
              </a:rPr>
              <a:t>:</a:t>
            </a:r>
            <a:r>
              <a:rPr lang="en-US" altLang="en-US" sz="2800" b="1">
                <a:solidFill>
                  <a:srgbClr val="CC0099"/>
                </a:solidFill>
                <a:latin typeface="Times New Roman" panose="02020603050405020304" charset="0"/>
              </a:rPr>
              <a:t> </a:t>
            </a:r>
            <a:r>
              <a:rPr lang="en-US" altLang="en-US" sz="2800" b="1" dirty="0">
                <a:solidFill>
                  <a:srgbClr val="CC0099"/>
                </a:solidFill>
                <a:latin typeface="Times New Roman" panose="02020603050405020304" charset="0"/>
              </a:rPr>
              <a:t>PHẠM THỊ HƯƠNG</a:t>
            </a:r>
            <a:endParaRPr lang="en-US" altLang="en-US" sz="3600" b="1" dirty="0">
              <a:solidFill>
                <a:srgbClr val="CC0099"/>
              </a:solidFill>
              <a:latin typeface=".VnKoala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768948" y="129540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00135" y="1295400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55" y="1833245"/>
            <a:ext cx="2800350" cy="25304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8165" y="1818640"/>
            <a:ext cx="2894330" cy="2560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715" y="1833245"/>
            <a:ext cx="2712085" cy="2531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42425" y="1610360"/>
            <a:ext cx="2781935" cy="2515235"/>
          </a:xfrm>
          <a:prstGeom prst="rect">
            <a:avLst/>
          </a:prstGeom>
        </p:spPr>
      </p:pic>
      <p:sp>
        <p:nvSpPr>
          <p:cNvPr id="14" name="TextBox 9"/>
          <p:cNvSpPr txBox="1"/>
          <p:nvPr/>
        </p:nvSpPr>
        <p:spPr>
          <a:xfrm>
            <a:off x="163195" y="4486910"/>
            <a:ext cx="28352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pha trà</a:t>
            </a:r>
            <a:endParaRPr lang="en-US" sz="6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9"/>
          <p:cNvSpPr txBox="1"/>
          <p:nvPr/>
        </p:nvSpPr>
        <p:spPr>
          <a:xfrm>
            <a:off x="3246755" y="4431030"/>
            <a:ext cx="28352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phố cổ</a:t>
            </a:r>
            <a:endParaRPr lang="en-US" sz="6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6142355" y="4354830"/>
            <a:ext cx="28352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quê nhà</a:t>
            </a:r>
            <a:endParaRPr lang="en-US" sz="6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9297035" y="4323715"/>
            <a:ext cx="2835275" cy="15030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quả khế</a:t>
            </a:r>
            <a:endParaRPr lang="en-US" sz="6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47730" y="511627"/>
            <a:ext cx="11320529" cy="5608087"/>
            <a:chOff x="347730" y="511627"/>
            <a:chExt cx="11320529" cy="5608087"/>
          </a:xfrm>
        </p:grpSpPr>
        <p:grpSp>
          <p:nvGrpSpPr>
            <p:cNvPr id="14" name="Group 13"/>
            <p:cNvGrpSpPr/>
            <p:nvPr/>
          </p:nvGrpSpPr>
          <p:grpSpPr>
            <a:xfrm>
              <a:off x="759705" y="3269390"/>
              <a:ext cx="10656678" cy="2850324"/>
              <a:chOff x="379138" y="2095374"/>
              <a:chExt cx="10656678" cy="2850324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9138" y="2244207"/>
                <a:ext cx="2621024" cy="2657845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90749" y="2244207"/>
                <a:ext cx="2518317" cy="2657845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9653" y="2137922"/>
                <a:ext cx="2456799" cy="276522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7039" y="2095374"/>
                <a:ext cx="2188777" cy="2850324"/>
              </a:xfrm>
              <a:prstGeom prst="rect">
                <a:avLst/>
              </a:prstGeom>
            </p:spPr>
          </p:pic>
        </p:grpSp>
        <p:sp>
          <p:nvSpPr>
            <p:cNvPr id="15" name="Rectangle 14"/>
            <p:cNvSpPr/>
            <p:nvPr/>
          </p:nvSpPr>
          <p:spPr>
            <a:xfrm>
              <a:off x="347730" y="2936385"/>
              <a:ext cx="11320529" cy="2363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099601" y="511627"/>
              <a:ext cx="9667355" cy="4788160"/>
              <a:chOff x="944837" y="569450"/>
              <a:chExt cx="10190280" cy="484802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44837" y="1892889"/>
                <a:ext cx="4932003" cy="257460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03114" y="1897156"/>
                <a:ext cx="4932003" cy="257034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67484" y="4600342"/>
                <a:ext cx="4257480" cy="817128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10120" y="4600342"/>
                <a:ext cx="4117989" cy="696575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2779896" y="569450"/>
                <a:ext cx="12618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>
                    <a:solidFill>
                      <a:srgbClr val="FF0066"/>
                    </a:solidFill>
                  </a:rPr>
                  <a:t>ph</a:t>
                </a:r>
                <a:endParaRPr lang="en-US" sz="8000">
                  <a:solidFill>
                    <a:srgbClr val="FF0066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8038173" y="574350"/>
                <a:ext cx="12618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0">
                    <a:solidFill>
                      <a:srgbClr val="FF0066"/>
                    </a:solidFill>
                  </a:rPr>
                  <a:t>qu</a:t>
                </a:r>
                <a:endParaRPr lang="en-US" sz="8000">
                  <a:solidFill>
                    <a:srgbClr val="FF0066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h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72520" y="693511"/>
            <a:ext cx="9805080" cy="5518603"/>
          </a:xfrm>
        </p:spPr>
      </p:pic>
      <p:sp>
        <p:nvSpPr>
          <p:cNvPr id="9" name="Rectangle 8"/>
          <p:cNvSpPr/>
          <p:nvPr/>
        </p:nvSpPr>
        <p:spPr>
          <a:xfrm>
            <a:off x="1262742" y="645886"/>
            <a:ext cx="2002972" cy="556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484406" y="669698"/>
            <a:ext cx="2002972" cy="556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338195"/>
            <a:ext cx="609600" cy="180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4230" y="1426845"/>
            <a:ext cx="4234180" cy="35204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qu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698171" y="824139"/>
            <a:ext cx="9303657" cy="5504089"/>
          </a:xfrm>
        </p:spPr>
      </p:pic>
      <p:sp>
        <p:nvSpPr>
          <p:cNvPr id="6" name="Rectangle 5"/>
          <p:cNvSpPr/>
          <p:nvPr/>
        </p:nvSpPr>
        <p:spPr>
          <a:xfrm>
            <a:off x="1582057" y="793069"/>
            <a:ext cx="2235200" cy="556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66628" y="762000"/>
            <a:ext cx="2235200" cy="55662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338195"/>
            <a:ext cx="609600" cy="180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1427480"/>
            <a:ext cx="4419600" cy="35204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GB" sz="8000" b="1" kern="0" spc="13" dirty="0">
              <a:solidFill>
                <a:srgbClr val="00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  <a:p>
            <a:pPr algn="ctr" defTabSz="121920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 </a:t>
            </a:r>
            <a:endParaRPr lang="en-GB" sz="8000" b="1" kern="0" spc="13" dirty="0">
              <a:solidFill>
                <a:srgbClr val="00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72" y="1739426"/>
            <a:ext cx="4068982" cy="48556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0335" y="1804952"/>
            <a:ext cx="38936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cà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chua</a:t>
            </a:r>
            <a:endParaRPr lang="en-US" sz="60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0210" y="1805080"/>
            <a:ext cx="219392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múa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ô</a:t>
            </a:r>
            <a:endParaRPr lang="en-US" sz="60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155" y="3300619"/>
            <a:ext cx="218503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d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ea typeface="Segoe UI Symbol" panose="020B0502040204020203" pitchFamily="34" charset="0"/>
                <a:cs typeface="Times New Roman" panose="02020603050405020304" charset="0"/>
              </a:rPr>
              <a:t>ư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lê</a:t>
            </a:r>
            <a:endParaRPr lang="en-US" sz="60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22115" y="3251200"/>
            <a:ext cx="32004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c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ea typeface="Segoe UI Symbol" panose="020B0502040204020203" pitchFamily="34" charset="0"/>
                <a:cs typeface="Times New Roman" panose="02020603050405020304" charset="0"/>
              </a:rPr>
              <a:t>ử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ea typeface="Segoe UI Symbol" panose="020B0502040204020203" pitchFamily="34" charset="0"/>
                <a:cs typeface="Times New Roman" panose="02020603050405020304" charset="0"/>
              </a:rPr>
              <a:t>ổ</a:t>
            </a:r>
            <a:endParaRPr lang="en-US" sz="6000" b="1" dirty="0">
              <a:solidFill>
                <a:srgbClr val="0000FF"/>
              </a:solidFill>
              <a:latin typeface="Times New Roman" panose="02020603050405020304" charset="0"/>
              <a:ea typeface="Segoe UI Symbol" panose="020B0502040204020203" pitchFamily="34" charset="0"/>
              <a:cs typeface="Times New Roman" panose="0202060305040502030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24723" y="4509822"/>
            <a:ext cx="3581132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bò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ea typeface="Segoe UI Symbol" panose="020B0502040204020203" pitchFamily="34" charset="0"/>
                <a:cs typeface="Times New Roman" panose="02020603050405020304" charset="0"/>
              </a:rPr>
              <a:t>ữ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60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5" t="11149" r="8423" b="5566"/>
          <a:stretch>
            <a:fillRect/>
          </a:stretch>
        </p:blipFill>
        <p:spPr>
          <a:xfrm>
            <a:off x="10198656" y="2006975"/>
            <a:ext cx="1202457" cy="11725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472" y="1964846"/>
            <a:ext cx="1190735" cy="1190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8" t="7762" r="24363"/>
          <a:stretch>
            <a:fillRect/>
          </a:stretch>
        </p:blipFill>
        <p:spPr>
          <a:xfrm>
            <a:off x="8869351" y="3072655"/>
            <a:ext cx="1222949" cy="11725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7" t="9253" r="12384" b="8960"/>
          <a:stretch>
            <a:fillRect/>
          </a:stretch>
        </p:blipFill>
        <p:spPr>
          <a:xfrm>
            <a:off x="10140462" y="4034548"/>
            <a:ext cx="1318846" cy="11208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3"/>
          <a:stretch>
            <a:fillRect/>
          </a:stretch>
        </p:blipFill>
        <p:spPr>
          <a:xfrm>
            <a:off x="7563473" y="4014943"/>
            <a:ext cx="1259860" cy="11725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4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Vào rừng hoa - Hát mẫu - Âm nhạc 1 - Kết nối tri thức với cuộc sống">
            <a:hlinkClick r:id="" action="ppaction://media"/>
          </p:cNvPr>
          <p:cNvPicPr>
            <a:picLocks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635"/>
            <a:ext cx="12191365" cy="67405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TextBox 9"/>
          <p:cNvSpPr txBox="1"/>
          <p:nvPr/>
        </p:nvSpPr>
        <p:spPr>
          <a:xfrm>
            <a:off x="1336615" y="1439192"/>
            <a:ext cx="389365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mùa thu</a:t>
            </a:r>
            <a:endParaRPr lang="en-US" sz="60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25695" y="1457325"/>
            <a:ext cx="3305810" cy="104457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sz="60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cửa sổ</a:t>
            </a:r>
            <a:endParaRPr lang="en-US" sz="60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TextBox 18"/>
          <p:cNvSpPr txBox="1"/>
          <p:nvPr/>
        </p:nvSpPr>
        <p:spPr>
          <a:xfrm>
            <a:off x="7856855" y="1477645"/>
            <a:ext cx="3305810" cy="104457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sz="60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   lá mía</a:t>
            </a:r>
            <a:endParaRPr lang="en-US" sz="60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671195" y="3333750"/>
            <a:ext cx="113245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600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Mùa hè, nhà bà có dừa, có dưa lê. </a:t>
            </a:r>
            <a:endParaRPr lang="en-US" sz="600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9" grpId="0"/>
      <p:bldP spid="19" grpId="1"/>
      <p:bldP spid="5" grpId="0"/>
      <p:bldP spid="5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644" y="1224502"/>
            <a:ext cx="8743245" cy="44621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3733" y="-915809"/>
            <a:ext cx="13751860" cy="66966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12694" y="5708870"/>
            <a:ext cx="539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Cả nhà từ phố về thăm quê.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9134" y="1224502"/>
            <a:ext cx="8970823" cy="45930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12694" y="5708870"/>
            <a:ext cx="53931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Cả nhà từ </a:t>
            </a:r>
            <a:r>
              <a:rPr lang="en-US" sz="3600" dirty="0">
                <a:solidFill>
                  <a:srgbClr val="FF0000"/>
                </a:solidFill>
              </a:rPr>
              <a:t>ph</a:t>
            </a:r>
            <a:r>
              <a:rPr lang="en-US" sz="3600" dirty="0"/>
              <a:t>ố về thăm </a:t>
            </a:r>
            <a:r>
              <a:rPr lang="en-US" sz="3600" dirty="0">
                <a:solidFill>
                  <a:srgbClr val="FF0000"/>
                </a:solidFill>
              </a:rPr>
              <a:t>qu</a:t>
            </a:r>
            <a:r>
              <a:rPr lang="en-US" sz="3600" dirty="0"/>
              <a:t>ê.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-US" sz="72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Bài 26: </a:t>
            </a:r>
            <a:br>
              <a:rPr lang="en-US" sz="7200" b="1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7200" b="1" dirty="0">
                <a:solidFill>
                  <a:srgbClr val="FF0000"/>
                </a:solidFill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  <a:t>Ph ph  Qu qu</a:t>
            </a:r>
            <a:endParaRPr sz="7200" b="1" dirty="0">
              <a:solidFill>
                <a:srgbClr val="FF0000"/>
              </a:solidFill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6477" y="1892889"/>
            <a:ext cx="4932003" cy="25746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54416" y="569450"/>
            <a:ext cx="7169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66"/>
                </a:solidFill>
              </a:rPr>
              <a:t>p</a:t>
            </a:r>
            <a:endParaRPr lang="en-US" sz="8000">
              <a:solidFill>
                <a:srgbClr val="FF0066"/>
              </a:solidFill>
            </a:endParaRPr>
          </a:p>
        </p:txBody>
      </p:sp>
      <p:sp>
        <p:nvSpPr>
          <p:cNvPr id="5" name="TextBox 2"/>
          <p:cNvSpPr txBox="1"/>
          <p:nvPr/>
        </p:nvSpPr>
        <p:spPr>
          <a:xfrm>
            <a:off x="3607936" y="589770"/>
            <a:ext cx="7169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8000">
                <a:solidFill>
                  <a:srgbClr val="FF0066"/>
                </a:solidFill>
              </a:rPr>
              <a:t>p</a:t>
            </a:r>
            <a:endParaRPr lang="en-US" sz="8000">
              <a:solidFill>
                <a:srgbClr val="FF0066"/>
              </a:solidFill>
            </a:endParaRPr>
          </a:p>
        </p:txBody>
      </p:sp>
      <p:sp>
        <p:nvSpPr>
          <p:cNvPr id="6" name="TextBox 2"/>
          <p:cNvSpPr txBox="1"/>
          <p:nvPr/>
        </p:nvSpPr>
        <p:spPr>
          <a:xfrm>
            <a:off x="4004811" y="569450"/>
            <a:ext cx="72390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8000">
                <a:solidFill>
                  <a:srgbClr val="FF0066"/>
                </a:solidFill>
              </a:rPr>
              <a:t> -</a:t>
            </a:r>
            <a:endParaRPr lang="en-US" sz="8000">
              <a:solidFill>
                <a:srgbClr val="FF0066"/>
              </a:solidFill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5167496" y="579610"/>
            <a:ext cx="7169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8000">
                <a:solidFill>
                  <a:srgbClr val="FF0066"/>
                </a:solidFill>
              </a:rPr>
              <a:t>h</a:t>
            </a:r>
            <a:endParaRPr lang="en-US" sz="800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74" y="2491516"/>
            <a:ext cx="4932003" cy="25703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90173" y="1062030"/>
            <a:ext cx="12618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66"/>
                </a:solidFill>
              </a:rPr>
              <a:t>qu</a:t>
            </a:r>
            <a:endParaRPr lang="en-US" sz="800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37" y="1892889"/>
            <a:ext cx="4932003" cy="25746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14" y="1892711"/>
            <a:ext cx="4932003" cy="2570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84" y="4600342"/>
            <a:ext cx="4257480" cy="817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120" y="4600342"/>
            <a:ext cx="4117989" cy="6965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79896" y="569450"/>
            <a:ext cx="12618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66"/>
                </a:solidFill>
              </a:rPr>
              <a:t>ph</a:t>
            </a:r>
            <a:endParaRPr lang="en-US" sz="8000">
              <a:solidFill>
                <a:srgbClr val="FF006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38173" y="574350"/>
            <a:ext cx="126188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>
                <a:solidFill>
                  <a:srgbClr val="FF0066"/>
                </a:solidFill>
              </a:rPr>
              <a:t>qu</a:t>
            </a:r>
            <a:endParaRPr lang="en-US" sz="8000">
              <a:solidFill>
                <a:srgbClr val="FF0066"/>
              </a:solidFill>
            </a:endParaRPr>
          </a:p>
        </p:txBody>
      </p:sp>
      <p:sp>
        <p:nvSpPr>
          <p:cNvPr id="10" name="TextBox 7"/>
          <p:cNvSpPr txBox="1"/>
          <p:nvPr/>
        </p:nvSpPr>
        <p:spPr>
          <a:xfrm>
            <a:off x="2861176" y="4491210"/>
            <a:ext cx="90297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5400">
                <a:solidFill>
                  <a:schemeClr val="accent4">
                    <a:lumMod val="75000"/>
                  </a:schemeClr>
                </a:solidFill>
              </a:rPr>
              <a:t>ph</a:t>
            </a:r>
            <a:endParaRPr lang="en-US" sz="54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1220336" y="4481050"/>
            <a:ext cx="90297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5400">
                <a:gradFill>
                  <a:gsLst>
                    <a:gs pos="0">
                      <a:srgbClr val="FECF40"/>
                    </a:gs>
                    <a:gs pos="100000">
                      <a:srgbClr val="846C21"/>
                    </a:gs>
                  </a:gsLst>
                  <a:lin scaled="0"/>
                </a:gradFill>
              </a:rPr>
              <a:t>ph</a:t>
            </a:r>
            <a:endParaRPr lang="en-US" sz="5400">
              <a:gradFill>
                <a:gsLst>
                  <a:gs pos="0">
                    <a:srgbClr val="FECF40"/>
                  </a:gs>
                  <a:gs pos="100000">
                    <a:srgbClr val="846C21"/>
                  </a:gs>
                </a:gsLst>
                <a:lin scaled="0"/>
              </a:gradFill>
            </a:endParaRPr>
          </a:p>
        </p:txBody>
      </p:sp>
      <p:sp>
        <p:nvSpPr>
          <p:cNvPr id="12" name="TextBox 7"/>
          <p:cNvSpPr txBox="1"/>
          <p:nvPr/>
        </p:nvSpPr>
        <p:spPr>
          <a:xfrm>
            <a:off x="4496936" y="4465810"/>
            <a:ext cx="90297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5400">
                <a:solidFill>
                  <a:schemeClr val="accent4">
                    <a:lumMod val="75000"/>
                  </a:schemeClr>
                </a:solidFill>
              </a:rPr>
              <a:t>ph</a:t>
            </a:r>
            <a:endParaRPr lang="en-US" sz="54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6447656" y="4420090"/>
            <a:ext cx="90297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54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qu</a:t>
            </a:r>
            <a:endParaRPr lang="en-US" sz="54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8068176" y="4440410"/>
            <a:ext cx="87630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5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qu</a:t>
            </a:r>
            <a:endParaRPr lang="en-US" sz="5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9642976" y="4430250"/>
            <a:ext cx="876300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sz="5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qu</a:t>
            </a:r>
            <a:endParaRPr lang="en-US" sz="5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0" grpId="0"/>
      <p:bldP spid="10" grpId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0</TotalTime>
  <Words>398</Words>
  <Application>WPS Presentation</Application>
  <PresentationFormat>Widescreen</PresentationFormat>
  <Paragraphs>81</Paragraphs>
  <Slides>19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7" baseType="lpstr">
      <vt:lpstr>Arial</vt:lpstr>
      <vt:lpstr>SimSun</vt:lpstr>
      <vt:lpstr>Wingdings</vt:lpstr>
      <vt:lpstr>Times New Roman</vt:lpstr>
      <vt:lpstr>.VnTime</vt:lpstr>
      <vt:lpstr>.VnKoala</vt:lpstr>
      <vt:lpstr>Segoe Print</vt:lpstr>
      <vt:lpstr>Quicksand Medium</vt:lpstr>
      <vt:lpstr>Arial-Rounded</vt:lpstr>
      <vt:lpstr>Vrinda</vt:lpstr>
      <vt:lpstr>Quicksand Medium</vt:lpstr>
      <vt:lpstr>Arial</vt:lpstr>
      <vt:lpstr>Segoe UI Symbol</vt:lpstr>
      <vt:lpstr>Calibri Light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Bài 26:  Ph ph  Qu qu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lớp 1</dc:title>
  <dc:creator>Bích Duy</dc:creator>
  <cp:lastModifiedBy>Administrator</cp:lastModifiedBy>
  <cp:revision>24</cp:revision>
  <dcterms:created xsi:type="dcterms:W3CDTF">2020-05-19T07:29:00Z</dcterms:created>
  <dcterms:modified xsi:type="dcterms:W3CDTF">2023-10-11T03:16:18Z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14B465C473B442D6BE25C8793D8BA807</vt:lpwstr>
  </property>
  <property fmtid="{D5CDD505-2E9C-101B-9397-08002B2CF9AE}" pid="3" name="KSOProductBuildVer">
    <vt:lpwstr>1033-12.2.0.13215</vt:lpwstr>
  </property>
</Properties>
</file>