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7" r:id="rId5"/>
    <p:sldId id="269" r:id="rId6"/>
    <p:sldId id="271" r:id="rId7"/>
    <p:sldId id="272" r:id="rId8"/>
    <p:sldId id="259" r:id="rId9"/>
    <p:sldId id="258" r:id="rId10"/>
    <p:sldId id="264" r:id="rId11"/>
    <p:sldId id="265" r:id="rId12"/>
    <p:sldId id="266" r:id="rId13"/>
    <p:sldId id="263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BDC7-76E3-4AC1-B677-5AD11B43AC95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1CDFD-77E6-4715-A354-0D3E42E00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53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BDC7-76E3-4AC1-B677-5AD11B43AC95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1CDFD-77E6-4715-A354-0D3E42E00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85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BDC7-76E3-4AC1-B677-5AD11B43AC95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1CDFD-77E6-4715-A354-0D3E42E00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00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BDC7-76E3-4AC1-B677-5AD11B43AC95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1CDFD-77E6-4715-A354-0D3E42E00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667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BDC7-76E3-4AC1-B677-5AD11B43AC95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1CDFD-77E6-4715-A354-0D3E42E00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235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BDC7-76E3-4AC1-B677-5AD11B43AC95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1CDFD-77E6-4715-A354-0D3E42E00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96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BDC7-76E3-4AC1-B677-5AD11B43AC95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1CDFD-77E6-4715-A354-0D3E42E00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870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BDC7-76E3-4AC1-B677-5AD11B43AC95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1CDFD-77E6-4715-A354-0D3E42E00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51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BDC7-76E3-4AC1-B677-5AD11B43AC95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1CDFD-77E6-4715-A354-0D3E42E00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011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BDC7-76E3-4AC1-B677-5AD11B43AC95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1CDFD-77E6-4715-A354-0D3E42E00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443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BDC7-76E3-4AC1-B677-5AD11B43AC95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1CDFD-77E6-4715-A354-0D3E42E00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396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CBDC7-76E3-4AC1-B677-5AD11B43AC95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1CDFD-77E6-4715-A354-0D3E42E00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85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4.jpg"/><Relationship Id="rId5" Type="http://schemas.openxmlformats.org/officeDocument/2006/relationships/audio" Target="../media/audio2.wav"/><Relationship Id="rId10" Type="http://schemas.openxmlformats.org/officeDocument/2006/relationships/image" Target="../media/image20.jfif"/><Relationship Id="rId4" Type="http://schemas.openxmlformats.org/officeDocument/2006/relationships/audio" Target="../media/audio1.wav"/><Relationship Id="rId9" Type="http://schemas.openxmlformats.org/officeDocument/2006/relationships/image" Target="../media/image19.jf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0.jfif"/><Relationship Id="rId5" Type="http://schemas.openxmlformats.org/officeDocument/2006/relationships/audio" Target="../media/audio1.wav"/><Relationship Id="rId10" Type="http://schemas.openxmlformats.org/officeDocument/2006/relationships/image" Target="../media/image19.jfif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4.jpg"/><Relationship Id="rId5" Type="http://schemas.openxmlformats.org/officeDocument/2006/relationships/audio" Target="../media/audio1.wav"/><Relationship Id="rId10" Type="http://schemas.openxmlformats.org/officeDocument/2006/relationships/image" Target="../media/image20.jfif"/><Relationship Id="rId4" Type="http://schemas.openxmlformats.org/officeDocument/2006/relationships/audio" Target="../media/audio2.wav"/><Relationship Id="rId9" Type="http://schemas.openxmlformats.org/officeDocument/2006/relationships/image" Target="../media/image19.jf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5.jfif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.mp3"/><Relationship Id="rId7" Type="http://schemas.openxmlformats.org/officeDocument/2006/relationships/image" Target="../media/image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image" Target="../media/image15.jfif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122" y="0"/>
            <a:ext cx="12305122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147482" y="274282"/>
            <a:ext cx="9144000" cy="6628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ỦY BAN NHÂN </a:t>
            </a:r>
            <a:r>
              <a:rPr lang="en-US" sz="2400" b="1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DÂN QUẬN NGÔ QUYỀN</a:t>
            </a:r>
            <a:endParaRPr lang="en-US" sz="2400" b="1" dirty="0">
              <a:solidFill>
                <a:srgbClr val="00206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TRƯỜNG MẦM </a:t>
            </a:r>
            <a:r>
              <a:rPr lang="en-US" sz="2400" b="1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NON SAO SÁNG 5</a:t>
            </a:r>
            <a:endParaRPr lang="en-US" sz="2400" b="1" dirty="0">
              <a:solidFill>
                <a:srgbClr val="00206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95275" y="1936164"/>
            <a:ext cx="11601450" cy="1368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-386499" y="2284329"/>
            <a:ext cx="11601450" cy="2724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 trẻ rót nước và </a:t>
            </a:r>
          </a:p>
          <a:p>
            <a:r>
              <a:rPr lang="vi-VN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uống nước đúng cách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3-4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Phạm Bích Ngọc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</a:t>
            </a:r>
          </a:p>
        </p:txBody>
      </p:sp>
      <p:sp>
        <p:nvSpPr>
          <p:cNvPr id="9" name="Rectangle 8"/>
          <p:cNvSpPr/>
          <p:nvPr/>
        </p:nvSpPr>
        <p:spPr>
          <a:xfrm>
            <a:off x="1974960" y="1492738"/>
            <a:ext cx="8449470" cy="252035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2330127"/>
              </a:avLst>
            </a:prstTxWarp>
            <a:spAutoFit/>
          </a:bodyPr>
          <a:lstStyle/>
          <a:p>
            <a:r>
              <a:rPr lang="en-US" sz="1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8721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0"/>
            <a:ext cx="12192000" cy="700411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4" t="3624" r="65421" b="55023"/>
          <a:stretch/>
        </p:blipFill>
        <p:spPr>
          <a:xfrm>
            <a:off x="1178351" y="2186871"/>
            <a:ext cx="4562574" cy="3620039"/>
          </a:xfrm>
          <a:prstGeom prst="snip2DiagRect">
            <a:avLst/>
          </a:prstGeom>
          <a:ln w="285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55" r="64518" b="2940"/>
          <a:stretch/>
        </p:blipFill>
        <p:spPr>
          <a:xfrm>
            <a:off x="6297104" y="2186870"/>
            <a:ext cx="4402317" cy="3620039"/>
          </a:xfrm>
          <a:prstGeom prst="round2DiagRect">
            <a:avLst/>
          </a:prstGeom>
          <a:ln w="285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Đồng hồ đếm ngược 10 giây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61904" y="724290"/>
            <a:ext cx="1317619" cy="1146640"/>
          </a:xfrm>
          <a:prstGeom prst="ellipse">
            <a:avLst/>
          </a:prstGeom>
          <a:ln w="76200">
            <a:solidFill>
              <a:srgbClr val="0000FF"/>
            </a:solidFill>
          </a:ln>
        </p:spPr>
      </p:pic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1640626" y="3128053"/>
            <a:ext cx="929346" cy="868836"/>
            <a:chOff x="2566" y="1185"/>
            <a:chExt cx="499" cy="499"/>
          </a:xfrm>
        </p:grpSpPr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2566" y="1185"/>
              <a:ext cx="499" cy="499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solidFill>
                  <a:srgbClr val="FFFF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2698" y="1389"/>
              <a:ext cx="46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solidFill>
                  <a:sysClr val="windowText" lastClr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2880" y="1389"/>
              <a:ext cx="46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latin typeface="Calibri" panose="020F0502020204030204" pitchFamily="34" charset="0"/>
              </a:endParaRPr>
            </a:p>
          </p:txBody>
        </p:sp>
        <p:sp>
          <p:nvSpPr>
            <p:cNvPr id="12" name="Freeform 17"/>
            <p:cNvSpPr>
              <a:spLocks/>
            </p:cNvSpPr>
            <p:nvPr/>
          </p:nvSpPr>
          <p:spPr bwMode="auto">
            <a:xfrm>
              <a:off x="2635" y="1525"/>
              <a:ext cx="362" cy="91"/>
            </a:xfrm>
            <a:custGeom>
              <a:avLst/>
              <a:gdLst>
                <a:gd name="T0" fmla="*/ 0 w 408"/>
                <a:gd name="T1" fmla="*/ 0 h 106"/>
                <a:gd name="T2" fmla="*/ 59 w 408"/>
                <a:gd name="T3" fmla="*/ 32 h 106"/>
                <a:gd name="T4" fmla="*/ 118 w 408"/>
                <a:gd name="T5" fmla="*/ 32 h 106"/>
                <a:gd name="T6" fmla="*/ 177 w 408"/>
                <a:gd name="T7" fmla="*/ 0 h 1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8"/>
                <a:gd name="T13" fmla="*/ 0 h 106"/>
                <a:gd name="T14" fmla="*/ 408 w 408"/>
                <a:gd name="T15" fmla="*/ 106 h 1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8" h="106">
                  <a:moveTo>
                    <a:pt x="0" y="0"/>
                  </a:moveTo>
                  <a:cubicBezTo>
                    <a:pt x="45" y="38"/>
                    <a:pt x="91" y="76"/>
                    <a:pt x="136" y="91"/>
                  </a:cubicBezTo>
                  <a:cubicBezTo>
                    <a:pt x="181" y="106"/>
                    <a:pt x="227" y="106"/>
                    <a:pt x="272" y="91"/>
                  </a:cubicBezTo>
                  <a:cubicBezTo>
                    <a:pt x="317" y="76"/>
                    <a:pt x="385" y="15"/>
                    <a:pt x="408" y="0"/>
                  </a:cubicBezTo>
                </a:path>
              </a:pathLst>
            </a:custGeom>
            <a:solidFill>
              <a:srgbClr val="FFFF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36"/>
          <p:cNvGrpSpPr>
            <a:grpSpLocks/>
          </p:cNvGrpSpPr>
          <p:nvPr/>
        </p:nvGrpSpPr>
        <p:grpSpPr bwMode="auto">
          <a:xfrm>
            <a:off x="9171820" y="3128053"/>
            <a:ext cx="956525" cy="966792"/>
            <a:chOff x="3242" y="1162"/>
            <a:chExt cx="499" cy="499"/>
          </a:xfrm>
        </p:grpSpPr>
        <p:sp>
          <p:nvSpPr>
            <p:cNvPr id="14" name="Oval 37"/>
            <p:cNvSpPr>
              <a:spLocks noChangeArrowheads="1"/>
            </p:cNvSpPr>
            <p:nvPr/>
          </p:nvSpPr>
          <p:spPr bwMode="auto">
            <a:xfrm>
              <a:off x="3242" y="1162"/>
              <a:ext cx="499" cy="499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latin typeface="Calibri" panose="020F0502020204030204" pitchFamily="34" charset="0"/>
              </a:endParaRPr>
            </a:p>
          </p:txBody>
        </p:sp>
        <p:sp>
          <p:nvSpPr>
            <p:cNvPr id="15" name="Oval 38"/>
            <p:cNvSpPr>
              <a:spLocks noChangeArrowheads="1"/>
            </p:cNvSpPr>
            <p:nvPr/>
          </p:nvSpPr>
          <p:spPr bwMode="auto">
            <a:xfrm>
              <a:off x="3378" y="1344"/>
              <a:ext cx="46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latin typeface="Calibri" panose="020F0502020204030204" pitchFamily="34" charset="0"/>
              </a:endParaRPr>
            </a:p>
          </p:txBody>
        </p:sp>
        <p:sp>
          <p:nvSpPr>
            <p:cNvPr id="16" name="Oval 39"/>
            <p:cNvSpPr>
              <a:spLocks noChangeArrowheads="1"/>
            </p:cNvSpPr>
            <p:nvPr/>
          </p:nvSpPr>
          <p:spPr bwMode="auto">
            <a:xfrm>
              <a:off x="3560" y="1344"/>
              <a:ext cx="46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latin typeface="Calibri" panose="020F0502020204030204" pitchFamily="34" charset="0"/>
              </a:endParaRPr>
            </a:p>
          </p:txBody>
        </p:sp>
        <p:sp>
          <p:nvSpPr>
            <p:cNvPr id="17" name="Freeform 40"/>
            <p:cNvSpPr>
              <a:spLocks/>
            </p:cNvSpPr>
            <p:nvPr/>
          </p:nvSpPr>
          <p:spPr bwMode="auto">
            <a:xfrm rot="10800000">
              <a:off x="3334" y="1498"/>
              <a:ext cx="317" cy="45"/>
            </a:xfrm>
            <a:custGeom>
              <a:avLst/>
              <a:gdLst>
                <a:gd name="T0" fmla="*/ 0 w 408"/>
                <a:gd name="T1" fmla="*/ 0 h 106"/>
                <a:gd name="T2" fmla="*/ 30 w 408"/>
                <a:gd name="T3" fmla="*/ 0 h 106"/>
                <a:gd name="T4" fmla="*/ 60 w 408"/>
                <a:gd name="T5" fmla="*/ 0 h 106"/>
                <a:gd name="T6" fmla="*/ 89 w 408"/>
                <a:gd name="T7" fmla="*/ 0 h 1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8"/>
                <a:gd name="T13" fmla="*/ 0 h 106"/>
                <a:gd name="T14" fmla="*/ 408 w 408"/>
                <a:gd name="T15" fmla="*/ 106 h 1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8" h="106">
                  <a:moveTo>
                    <a:pt x="0" y="0"/>
                  </a:moveTo>
                  <a:cubicBezTo>
                    <a:pt x="45" y="38"/>
                    <a:pt x="91" y="76"/>
                    <a:pt x="136" y="91"/>
                  </a:cubicBezTo>
                  <a:cubicBezTo>
                    <a:pt x="181" y="106"/>
                    <a:pt x="227" y="106"/>
                    <a:pt x="272" y="91"/>
                  </a:cubicBezTo>
                  <a:cubicBezTo>
                    <a:pt x="317" y="76"/>
                    <a:pt x="385" y="15"/>
                    <a:pt x="408" y="0"/>
                  </a:cubicBezTo>
                </a:path>
              </a:pathLst>
            </a:custGeom>
            <a:solidFill>
              <a:srgbClr val="0066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388" y="4057058"/>
            <a:ext cx="2246033" cy="22460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70" y="4352084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38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roi ban gioi qua gioi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 ban thu doan lai x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437" y="2929731"/>
            <a:ext cx="2143125" cy="2143125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70041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1" t="3818" r="25602" b="52876"/>
          <a:stretch/>
        </p:blipFill>
        <p:spPr>
          <a:xfrm>
            <a:off x="6309799" y="2054648"/>
            <a:ext cx="4505535" cy="3204801"/>
          </a:xfrm>
          <a:prstGeom prst="snipRoundRect">
            <a:avLst/>
          </a:prstGeom>
          <a:ln w="285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1" t="53560" r="26163" b="2550"/>
          <a:stretch/>
        </p:blipFill>
        <p:spPr>
          <a:xfrm>
            <a:off x="1433950" y="2929731"/>
            <a:ext cx="4342971" cy="2960056"/>
          </a:xfrm>
          <a:prstGeom prst="snipRoundRect">
            <a:avLst/>
          </a:prstGeom>
          <a:ln w="285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Đồng hồ đếm ngược 10 giây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48581" y="704535"/>
            <a:ext cx="1317619" cy="1146640"/>
          </a:xfrm>
          <a:prstGeom prst="ellipse">
            <a:avLst/>
          </a:prstGeom>
          <a:ln w="76200">
            <a:solidFill>
              <a:srgbClr val="0000FF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38" y="4323960"/>
            <a:ext cx="2143125" cy="21431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5" y="4389159"/>
            <a:ext cx="2246033" cy="2246033"/>
          </a:xfrm>
          <a:prstGeom prst="rect">
            <a:avLst/>
          </a:prstGeom>
        </p:spPr>
      </p:pic>
      <p:grpSp>
        <p:nvGrpSpPr>
          <p:cNvPr id="21" name="Group 23"/>
          <p:cNvGrpSpPr>
            <a:grpSpLocks/>
          </p:cNvGrpSpPr>
          <p:nvPr/>
        </p:nvGrpSpPr>
        <p:grpSpPr bwMode="auto">
          <a:xfrm>
            <a:off x="8471293" y="983226"/>
            <a:ext cx="1073990" cy="993342"/>
            <a:chOff x="2566" y="1185"/>
            <a:chExt cx="499" cy="499"/>
          </a:xfrm>
        </p:grpSpPr>
        <p:sp>
          <p:nvSpPr>
            <p:cNvPr id="22" name="Oval 12"/>
            <p:cNvSpPr>
              <a:spLocks noChangeArrowheads="1"/>
            </p:cNvSpPr>
            <p:nvPr/>
          </p:nvSpPr>
          <p:spPr bwMode="auto">
            <a:xfrm>
              <a:off x="2566" y="1185"/>
              <a:ext cx="499" cy="499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solidFill>
                  <a:srgbClr val="FFFF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Oval 13"/>
            <p:cNvSpPr>
              <a:spLocks noChangeArrowheads="1"/>
            </p:cNvSpPr>
            <p:nvPr/>
          </p:nvSpPr>
          <p:spPr bwMode="auto">
            <a:xfrm>
              <a:off x="2698" y="1389"/>
              <a:ext cx="46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solidFill>
                  <a:sysClr val="windowText" lastClr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Oval 14"/>
            <p:cNvSpPr>
              <a:spLocks noChangeArrowheads="1"/>
            </p:cNvSpPr>
            <p:nvPr/>
          </p:nvSpPr>
          <p:spPr bwMode="auto">
            <a:xfrm>
              <a:off x="2880" y="1389"/>
              <a:ext cx="46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latin typeface="Calibri" panose="020F0502020204030204" pitchFamily="34" charset="0"/>
              </a:endParaRPr>
            </a:p>
          </p:txBody>
        </p:sp>
        <p:sp>
          <p:nvSpPr>
            <p:cNvPr id="25" name="Freeform 17"/>
            <p:cNvSpPr>
              <a:spLocks/>
            </p:cNvSpPr>
            <p:nvPr/>
          </p:nvSpPr>
          <p:spPr bwMode="auto">
            <a:xfrm>
              <a:off x="2635" y="1525"/>
              <a:ext cx="362" cy="91"/>
            </a:xfrm>
            <a:custGeom>
              <a:avLst/>
              <a:gdLst>
                <a:gd name="T0" fmla="*/ 0 w 408"/>
                <a:gd name="T1" fmla="*/ 0 h 106"/>
                <a:gd name="T2" fmla="*/ 59 w 408"/>
                <a:gd name="T3" fmla="*/ 32 h 106"/>
                <a:gd name="T4" fmla="*/ 118 w 408"/>
                <a:gd name="T5" fmla="*/ 32 h 106"/>
                <a:gd name="T6" fmla="*/ 177 w 408"/>
                <a:gd name="T7" fmla="*/ 0 h 1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8"/>
                <a:gd name="T13" fmla="*/ 0 h 106"/>
                <a:gd name="T14" fmla="*/ 408 w 408"/>
                <a:gd name="T15" fmla="*/ 106 h 1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8" h="106">
                  <a:moveTo>
                    <a:pt x="0" y="0"/>
                  </a:moveTo>
                  <a:cubicBezTo>
                    <a:pt x="45" y="38"/>
                    <a:pt x="91" y="76"/>
                    <a:pt x="136" y="91"/>
                  </a:cubicBezTo>
                  <a:cubicBezTo>
                    <a:pt x="181" y="106"/>
                    <a:pt x="227" y="106"/>
                    <a:pt x="272" y="91"/>
                  </a:cubicBezTo>
                  <a:cubicBezTo>
                    <a:pt x="317" y="76"/>
                    <a:pt x="385" y="15"/>
                    <a:pt x="408" y="0"/>
                  </a:cubicBezTo>
                </a:path>
              </a:pathLst>
            </a:custGeom>
            <a:solidFill>
              <a:srgbClr val="FFFF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36"/>
          <p:cNvGrpSpPr>
            <a:grpSpLocks/>
          </p:cNvGrpSpPr>
          <p:nvPr/>
        </p:nvGrpSpPr>
        <p:grpSpPr bwMode="auto">
          <a:xfrm>
            <a:off x="3040176" y="1858169"/>
            <a:ext cx="956525" cy="966792"/>
            <a:chOff x="3242" y="1162"/>
            <a:chExt cx="499" cy="499"/>
          </a:xfrm>
        </p:grpSpPr>
        <p:sp>
          <p:nvSpPr>
            <p:cNvPr id="27" name="Oval 37"/>
            <p:cNvSpPr>
              <a:spLocks noChangeArrowheads="1"/>
            </p:cNvSpPr>
            <p:nvPr/>
          </p:nvSpPr>
          <p:spPr bwMode="auto">
            <a:xfrm>
              <a:off x="3242" y="1162"/>
              <a:ext cx="499" cy="499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latin typeface="Calibri" panose="020F0502020204030204" pitchFamily="34" charset="0"/>
              </a:endParaRPr>
            </a:p>
          </p:txBody>
        </p:sp>
        <p:sp>
          <p:nvSpPr>
            <p:cNvPr id="28" name="Oval 38"/>
            <p:cNvSpPr>
              <a:spLocks noChangeArrowheads="1"/>
            </p:cNvSpPr>
            <p:nvPr/>
          </p:nvSpPr>
          <p:spPr bwMode="auto">
            <a:xfrm>
              <a:off x="3378" y="1344"/>
              <a:ext cx="46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latin typeface="Calibri" panose="020F0502020204030204" pitchFamily="34" charset="0"/>
              </a:endParaRPr>
            </a:p>
          </p:txBody>
        </p:sp>
        <p:sp>
          <p:nvSpPr>
            <p:cNvPr id="29" name="Oval 39"/>
            <p:cNvSpPr>
              <a:spLocks noChangeArrowheads="1"/>
            </p:cNvSpPr>
            <p:nvPr/>
          </p:nvSpPr>
          <p:spPr bwMode="auto">
            <a:xfrm>
              <a:off x="3560" y="1344"/>
              <a:ext cx="46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latin typeface="Calibri" panose="020F0502020204030204" pitchFamily="34" charset="0"/>
              </a:endParaRPr>
            </a:p>
          </p:txBody>
        </p:sp>
        <p:sp>
          <p:nvSpPr>
            <p:cNvPr id="30" name="Freeform 40"/>
            <p:cNvSpPr>
              <a:spLocks/>
            </p:cNvSpPr>
            <p:nvPr/>
          </p:nvSpPr>
          <p:spPr bwMode="auto">
            <a:xfrm rot="10800000">
              <a:off x="3334" y="1498"/>
              <a:ext cx="317" cy="45"/>
            </a:xfrm>
            <a:custGeom>
              <a:avLst/>
              <a:gdLst>
                <a:gd name="T0" fmla="*/ 0 w 408"/>
                <a:gd name="T1" fmla="*/ 0 h 106"/>
                <a:gd name="T2" fmla="*/ 30 w 408"/>
                <a:gd name="T3" fmla="*/ 0 h 106"/>
                <a:gd name="T4" fmla="*/ 60 w 408"/>
                <a:gd name="T5" fmla="*/ 0 h 106"/>
                <a:gd name="T6" fmla="*/ 89 w 408"/>
                <a:gd name="T7" fmla="*/ 0 h 1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8"/>
                <a:gd name="T13" fmla="*/ 0 h 106"/>
                <a:gd name="T14" fmla="*/ 408 w 408"/>
                <a:gd name="T15" fmla="*/ 106 h 1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8" h="106">
                  <a:moveTo>
                    <a:pt x="0" y="0"/>
                  </a:moveTo>
                  <a:cubicBezTo>
                    <a:pt x="45" y="38"/>
                    <a:pt x="91" y="76"/>
                    <a:pt x="136" y="91"/>
                  </a:cubicBezTo>
                  <a:cubicBezTo>
                    <a:pt x="181" y="106"/>
                    <a:pt x="227" y="106"/>
                    <a:pt x="272" y="91"/>
                  </a:cubicBezTo>
                  <a:cubicBezTo>
                    <a:pt x="317" y="76"/>
                    <a:pt x="385" y="15"/>
                    <a:pt x="408" y="0"/>
                  </a:cubicBezTo>
                </a:path>
              </a:pathLst>
            </a:custGeom>
            <a:solidFill>
              <a:srgbClr val="0066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1921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roi ban thu doan lai x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 roi ban gioi qua gioi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04115"/>
          </a:xfrm>
          <a:prstGeom prst="rect">
            <a:avLst/>
          </a:prstGeom>
          <a:ln w="285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4" t="3624" r="65421" b="55023"/>
          <a:stretch/>
        </p:blipFill>
        <p:spPr>
          <a:xfrm>
            <a:off x="2358143" y="4096060"/>
            <a:ext cx="3554210" cy="2215839"/>
          </a:xfrm>
          <a:prstGeom prst="rect">
            <a:avLst/>
          </a:prstGeom>
          <a:ln w="285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1" t="3818" r="25602" b="52876"/>
          <a:stretch/>
        </p:blipFill>
        <p:spPr>
          <a:xfrm>
            <a:off x="6162879" y="4176074"/>
            <a:ext cx="2821758" cy="2084561"/>
          </a:xfrm>
          <a:prstGeom prst="rect">
            <a:avLst/>
          </a:prstGeom>
          <a:ln w="285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55" r="64518" b="2940"/>
          <a:stretch/>
        </p:blipFill>
        <p:spPr>
          <a:xfrm>
            <a:off x="2627061" y="1690688"/>
            <a:ext cx="2821632" cy="2181577"/>
          </a:xfrm>
          <a:prstGeom prst="rect">
            <a:avLst/>
          </a:prstGeom>
          <a:ln w="285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1" t="53560" r="26163" b="2550"/>
          <a:stretch/>
        </p:blipFill>
        <p:spPr>
          <a:xfrm>
            <a:off x="5642138" y="1741953"/>
            <a:ext cx="3616357" cy="2219170"/>
          </a:xfrm>
          <a:prstGeom prst="rect">
            <a:avLst/>
          </a:prstGeom>
          <a:ln w="285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Đồng hồ đếm ngược 10 giây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04069" y="259107"/>
            <a:ext cx="1317619" cy="1146640"/>
          </a:xfrm>
          <a:prstGeom prst="ellipse">
            <a:avLst/>
          </a:prstGeom>
          <a:ln w="76200">
            <a:solidFill>
              <a:srgbClr val="0000FF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36160" y="2523075"/>
            <a:ext cx="1568372" cy="128151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89818" y="2540946"/>
            <a:ext cx="1452320" cy="126364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2389" y="4811381"/>
            <a:ext cx="1623635" cy="163092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524" y="4811381"/>
            <a:ext cx="1824713" cy="1589377"/>
          </a:xfrm>
          <a:prstGeom prst="rect">
            <a:avLst/>
          </a:prstGeom>
        </p:spPr>
      </p:pic>
      <p:grpSp>
        <p:nvGrpSpPr>
          <p:cNvPr id="34" name="Group 36"/>
          <p:cNvGrpSpPr>
            <a:grpSpLocks/>
          </p:cNvGrpSpPr>
          <p:nvPr/>
        </p:nvGrpSpPr>
        <p:grpSpPr bwMode="auto">
          <a:xfrm>
            <a:off x="3363629" y="803420"/>
            <a:ext cx="826188" cy="787463"/>
            <a:chOff x="3242" y="1162"/>
            <a:chExt cx="499" cy="499"/>
          </a:xfrm>
        </p:grpSpPr>
        <p:sp>
          <p:nvSpPr>
            <p:cNvPr id="35" name="Oval 37"/>
            <p:cNvSpPr>
              <a:spLocks noChangeArrowheads="1"/>
            </p:cNvSpPr>
            <p:nvPr/>
          </p:nvSpPr>
          <p:spPr bwMode="auto">
            <a:xfrm>
              <a:off x="3242" y="1162"/>
              <a:ext cx="499" cy="499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latin typeface="Calibri" panose="020F0502020204030204" pitchFamily="34" charset="0"/>
              </a:endParaRPr>
            </a:p>
          </p:txBody>
        </p:sp>
        <p:sp>
          <p:nvSpPr>
            <p:cNvPr id="36" name="Oval 38"/>
            <p:cNvSpPr>
              <a:spLocks noChangeArrowheads="1"/>
            </p:cNvSpPr>
            <p:nvPr/>
          </p:nvSpPr>
          <p:spPr bwMode="auto">
            <a:xfrm>
              <a:off x="3378" y="1344"/>
              <a:ext cx="46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latin typeface="Calibri" panose="020F0502020204030204" pitchFamily="34" charset="0"/>
              </a:endParaRPr>
            </a:p>
          </p:txBody>
        </p:sp>
        <p:sp>
          <p:nvSpPr>
            <p:cNvPr id="37" name="Oval 39"/>
            <p:cNvSpPr>
              <a:spLocks noChangeArrowheads="1"/>
            </p:cNvSpPr>
            <p:nvPr/>
          </p:nvSpPr>
          <p:spPr bwMode="auto">
            <a:xfrm>
              <a:off x="3560" y="1344"/>
              <a:ext cx="46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latin typeface="Calibri" panose="020F0502020204030204" pitchFamily="34" charset="0"/>
              </a:endParaRPr>
            </a:p>
          </p:txBody>
        </p:sp>
        <p:sp>
          <p:nvSpPr>
            <p:cNvPr id="38" name="Freeform 40"/>
            <p:cNvSpPr>
              <a:spLocks/>
            </p:cNvSpPr>
            <p:nvPr/>
          </p:nvSpPr>
          <p:spPr bwMode="auto">
            <a:xfrm rot="10800000">
              <a:off x="3334" y="1498"/>
              <a:ext cx="317" cy="45"/>
            </a:xfrm>
            <a:custGeom>
              <a:avLst/>
              <a:gdLst>
                <a:gd name="T0" fmla="*/ 0 w 408"/>
                <a:gd name="T1" fmla="*/ 0 h 106"/>
                <a:gd name="T2" fmla="*/ 30 w 408"/>
                <a:gd name="T3" fmla="*/ 0 h 106"/>
                <a:gd name="T4" fmla="*/ 60 w 408"/>
                <a:gd name="T5" fmla="*/ 0 h 106"/>
                <a:gd name="T6" fmla="*/ 89 w 408"/>
                <a:gd name="T7" fmla="*/ 0 h 1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8"/>
                <a:gd name="T13" fmla="*/ 0 h 106"/>
                <a:gd name="T14" fmla="*/ 408 w 408"/>
                <a:gd name="T15" fmla="*/ 106 h 1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8" h="106">
                  <a:moveTo>
                    <a:pt x="0" y="0"/>
                  </a:moveTo>
                  <a:cubicBezTo>
                    <a:pt x="45" y="38"/>
                    <a:pt x="91" y="76"/>
                    <a:pt x="136" y="91"/>
                  </a:cubicBezTo>
                  <a:cubicBezTo>
                    <a:pt x="181" y="106"/>
                    <a:pt x="227" y="106"/>
                    <a:pt x="272" y="91"/>
                  </a:cubicBezTo>
                  <a:cubicBezTo>
                    <a:pt x="317" y="76"/>
                    <a:pt x="385" y="15"/>
                    <a:pt x="408" y="0"/>
                  </a:cubicBezTo>
                </a:path>
              </a:pathLst>
            </a:custGeom>
            <a:solidFill>
              <a:srgbClr val="0066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en-US"/>
            </a:p>
          </p:txBody>
        </p:sp>
      </p:grpSp>
      <p:grpSp>
        <p:nvGrpSpPr>
          <p:cNvPr id="39" name="Group 36"/>
          <p:cNvGrpSpPr>
            <a:grpSpLocks/>
          </p:cNvGrpSpPr>
          <p:nvPr/>
        </p:nvGrpSpPr>
        <p:grpSpPr bwMode="auto">
          <a:xfrm>
            <a:off x="7378560" y="832427"/>
            <a:ext cx="817647" cy="775887"/>
            <a:chOff x="3242" y="1162"/>
            <a:chExt cx="499" cy="499"/>
          </a:xfrm>
        </p:grpSpPr>
        <p:sp>
          <p:nvSpPr>
            <p:cNvPr id="40" name="Oval 37"/>
            <p:cNvSpPr>
              <a:spLocks noChangeArrowheads="1"/>
            </p:cNvSpPr>
            <p:nvPr/>
          </p:nvSpPr>
          <p:spPr bwMode="auto">
            <a:xfrm>
              <a:off x="3242" y="1162"/>
              <a:ext cx="499" cy="499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latin typeface="Calibri" panose="020F0502020204030204" pitchFamily="34" charset="0"/>
              </a:endParaRPr>
            </a:p>
          </p:txBody>
        </p:sp>
        <p:sp>
          <p:nvSpPr>
            <p:cNvPr id="41" name="Oval 38"/>
            <p:cNvSpPr>
              <a:spLocks noChangeArrowheads="1"/>
            </p:cNvSpPr>
            <p:nvPr/>
          </p:nvSpPr>
          <p:spPr bwMode="auto">
            <a:xfrm>
              <a:off x="3378" y="1344"/>
              <a:ext cx="46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latin typeface="Calibri" panose="020F0502020204030204" pitchFamily="34" charset="0"/>
              </a:endParaRPr>
            </a:p>
          </p:txBody>
        </p:sp>
        <p:sp>
          <p:nvSpPr>
            <p:cNvPr id="42" name="Oval 39"/>
            <p:cNvSpPr>
              <a:spLocks noChangeArrowheads="1"/>
            </p:cNvSpPr>
            <p:nvPr/>
          </p:nvSpPr>
          <p:spPr bwMode="auto">
            <a:xfrm>
              <a:off x="3560" y="1344"/>
              <a:ext cx="46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latin typeface="Calibri" panose="020F0502020204030204" pitchFamily="34" charset="0"/>
              </a:endParaRPr>
            </a:p>
          </p:txBody>
        </p:sp>
        <p:sp>
          <p:nvSpPr>
            <p:cNvPr id="43" name="Freeform 40"/>
            <p:cNvSpPr>
              <a:spLocks/>
            </p:cNvSpPr>
            <p:nvPr/>
          </p:nvSpPr>
          <p:spPr bwMode="auto">
            <a:xfrm rot="10800000">
              <a:off x="3334" y="1498"/>
              <a:ext cx="317" cy="45"/>
            </a:xfrm>
            <a:custGeom>
              <a:avLst/>
              <a:gdLst>
                <a:gd name="T0" fmla="*/ 0 w 408"/>
                <a:gd name="T1" fmla="*/ 0 h 106"/>
                <a:gd name="T2" fmla="*/ 30 w 408"/>
                <a:gd name="T3" fmla="*/ 0 h 106"/>
                <a:gd name="T4" fmla="*/ 60 w 408"/>
                <a:gd name="T5" fmla="*/ 0 h 106"/>
                <a:gd name="T6" fmla="*/ 89 w 408"/>
                <a:gd name="T7" fmla="*/ 0 h 1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8"/>
                <a:gd name="T13" fmla="*/ 0 h 106"/>
                <a:gd name="T14" fmla="*/ 408 w 408"/>
                <a:gd name="T15" fmla="*/ 106 h 1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8" h="106">
                  <a:moveTo>
                    <a:pt x="0" y="0"/>
                  </a:moveTo>
                  <a:cubicBezTo>
                    <a:pt x="45" y="38"/>
                    <a:pt x="91" y="76"/>
                    <a:pt x="136" y="91"/>
                  </a:cubicBezTo>
                  <a:cubicBezTo>
                    <a:pt x="181" y="106"/>
                    <a:pt x="227" y="106"/>
                    <a:pt x="272" y="91"/>
                  </a:cubicBezTo>
                  <a:cubicBezTo>
                    <a:pt x="317" y="76"/>
                    <a:pt x="385" y="15"/>
                    <a:pt x="408" y="0"/>
                  </a:cubicBezTo>
                </a:path>
              </a:pathLst>
            </a:custGeom>
            <a:solidFill>
              <a:srgbClr val="0066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en-US"/>
            </a:p>
          </p:txBody>
        </p:sp>
      </p:grpSp>
      <p:grpSp>
        <p:nvGrpSpPr>
          <p:cNvPr id="44" name="Group 23"/>
          <p:cNvGrpSpPr>
            <a:grpSpLocks/>
          </p:cNvGrpSpPr>
          <p:nvPr/>
        </p:nvGrpSpPr>
        <p:grpSpPr bwMode="auto">
          <a:xfrm>
            <a:off x="4861180" y="5503802"/>
            <a:ext cx="831921" cy="756833"/>
            <a:chOff x="2566" y="1185"/>
            <a:chExt cx="499" cy="499"/>
          </a:xfrm>
        </p:grpSpPr>
        <p:sp>
          <p:nvSpPr>
            <p:cNvPr id="45" name="Oval 12"/>
            <p:cNvSpPr>
              <a:spLocks noChangeArrowheads="1"/>
            </p:cNvSpPr>
            <p:nvPr/>
          </p:nvSpPr>
          <p:spPr bwMode="auto">
            <a:xfrm>
              <a:off x="2566" y="1185"/>
              <a:ext cx="499" cy="499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solidFill>
                  <a:srgbClr val="FFFF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6" name="Oval 13"/>
            <p:cNvSpPr>
              <a:spLocks noChangeArrowheads="1"/>
            </p:cNvSpPr>
            <p:nvPr/>
          </p:nvSpPr>
          <p:spPr bwMode="auto">
            <a:xfrm>
              <a:off x="2698" y="1389"/>
              <a:ext cx="46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solidFill>
                  <a:sysClr val="windowText" lastClr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" name="Oval 14"/>
            <p:cNvSpPr>
              <a:spLocks noChangeArrowheads="1"/>
            </p:cNvSpPr>
            <p:nvPr/>
          </p:nvSpPr>
          <p:spPr bwMode="auto">
            <a:xfrm>
              <a:off x="2880" y="1389"/>
              <a:ext cx="46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latin typeface="Calibri" panose="020F0502020204030204" pitchFamily="34" charset="0"/>
              </a:endParaRPr>
            </a:p>
          </p:txBody>
        </p:sp>
        <p:sp>
          <p:nvSpPr>
            <p:cNvPr id="48" name="Freeform 17"/>
            <p:cNvSpPr>
              <a:spLocks/>
            </p:cNvSpPr>
            <p:nvPr/>
          </p:nvSpPr>
          <p:spPr bwMode="auto">
            <a:xfrm>
              <a:off x="2635" y="1525"/>
              <a:ext cx="362" cy="91"/>
            </a:xfrm>
            <a:custGeom>
              <a:avLst/>
              <a:gdLst>
                <a:gd name="T0" fmla="*/ 0 w 408"/>
                <a:gd name="T1" fmla="*/ 0 h 106"/>
                <a:gd name="T2" fmla="*/ 59 w 408"/>
                <a:gd name="T3" fmla="*/ 32 h 106"/>
                <a:gd name="T4" fmla="*/ 118 w 408"/>
                <a:gd name="T5" fmla="*/ 32 h 106"/>
                <a:gd name="T6" fmla="*/ 177 w 408"/>
                <a:gd name="T7" fmla="*/ 0 h 1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8"/>
                <a:gd name="T13" fmla="*/ 0 h 106"/>
                <a:gd name="T14" fmla="*/ 408 w 408"/>
                <a:gd name="T15" fmla="*/ 106 h 1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8" h="106">
                  <a:moveTo>
                    <a:pt x="0" y="0"/>
                  </a:moveTo>
                  <a:cubicBezTo>
                    <a:pt x="45" y="38"/>
                    <a:pt x="91" y="76"/>
                    <a:pt x="136" y="91"/>
                  </a:cubicBezTo>
                  <a:cubicBezTo>
                    <a:pt x="181" y="106"/>
                    <a:pt x="227" y="106"/>
                    <a:pt x="272" y="91"/>
                  </a:cubicBezTo>
                  <a:cubicBezTo>
                    <a:pt x="317" y="76"/>
                    <a:pt x="385" y="15"/>
                    <a:pt x="408" y="0"/>
                  </a:cubicBezTo>
                </a:path>
              </a:pathLst>
            </a:custGeom>
            <a:solidFill>
              <a:srgbClr val="FFFF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" name="Group 23"/>
          <p:cNvGrpSpPr>
            <a:grpSpLocks/>
          </p:cNvGrpSpPr>
          <p:nvPr/>
        </p:nvGrpSpPr>
        <p:grpSpPr bwMode="auto">
          <a:xfrm>
            <a:off x="6198306" y="5524188"/>
            <a:ext cx="810883" cy="683010"/>
            <a:chOff x="2566" y="1185"/>
            <a:chExt cx="499" cy="499"/>
          </a:xfrm>
        </p:grpSpPr>
        <p:sp>
          <p:nvSpPr>
            <p:cNvPr id="50" name="Oval 12"/>
            <p:cNvSpPr>
              <a:spLocks noChangeArrowheads="1"/>
            </p:cNvSpPr>
            <p:nvPr/>
          </p:nvSpPr>
          <p:spPr bwMode="auto">
            <a:xfrm>
              <a:off x="2566" y="1185"/>
              <a:ext cx="499" cy="499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solidFill>
                  <a:srgbClr val="FFFF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" name="Oval 13"/>
            <p:cNvSpPr>
              <a:spLocks noChangeArrowheads="1"/>
            </p:cNvSpPr>
            <p:nvPr/>
          </p:nvSpPr>
          <p:spPr bwMode="auto">
            <a:xfrm>
              <a:off x="2698" y="1389"/>
              <a:ext cx="46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solidFill>
                  <a:sysClr val="windowText" lastClr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2" name="Oval 14"/>
            <p:cNvSpPr>
              <a:spLocks noChangeArrowheads="1"/>
            </p:cNvSpPr>
            <p:nvPr/>
          </p:nvSpPr>
          <p:spPr bwMode="auto">
            <a:xfrm>
              <a:off x="2880" y="1389"/>
              <a:ext cx="46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latin typeface="Calibri" panose="020F0502020204030204" pitchFamily="34" charset="0"/>
              </a:endParaRPr>
            </a:p>
          </p:txBody>
        </p:sp>
        <p:sp>
          <p:nvSpPr>
            <p:cNvPr id="53" name="Freeform 17"/>
            <p:cNvSpPr>
              <a:spLocks/>
            </p:cNvSpPr>
            <p:nvPr/>
          </p:nvSpPr>
          <p:spPr bwMode="auto">
            <a:xfrm>
              <a:off x="2635" y="1525"/>
              <a:ext cx="362" cy="91"/>
            </a:xfrm>
            <a:custGeom>
              <a:avLst/>
              <a:gdLst>
                <a:gd name="T0" fmla="*/ 0 w 408"/>
                <a:gd name="T1" fmla="*/ 0 h 106"/>
                <a:gd name="T2" fmla="*/ 59 w 408"/>
                <a:gd name="T3" fmla="*/ 32 h 106"/>
                <a:gd name="T4" fmla="*/ 118 w 408"/>
                <a:gd name="T5" fmla="*/ 32 h 106"/>
                <a:gd name="T6" fmla="*/ 177 w 408"/>
                <a:gd name="T7" fmla="*/ 0 h 1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8"/>
                <a:gd name="T13" fmla="*/ 0 h 106"/>
                <a:gd name="T14" fmla="*/ 408 w 408"/>
                <a:gd name="T15" fmla="*/ 106 h 1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8" h="106">
                  <a:moveTo>
                    <a:pt x="0" y="0"/>
                  </a:moveTo>
                  <a:cubicBezTo>
                    <a:pt x="45" y="38"/>
                    <a:pt x="91" y="76"/>
                    <a:pt x="136" y="91"/>
                  </a:cubicBezTo>
                  <a:cubicBezTo>
                    <a:pt x="181" y="106"/>
                    <a:pt x="227" y="106"/>
                    <a:pt x="272" y="91"/>
                  </a:cubicBezTo>
                  <a:cubicBezTo>
                    <a:pt x="317" y="76"/>
                    <a:pt x="385" y="15"/>
                    <a:pt x="408" y="0"/>
                  </a:cubicBezTo>
                </a:path>
              </a:pathLst>
            </a:custGeom>
            <a:solidFill>
              <a:srgbClr val="FFFF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9873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roi ban thu doan lai x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roi ban thu doan lai x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 roi ban gioi qua gioi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 roi ban gioi qua gioi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320985" y="1642855"/>
            <a:ext cx="61934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Trò</a:t>
            </a:r>
            <a:r>
              <a:rPr lang="en-US" sz="5400" b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5400" b="1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chơi</a:t>
            </a:r>
            <a:r>
              <a:rPr lang="en-US" sz="5400" b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: </a:t>
            </a:r>
          </a:p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Rót</a:t>
            </a:r>
            <a:r>
              <a:rPr lang="en-US" sz="5400" b="1" dirty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nước</a:t>
            </a:r>
            <a:r>
              <a:rPr lang="en-US" sz="5400" b="1" dirty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liên</a:t>
            </a:r>
            <a:r>
              <a:rPr lang="en-US" sz="5400" b="1" dirty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hoan</a:t>
            </a:r>
            <a:endParaRPr lang="en-US" sz="5400" b="1" dirty="0">
              <a:solidFill>
                <a:srgbClr val="FF000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pic>
        <p:nvPicPr>
          <p:cNvPr id="7" name="mix_4m39s (audio-join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3470" y="1788670"/>
            <a:ext cx="1640330" cy="164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89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3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 w="190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68269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11102"/>
          </a:xfrm>
          <a:prstGeom prst="rect">
            <a:avLst/>
          </a:prstGeom>
        </p:spPr>
      </p:pic>
      <p:pic>
        <p:nvPicPr>
          <p:cNvPr id="6" name="NhacDienAoThuat31-V.A-3331183_hq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312605"/>
            <a:ext cx="1398048" cy="139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82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13834" y="1492256"/>
            <a:ext cx="63065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latin typeface="+mj-lt"/>
              </a:rPr>
              <a:t>Dạy trẻ: </a:t>
            </a:r>
          </a:p>
          <a:p>
            <a:pPr algn="ctr"/>
            <a:r>
              <a:rPr lang="vi-VN" sz="4800" b="1" dirty="0">
                <a:latin typeface="+mj-lt"/>
              </a:rPr>
              <a:t>Rót nước từ bình</a:t>
            </a:r>
            <a:endParaRPr lang="en-US" sz="4800" b="1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098" y="1168924"/>
            <a:ext cx="4927058" cy="4628945"/>
          </a:xfrm>
          <a:prstGeom prst="flowChartAlternateProcess">
            <a:avLst/>
          </a:prstGeom>
          <a:ln w="28575">
            <a:solidFill>
              <a:schemeClr val="tx1"/>
            </a:solidFill>
          </a:ln>
          <a:scene3d>
            <a:camera prst="isometricOffAxis2Left"/>
            <a:lightRig rig="threePt" dir="t"/>
          </a:scene3d>
        </p:spPr>
      </p:pic>
      <p:pic>
        <p:nvPicPr>
          <p:cNvPr id="7" name="Nhạc-Anime-Nhẹ-Nhàng_-Sâu-Lắng-Nhạc-Nhật-Không-Lời-Hay-Nhất-Nhạc-Không-Lời-Giúp-Thư-Giãn-Đầu-Óc-_on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52977" y="4131691"/>
            <a:ext cx="1262144" cy="126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0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3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2449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666"/>
            <a:ext cx="12192000" cy="7023407"/>
          </a:xfrm>
        </p:spPr>
      </p:pic>
      <p:pic>
        <p:nvPicPr>
          <p:cNvPr id="3" name="video K. 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5239" y="623479"/>
            <a:ext cx="9822402" cy="56453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MoiBanAnBeat-V.A-278948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9010" y="4528795"/>
            <a:ext cx="1111315" cy="111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32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51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059" y="1338991"/>
            <a:ext cx="4507777" cy="4764889"/>
          </a:xfrm>
          <a:prstGeom prst="rect">
            <a:avLst/>
          </a:prstGeom>
          <a:ln w="190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549" y="744718"/>
            <a:ext cx="4523654" cy="4519791"/>
          </a:xfrm>
          <a:prstGeom prst="rect">
            <a:avLst/>
          </a:prstGeom>
          <a:ln w="190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6436936" y="5264509"/>
            <a:ext cx="4294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Rót</a:t>
            </a:r>
            <a:r>
              <a:rPr lang="en-US" sz="4000" b="1" dirty="0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nước</a:t>
            </a:r>
            <a:r>
              <a:rPr lang="en-US" sz="4000" b="1" dirty="0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chai</a:t>
            </a:r>
          </a:p>
        </p:txBody>
      </p:sp>
    </p:spTree>
    <p:extLst>
      <p:ext uri="{BB962C8B-B14F-4D97-AF65-F5344CB8AC3E}">
        <p14:creationId xmlns:p14="http://schemas.microsoft.com/office/powerpoint/2010/main" val="163154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014" y="1825625"/>
            <a:ext cx="5819971" cy="4351338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594" y="1298051"/>
            <a:ext cx="4607359" cy="4356164"/>
          </a:xfrm>
          <a:prstGeom prst="round2DiagRect">
            <a:avLst/>
          </a:prstGeom>
          <a:ln w="63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962" y="1737822"/>
            <a:ext cx="4543868" cy="4295972"/>
          </a:xfrm>
          <a:prstGeom prst="round2DiagRect">
            <a:avLst/>
          </a:prstGeom>
          <a:ln w="190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6011953" y="790645"/>
            <a:ext cx="5341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Rót</a:t>
            </a:r>
            <a:r>
              <a:rPr lang="en-US" sz="3600" b="1" dirty="0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nước</a:t>
            </a:r>
            <a:r>
              <a:rPr lang="en-US" sz="3600" b="1" dirty="0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bình</a:t>
            </a:r>
            <a:r>
              <a:rPr lang="en-US" sz="3600" b="1" dirty="0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cá</a:t>
            </a:r>
            <a:r>
              <a:rPr lang="en-US" sz="3600" b="1" dirty="0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nhân</a:t>
            </a:r>
            <a:endParaRPr lang="en-US" sz="3600" b="1" dirty="0">
              <a:solidFill>
                <a:srgbClr val="00206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01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014" y="1825625"/>
            <a:ext cx="5819971" cy="4351338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925" y="1630249"/>
            <a:ext cx="5203240" cy="4546714"/>
          </a:xfrm>
          <a:prstGeom prst="hexagon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806851"/>
            <a:ext cx="5048603" cy="4297922"/>
          </a:xfrm>
          <a:prstGeom prst="hexagon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extBox 8"/>
          <p:cNvSpPr txBox="1"/>
          <p:nvPr/>
        </p:nvSpPr>
        <p:spPr>
          <a:xfrm>
            <a:off x="3278453" y="821422"/>
            <a:ext cx="5341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Rót</a:t>
            </a:r>
            <a:r>
              <a:rPr lang="en-US" sz="4000" b="1" dirty="0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nước</a:t>
            </a:r>
            <a:r>
              <a:rPr lang="en-US" sz="4000" b="1" dirty="0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ấm</a:t>
            </a:r>
            <a:endParaRPr lang="en-US" sz="4000" b="1" dirty="0">
              <a:solidFill>
                <a:srgbClr val="00206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20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65" y="0"/>
            <a:ext cx="12234165" cy="68580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7"/>
          <a:stretch/>
        </p:blipFill>
        <p:spPr>
          <a:xfrm>
            <a:off x="1281386" y="1876380"/>
            <a:ext cx="8164272" cy="41180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6" name="TextBox 5"/>
          <p:cNvSpPr txBox="1"/>
          <p:nvPr/>
        </p:nvSpPr>
        <p:spPr>
          <a:xfrm>
            <a:off x="3591614" y="861027"/>
            <a:ext cx="6862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+mj-lt"/>
              </a:rPr>
              <a:t>Bé thực hành rót nước từ bình</a:t>
            </a:r>
            <a:endParaRPr lang="en-US" sz="4000" b="1" dirty="0">
              <a:latin typeface="+mj-lt"/>
            </a:endParaRPr>
          </a:p>
        </p:txBody>
      </p:sp>
      <p:pic>
        <p:nvPicPr>
          <p:cNvPr id="3" name="ChiecBungDoiBeat-Beat-684718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31459" y="3013509"/>
            <a:ext cx="1275500" cy="127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6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5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2857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3541336" y="1819374"/>
            <a:ext cx="48485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Trò</a:t>
            </a:r>
            <a:r>
              <a:rPr lang="en-US" sz="6000" b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6000" b="1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chơi</a:t>
            </a:r>
            <a:r>
              <a:rPr lang="en-US" sz="6000" b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: </a:t>
            </a:r>
          </a:p>
          <a:p>
            <a:pPr algn="ctr"/>
            <a:r>
              <a:rPr lang="en-US" sz="6000" b="1" dirty="0" err="1">
                <a:solidFill>
                  <a:srgbClr val="00B0F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Bé</a:t>
            </a:r>
            <a:r>
              <a:rPr lang="en-US" sz="6000" b="1" dirty="0">
                <a:solidFill>
                  <a:srgbClr val="00B0F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00B0F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nhanh</a:t>
            </a:r>
            <a:r>
              <a:rPr lang="en-US" sz="6000" b="1" dirty="0">
                <a:solidFill>
                  <a:srgbClr val="00B0F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00B0F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trí</a:t>
            </a:r>
            <a:endParaRPr lang="en-US" sz="6000" b="1" dirty="0">
              <a:solidFill>
                <a:srgbClr val="00B0F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0565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84</Words>
  <Application>Microsoft Office PowerPoint</Application>
  <PresentationFormat>Widescreen</PresentationFormat>
  <Paragraphs>19</Paragraphs>
  <Slides>14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ASUS</cp:lastModifiedBy>
  <cp:revision>34</cp:revision>
  <dcterms:created xsi:type="dcterms:W3CDTF">2022-11-01T09:18:14Z</dcterms:created>
  <dcterms:modified xsi:type="dcterms:W3CDTF">2025-12-15T07:04:30Z</dcterms:modified>
</cp:coreProperties>
</file>