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7" r:id="rId14"/>
  </p:sldIdLst>
  <p:sldSz cx="14630400" cy="8229600"/>
  <p:notesSz cx="8229600" cy="14630400"/>
  <p:embeddedFontLst>
    <p:embeddedFont>
      <p:font typeface="Alexandria Semi Bold" pitchFamily="34" charset="-122"/>
      <p:regular r:id="rId18"/>
    </p:embeddedFont>
    <p:embeddedFont>
      <p:font typeface="Alexandria Semi Bold" pitchFamily="34" charset="0"/>
      <p:regular r:id="rId19"/>
    </p:embeddedFont>
    <p:embeddedFont>
      <p:font typeface="Alexandria Semi Bold" pitchFamily="34" charset="-120"/>
      <p:regular r:id="rId20"/>
    </p:embeddedFont>
    <p:embeddedFont>
      <p:font typeface="Sora Light" pitchFamily="34" charset="0"/>
      <p:regular r:id="rId21"/>
    </p:embeddedFont>
    <p:embeddedFont>
      <p:font typeface="Sora Light" pitchFamily="34" charset="-122"/>
      <p:regular r:id="rId22"/>
    </p:embeddedFont>
    <p:embeddedFont>
      <p:font typeface="Sora Light" pitchFamily="34" charset="-120"/>
      <p:regular r:id="rId23"/>
    </p:embeddedFont>
    <p:embeddedFont>
      <p:font typeface="Calibri" panose="020F0502020204030204" charset="0"/>
      <p:regular r:id="rId24"/>
      <p:bold r:id="rId25"/>
      <p:italic r:id="rId26"/>
      <p:boldItalic r:id="rId27"/>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font" Target="fonts/font10.fntdata"/><Relationship Id="rId26" Type="http://schemas.openxmlformats.org/officeDocument/2006/relationships/font" Target="fonts/font9.fntdata"/><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501005" y="730885"/>
            <a:ext cx="9129395" cy="2138045"/>
          </a:xfrm>
          <a:prstGeom prst="rect">
            <a:avLst/>
          </a:prstGeom>
          <a:noFill/>
        </p:spPr>
        <p:txBody>
          <a:bodyPr wrap="square" lIns="0" tIns="0" rIns="0" bIns="0" rtlCol="0" anchor="t"/>
          <a:lstStyle/>
          <a:p>
            <a:pPr marL="0" indent="0" algn="ctr">
              <a:lnSpc>
                <a:spcPts val="5600"/>
              </a:lnSpc>
              <a:buNone/>
            </a:pPr>
            <a:r>
              <a:rPr lang="en-US" sz="4450" b="1" dirty="0">
                <a:solidFill>
                  <a:srgbClr val="FF0000"/>
                </a:solidFill>
                <a:latin typeface="Times New Roman" panose="02020603050405020304" charset="0"/>
                <a:ea typeface="Alexandria Semi Bold" pitchFamily="34" charset="-122"/>
                <a:cs typeface="Times New Roman" panose="02020603050405020304" charset="0"/>
              </a:rPr>
              <a:t>GIÁO ÁN : TRUYỆN</a:t>
            </a:r>
            <a:endParaRPr lang="en-US" sz="4450" b="1" dirty="0">
              <a:solidFill>
                <a:srgbClr val="FF0000"/>
              </a:solidFill>
              <a:latin typeface="Times New Roman" panose="02020603050405020304" charset="0"/>
              <a:ea typeface="Alexandria Semi Bold" pitchFamily="34" charset="-122"/>
              <a:cs typeface="Times New Roman" panose="02020603050405020304" charset="0"/>
            </a:endParaRPr>
          </a:p>
          <a:p>
            <a:pPr marL="0" indent="0" algn="ctr">
              <a:lnSpc>
                <a:spcPts val="5600"/>
              </a:lnSpc>
              <a:buNone/>
            </a:pPr>
            <a:r>
              <a:rPr lang="en-US" sz="4450" b="1" dirty="0">
                <a:solidFill>
                  <a:srgbClr val="FF0000"/>
                </a:solidFill>
                <a:latin typeface="Times New Roman" panose="02020603050405020304" charset="0"/>
                <a:ea typeface="Alexandria Semi Bold" pitchFamily="34" charset="-122"/>
                <a:cs typeface="Times New Roman" panose="02020603050405020304" charset="0"/>
              </a:rPr>
              <a:t> “DÊ CON NHANH TRÍ”</a:t>
            </a:r>
            <a:endParaRPr lang="en-US" sz="4450" b="1" dirty="0">
              <a:solidFill>
                <a:srgbClr val="FF0000"/>
              </a:solidFill>
              <a:latin typeface="Times New Roman" panose="02020603050405020304" charset="0"/>
              <a:ea typeface="Alexandria Semi Bold" pitchFamily="34" charset="-122"/>
              <a:cs typeface="Times New Roman" panose="02020603050405020304" charset="0"/>
            </a:endParaRPr>
          </a:p>
          <a:p>
            <a:pPr marL="0" indent="0" algn="ctr">
              <a:lnSpc>
                <a:spcPts val="5600"/>
              </a:lnSpc>
              <a:buNone/>
            </a:pPr>
            <a:r>
              <a:rPr lang="en-US" sz="4450" b="1" dirty="0">
                <a:solidFill>
                  <a:srgbClr val="FF0000"/>
                </a:solidFill>
                <a:latin typeface="Times New Roman" panose="02020603050405020304" charset="0"/>
                <a:ea typeface="Alexandria Semi Bold" pitchFamily="34" charset="-122"/>
                <a:cs typeface="Times New Roman" panose="02020603050405020304" charset="0"/>
              </a:rPr>
              <a:t>Người thực hiện: Nguyễn Thị Trang </a:t>
            </a:r>
            <a:endParaRPr lang="en-US" sz="4450" b="1" dirty="0">
              <a:solidFill>
                <a:srgbClr val="FF0000"/>
              </a:solidFill>
              <a:latin typeface="Times New Roman" panose="02020603050405020304" charset="0"/>
              <a:ea typeface="Alexandria Semi Bold" pitchFamily="34" charset="-122"/>
              <a:cs typeface="Times New Roman" panose="02020603050405020304" charset="0"/>
            </a:endParaRPr>
          </a:p>
        </p:txBody>
      </p:sp>
      <p:sp>
        <p:nvSpPr>
          <p:cNvPr id="4" name="Text 1"/>
          <p:cNvSpPr/>
          <p:nvPr/>
        </p:nvSpPr>
        <p:spPr>
          <a:xfrm>
            <a:off x="6359644" y="3447971"/>
            <a:ext cx="5706189" cy="577691"/>
          </a:xfrm>
          <a:prstGeom prst="rect">
            <a:avLst/>
          </a:prstGeom>
          <a:noFill/>
        </p:spPr>
        <p:txBody>
          <a:bodyPr wrap="none" lIns="0" tIns="0" rIns="0" bIns="0" rtlCol="0" anchor="t"/>
          <a:lstStyle/>
          <a:p>
            <a:pPr marL="0" indent="0" algn="l">
              <a:lnSpc>
                <a:spcPts val="4450"/>
              </a:lnSpc>
              <a:buNone/>
            </a:pPr>
            <a:r>
              <a:rPr lang="en-US" sz="3550" dirty="0">
                <a:solidFill>
                  <a:srgbClr val="00B0F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sym typeface="+mn-ea"/>
              </a:rPr>
              <a:t> </a:t>
            </a:r>
            <a:r>
              <a:rPr lang="en-US" sz="3550" b="1" dirty="0">
                <a:solidFill>
                  <a:srgbClr val="00B0F0"/>
                </a:solidFill>
                <a:latin typeface="Alexandria Semi Bold" pitchFamily="34" charset="0"/>
                <a:ea typeface="Alexandria Semi Bold" pitchFamily="34" charset="-122"/>
                <a:cs typeface="Alexandria Semi Bold" pitchFamily="34" charset="-120"/>
                <a:sym typeface="+mn-ea"/>
              </a:rPr>
              <a:t>Slide 1</a:t>
            </a:r>
            <a:r>
              <a:rPr lang="en-US" sz="3550" dirty="0">
                <a:solidFill>
                  <a:srgbClr val="00B0F0"/>
                </a:solidFill>
                <a:latin typeface="Times New Roman" panose="02020603050405020304" charset="0"/>
                <a:ea typeface="Alexandria Semi Bold" pitchFamily="34" charset="-122"/>
                <a:cs typeface="Times New Roman" panose="02020603050405020304" charset="0"/>
              </a:rPr>
              <a:t>:</a:t>
            </a:r>
            <a:r>
              <a:rPr lang="en-US" sz="3550" dirty="0">
                <a:solidFill>
                  <a:srgbClr val="1F1E1E"/>
                </a:solidFill>
                <a:latin typeface="Times New Roman" panose="02020603050405020304" charset="0"/>
                <a:ea typeface="Alexandria Semi Bold" pitchFamily="34" charset="-122"/>
                <a:cs typeface="Times New Roman" panose="02020603050405020304" charset="0"/>
              </a:rPr>
              <a:t> </a:t>
            </a:r>
            <a:r>
              <a:rPr lang="en-US" sz="4800" b="1" dirty="0">
                <a:solidFill>
                  <a:srgbClr val="00B0F0"/>
                </a:solidFill>
                <a:latin typeface="Times New Roman" panose="02020603050405020304" charset="0"/>
                <a:ea typeface="Alexandria Semi Bold" pitchFamily="34" charset="-122"/>
                <a:cs typeface="Times New Roman" panose="02020603050405020304" charset="0"/>
              </a:rPr>
              <a:t>Tiêu đề truyện</a:t>
            </a:r>
            <a:endParaRPr lang="en-US" sz="4800" b="1" dirty="0">
              <a:solidFill>
                <a:srgbClr val="00B0F0"/>
              </a:solidFill>
              <a:latin typeface="Times New Roman" panose="02020603050405020304" charset="0"/>
              <a:ea typeface="Alexandria Semi Bold" pitchFamily="34" charset="-122"/>
              <a:cs typeface="Times New Roman" panose="02020603050405020304" charset="0"/>
            </a:endParaRPr>
          </a:p>
        </p:txBody>
      </p:sp>
      <p:sp>
        <p:nvSpPr>
          <p:cNvPr id="5" name="Text 2"/>
          <p:cNvSpPr/>
          <p:nvPr/>
        </p:nvSpPr>
        <p:spPr>
          <a:xfrm>
            <a:off x="6244709" y="4860488"/>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a:t>
            </a:r>
            <a:r>
              <a:rPr lang="en-US" sz="2400" b="1" dirty="0">
                <a:solidFill>
                  <a:srgbClr val="3B3535"/>
                </a:solidFill>
                <a:latin typeface="Times New Roman" panose="02020603050405020304" charset="0"/>
                <a:ea typeface="Sora Light" pitchFamily="34" charset="-122"/>
                <a:cs typeface="Times New Roman" panose="02020603050405020304" charset="0"/>
              </a:rPr>
              <a:t>ội dung: Tiêu đề </a:t>
            </a:r>
            <a:r>
              <a:rPr lang="en-US" sz="2400" b="1" i="1" dirty="0">
                <a:solidFill>
                  <a:srgbClr val="3B3535"/>
                </a:solidFill>
                <a:latin typeface="Times New Roman" panose="02020603050405020304" charset="0"/>
                <a:ea typeface="Sora Light" pitchFamily="34" charset="-122"/>
                <a:cs typeface="Times New Roman" panose="02020603050405020304" charset="0"/>
              </a:rPr>
              <a:t>"DÊ CON NHANH TRÍ"</a:t>
            </a:r>
            <a:endParaRPr lang="en-US" sz="2400" b="1" dirty="0">
              <a:latin typeface="Times New Roman" panose="02020603050405020304" charset="0"/>
              <a:cs typeface="Times New Roman" panose="02020603050405020304" charset="0"/>
            </a:endParaRPr>
          </a:p>
        </p:txBody>
      </p:sp>
      <p:sp>
        <p:nvSpPr>
          <p:cNvPr id="6" name="Text 3"/>
          <p:cNvSpPr/>
          <p:nvPr/>
        </p:nvSpPr>
        <p:spPr>
          <a:xfrm>
            <a:off x="6244709" y="5450919"/>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Hình dê con đáng yêu, cây cỏ, tiêu đề nhiều màu sắc.</a:t>
            </a:r>
            <a:endParaRPr lang="en-US" sz="1700" dirty="0"/>
          </a:p>
        </p:txBody>
      </p:sp>
      <p:sp>
        <p:nvSpPr>
          <p:cNvPr id="7" name="Text 4"/>
          <p:cNvSpPr/>
          <p:nvPr/>
        </p:nvSpPr>
        <p:spPr>
          <a:xfrm>
            <a:off x="6244709" y="6041350"/>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"Các bé ơi! Hôm nay cô sẽ kể cho các con nghe một câu chuyện rất hay, đó là chuyện 'Dê con nhanh trí'."</a:t>
            </a:r>
            <a:endParaRPr lang="en-US" sz="1700" dirty="0"/>
          </a:p>
        </p:txBody>
      </p:sp>
      <p:grpSp>
        <p:nvGrpSpPr>
          <p:cNvPr id="10" name="Group 9"/>
          <p:cNvGrpSpPr/>
          <p:nvPr/>
        </p:nvGrpSpPr>
        <p:grpSpPr>
          <a:xfrm>
            <a:off x="0" y="0"/>
            <a:ext cx="5486400" cy="8229600"/>
            <a:chOff x="0" y="0"/>
            <a:chExt cx="8640" cy="12960"/>
          </a:xfrm>
        </p:grpSpPr>
        <p:pic>
          <p:nvPicPr>
            <p:cNvPr id="2" name="Image 0" descr="preencoded.png"/>
            <p:cNvPicPr>
              <a:picLocks noChangeAspect="1"/>
            </p:cNvPicPr>
            <p:nvPr/>
          </p:nvPicPr>
          <p:blipFill>
            <a:blip r:embed="rId1"/>
            <a:stretch>
              <a:fillRect/>
            </a:stretch>
          </p:blipFill>
          <p:spPr>
            <a:xfrm>
              <a:off x="0" y="0"/>
              <a:ext cx="8640" cy="12960"/>
            </a:xfrm>
            <a:prstGeom prst="rect">
              <a:avLst/>
            </a:prstGeom>
          </p:spPr>
        </p:pic>
        <p:sp>
          <p:nvSpPr>
            <p:cNvPr id="9" name="Rounded Rectangle 8"/>
            <p:cNvSpPr/>
            <p:nvPr/>
          </p:nvSpPr>
          <p:spPr>
            <a:xfrm>
              <a:off x="668" y="8835"/>
              <a:ext cx="7667" cy="1163"/>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b="1" dirty="0">
                  <a:solidFill>
                    <a:srgbClr val="00B0F0"/>
                  </a:solidFill>
                  <a:latin typeface="Times New Roman" panose="02020603050405020304" charset="0"/>
                  <a:ea typeface="Alexandria Semi Bold" pitchFamily="34" charset="-122"/>
                  <a:cs typeface="Times New Roman" panose="02020603050405020304" charset="0"/>
                  <a:sym typeface="+mn-ea"/>
                </a:rPr>
                <a:t>DÊ CON NHANH TRÍ</a:t>
              </a:r>
              <a:endParaRPr lang="en-US" sz="3200" b="1" dirty="0">
                <a:solidFill>
                  <a:srgbClr val="00B0F0"/>
                </a:solidFill>
                <a:latin typeface="Times New Roman" panose="02020603050405020304" charset="0"/>
                <a:ea typeface="Alexandria Semi Bold" pitchFamily="34" charset="-122"/>
                <a:cs typeface="Times New Roman" panose="02020603050405020304" charset="0"/>
                <a:sym typeface="+mn-e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0940" y="2273300"/>
            <a:ext cx="7679055" cy="1263015"/>
          </a:xfrm>
          <a:prstGeom prst="rect">
            <a:avLst/>
          </a:prstGeom>
          <a:noFill/>
        </p:spPr>
        <p:txBody>
          <a:bodyPr wrap="none" lIns="0" tIns="0" rIns="0" bIns="0" rtlCol="0" anchor="t"/>
          <a:lstStyle/>
          <a:p>
            <a:pPr marL="0" indent="0" algn="l">
              <a:lnSpc>
                <a:spcPts val="7700"/>
              </a:lnSpc>
              <a:buNone/>
            </a:pPr>
            <a:r>
              <a:rPr lang="en-US" sz="6150" b="1" dirty="0">
                <a:solidFill>
                  <a:srgbClr val="00B0F0"/>
                </a:solidFill>
                <a:latin typeface="Alexandria Semi Bold" pitchFamily="34" charset="0"/>
                <a:ea typeface="Alexandria Semi Bold" pitchFamily="34" charset="-122"/>
                <a:cs typeface="Alexandria Semi Bold" pitchFamily="34" charset="-120"/>
              </a:rPr>
              <a:t>Dê Con Nhanh Trí</a:t>
            </a:r>
            <a:endParaRPr lang="en-US" sz="61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780353"/>
            <a:ext cx="7627382" cy="1040130"/>
          </a:xfrm>
          <a:prstGeom prst="rect">
            <a:avLst/>
          </a:prstGeom>
          <a:noFill/>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Câu chuyện "Dê con nhanh trí" dạy chúng ta về sự vâng lời, cẩn thận và khả năng nhận biết nguy hiểm. Dê con đã rất thông minh khi không tin lời kẻ xấu và biết cách bảo vệ bản thân.</a:t>
            </a:r>
            <a:endParaRPr lang="en-US" sz="1700" dirty="0"/>
          </a:p>
        </p:txBody>
      </p:sp>
      <p:sp>
        <p:nvSpPr>
          <p:cNvPr id="5" name="Text 2"/>
          <p:cNvSpPr/>
          <p:nvPr/>
        </p:nvSpPr>
        <p:spPr>
          <a:xfrm>
            <a:off x="6244709" y="5064204"/>
            <a:ext cx="7627382" cy="693420"/>
          </a:xfrm>
          <a:prstGeom prst="rect">
            <a:avLst/>
          </a:prstGeom>
          <a:noFill/>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Hãy luôn nhớ lời dặn của bố mẹ và cẩn trọng với những người lạ nhé các bé!</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161925" y="-190500"/>
            <a:ext cx="14792960" cy="85166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593538"/>
            <a:ext cx="6279833"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2: Dê mẹ và dê con</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414951"/>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mẹ dặn dò dê con trước khi đi chợ.</a:t>
            </a:r>
            <a:endParaRPr lang="en-US" sz="1700" dirty="0"/>
          </a:p>
        </p:txBody>
      </p:sp>
      <p:sp>
        <p:nvSpPr>
          <p:cNvPr id="5" name="Text 2"/>
          <p:cNvSpPr/>
          <p:nvPr/>
        </p:nvSpPr>
        <p:spPr>
          <a:xfrm>
            <a:off x="6244709" y="4005382"/>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mẹ và dê con trước cửa nhà.</a:t>
            </a:r>
            <a:endParaRPr lang="en-US" sz="1700" dirty="0"/>
          </a:p>
        </p:txBody>
      </p:sp>
      <p:sp>
        <p:nvSpPr>
          <p:cNvPr id="6" name="Text 3"/>
          <p:cNvSpPr/>
          <p:nvPr/>
        </p:nvSpPr>
        <p:spPr>
          <a:xfrm>
            <a:off x="6244709" y="4595813"/>
            <a:ext cx="7627382" cy="104013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"Một ngày nọ, dê mẹ chuẩn bị đi chợ. Trước khi đi, mẹ dặn dê con: – Mẹ đi chợ, con ở nhà nhớ khóa cửa cẩn thận nhé! Chỉ mở cửa khi nghe đúng tiếng mẹ con nhé!"</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14630400" cy="2708196"/>
          </a:xfrm>
          <a:prstGeom prst="rect">
            <a:avLst/>
          </a:prstGeom>
        </p:spPr>
      </p:pic>
      <p:sp>
        <p:nvSpPr>
          <p:cNvPr id="3" name="Text 0"/>
          <p:cNvSpPr/>
          <p:nvPr/>
        </p:nvSpPr>
        <p:spPr>
          <a:xfrm>
            <a:off x="758309" y="4294346"/>
            <a:ext cx="7926943"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b="1" dirty="0">
                <a:solidFill>
                  <a:srgbClr val="00B0F0"/>
                </a:solidFill>
                <a:latin typeface="Alexandria Semi Bold" pitchFamily="34" charset="0"/>
                <a:ea typeface="Alexandria Semi Bold" pitchFamily="34" charset="-122"/>
                <a:cs typeface="Alexandria Semi Bold" pitchFamily="34" charset="-120"/>
              </a:rPr>
              <a:t> Slide 3: Dê con ở nhà một mình</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5115758"/>
            <a:ext cx="131137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con ngoan ngoãn ở nhà, khóa cửa, chơi một mình.</a:t>
            </a:r>
            <a:endParaRPr lang="en-US" sz="1700" dirty="0"/>
          </a:p>
        </p:txBody>
      </p:sp>
      <p:sp>
        <p:nvSpPr>
          <p:cNvPr id="5" name="Text 2"/>
          <p:cNvSpPr/>
          <p:nvPr/>
        </p:nvSpPr>
        <p:spPr>
          <a:xfrm>
            <a:off x="758309" y="5706189"/>
            <a:ext cx="131137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con ngồi trong nhà, đồ chơi xung quanh.</a:t>
            </a:r>
            <a:endParaRPr lang="en-US" sz="1700" dirty="0"/>
          </a:p>
        </p:txBody>
      </p:sp>
      <p:sp>
        <p:nvSpPr>
          <p:cNvPr id="6" name="Text 3"/>
          <p:cNvSpPr/>
          <p:nvPr/>
        </p:nvSpPr>
        <p:spPr>
          <a:xfrm>
            <a:off x="758309" y="6296620"/>
            <a:ext cx="131137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"Dê con ngoan ngoãn nghe lời mẹ, khóa cửa cẩn thận rồi ngồi chơi một mình trong nhà."</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766893"/>
            <a:ext cx="6843474"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4: Chó sói đến gõ cửa</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Chó sói giả tiếng gọi cửa.</a:t>
            </a:r>
            <a:endParaRPr lang="en-US" sz="1700" dirty="0"/>
          </a:p>
        </p:txBody>
      </p:sp>
      <p:sp>
        <p:nvSpPr>
          <p:cNvPr id="5" name="Text 2"/>
          <p:cNvSpPr/>
          <p:nvPr/>
        </p:nvSpPr>
        <p:spPr>
          <a:xfrm>
            <a:off x="7583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Sói đội mũ, gõ cửa nhà dê.</a:t>
            </a:r>
            <a:endParaRPr lang="en-US" sz="1700" dirty="0"/>
          </a:p>
        </p:txBody>
      </p:sp>
      <p:sp>
        <p:nvSpPr>
          <p:cNvPr id="6" name="Text 3"/>
          <p:cNvSpPr/>
          <p:nvPr/>
        </p:nvSpPr>
        <p:spPr>
          <a:xfrm>
            <a:off x="7583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"Bỗng nhiên… </a:t>
            </a:r>
            <a:r>
              <a:rPr lang="en-US" sz="1700" i="1" dirty="0">
                <a:solidFill>
                  <a:srgbClr val="3B3535"/>
                </a:solidFill>
                <a:latin typeface="Sora Light" pitchFamily="34" charset="0"/>
                <a:ea typeface="Sora Light" pitchFamily="34" charset="-122"/>
                <a:cs typeface="Sora Light" pitchFamily="34" charset="-120"/>
              </a:rPr>
              <a:t>cộc! cộc! cộc!</a:t>
            </a:r>
            <a:r>
              <a:rPr lang="en-US" sz="1700" dirty="0">
                <a:solidFill>
                  <a:srgbClr val="3B3535"/>
                </a:solidFill>
                <a:latin typeface="Sora Light" pitchFamily="34" charset="0"/>
                <a:ea typeface="Sora Light" pitchFamily="34" charset="-122"/>
                <a:cs typeface="Sora Light" pitchFamily="34" charset="-120"/>
              </a:rPr>
              <a:t> Có tiếng gõ cửa và giọng nói: – Con ơi, mở cửa cho mẹ nào!"</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766893"/>
            <a:ext cx="6270307"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b="1" dirty="0">
                <a:solidFill>
                  <a:srgbClr val="00B0F0"/>
                </a:solidFill>
                <a:latin typeface="Alexandria Semi Bold" pitchFamily="34" charset="0"/>
                <a:ea typeface="Alexandria Semi Bold" pitchFamily="34" charset="-122"/>
                <a:cs typeface="Alexandria Semi Bold" pitchFamily="34" charset="-120"/>
              </a:rPr>
              <a:t> Slide 5: Dê con nghi ngờ</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con không mở cửa, hỏi lại.</a:t>
            </a:r>
            <a:endParaRPr lang="en-US" sz="1700" dirty="0"/>
          </a:p>
        </p:txBody>
      </p:sp>
      <p:sp>
        <p:nvSpPr>
          <p:cNvPr id="5" name="Text 2"/>
          <p:cNvSpPr/>
          <p:nvPr/>
        </p:nvSpPr>
        <p:spPr>
          <a:xfrm>
            <a:off x="62447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con đứng bên trong, nghi ngờ.</a:t>
            </a:r>
            <a:endParaRPr lang="en-US" sz="1700" dirty="0"/>
          </a:p>
        </p:txBody>
      </p:sp>
      <p:sp>
        <p:nvSpPr>
          <p:cNvPr id="6" name="Text 3"/>
          <p:cNvSpPr/>
          <p:nvPr/>
        </p:nvSpPr>
        <p:spPr>
          <a:xfrm>
            <a:off x="62447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"Dê con nghi ngờ hỏi lại: – Ai đấy? Hãy giơ chân cho con xem nào!"</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766893"/>
            <a:ext cx="7010400"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b="1" dirty="0">
                <a:solidFill>
                  <a:srgbClr val="00B0F0"/>
                </a:solidFill>
                <a:latin typeface="Alexandria Semi Bold" pitchFamily="34" charset="0"/>
                <a:ea typeface="Alexandria Semi Bold" pitchFamily="34" charset="-122"/>
                <a:cs typeface="Alexandria Semi Bold" pitchFamily="34" charset="-120"/>
              </a:rPr>
              <a:t> Slide 6: Chó sói lộ chân đen</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Sói giơ chân đen thui – bị lộ.</a:t>
            </a:r>
            <a:endParaRPr lang="en-US" sz="1700" dirty="0"/>
          </a:p>
        </p:txBody>
      </p:sp>
      <p:sp>
        <p:nvSpPr>
          <p:cNvPr id="5" name="Text 2"/>
          <p:cNvSpPr/>
          <p:nvPr/>
        </p:nvSpPr>
        <p:spPr>
          <a:xfrm>
            <a:off x="7583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Chân sói đen sạm bên ngoài cửa.</a:t>
            </a:r>
            <a:endParaRPr lang="en-US" sz="1700" dirty="0"/>
          </a:p>
        </p:txBody>
      </p:sp>
      <p:sp>
        <p:nvSpPr>
          <p:cNvPr id="6" name="Text 3"/>
          <p:cNvSpPr/>
          <p:nvPr/>
        </p:nvSpPr>
        <p:spPr>
          <a:xfrm>
            <a:off x="7583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"Khi sói giơ chân ra, dê con thấy chân đen thui liền nói: – Không phải mẹ rồi! Mẹ con có chân trắng cơ mà!"</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766893"/>
            <a:ext cx="5451753"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7: Chó sói bỏ đi</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Sói thất bại, tức giận bỏ đi.</a:t>
            </a:r>
            <a:endParaRPr lang="en-US" sz="1700" dirty="0"/>
          </a:p>
        </p:txBody>
      </p:sp>
      <p:sp>
        <p:nvSpPr>
          <p:cNvPr id="5" name="Text 2"/>
          <p:cNvSpPr/>
          <p:nvPr/>
        </p:nvSpPr>
        <p:spPr>
          <a:xfrm>
            <a:off x="62447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Sói tức tối đi khỏi nhà dê.</a:t>
            </a:r>
            <a:endParaRPr lang="en-US" sz="1700" dirty="0"/>
          </a:p>
        </p:txBody>
      </p:sp>
      <p:sp>
        <p:nvSpPr>
          <p:cNvPr id="6" name="Text 3"/>
          <p:cNvSpPr/>
          <p:nvPr/>
        </p:nvSpPr>
        <p:spPr>
          <a:xfrm>
            <a:off x="62447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"Chó sói biết bị lộ, tức giận bỏ đi. Dê con vẫn an toàn trong nhà."</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766893"/>
            <a:ext cx="5629156"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dirty="0">
                <a:solidFill>
                  <a:srgbClr val="00B0F0"/>
                </a:solidFill>
                <a:latin typeface="Alexandria Semi Bold" pitchFamily="34" charset="0"/>
                <a:ea typeface="Alexandria Semi Bold" pitchFamily="34" charset="-122"/>
                <a:cs typeface="Alexandria Semi Bold" pitchFamily="34" charset="-120"/>
              </a:rPr>
              <a:t>Slide 8: Dê mẹ về nhà</a:t>
            </a:r>
            <a:endParaRPr lang="en-US" sz="3550"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mẹ đi chợ về.</a:t>
            </a:r>
            <a:endParaRPr lang="en-US" sz="1700" dirty="0"/>
          </a:p>
        </p:txBody>
      </p:sp>
      <p:sp>
        <p:nvSpPr>
          <p:cNvPr id="5" name="Text 2"/>
          <p:cNvSpPr/>
          <p:nvPr/>
        </p:nvSpPr>
        <p:spPr>
          <a:xfrm>
            <a:off x="62447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mẹ xách giỏ đầy thức ăn về.</a:t>
            </a:r>
            <a:endParaRPr lang="en-US" sz="1700" dirty="0"/>
          </a:p>
        </p:txBody>
      </p:sp>
      <p:sp>
        <p:nvSpPr>
          <p:cNvPr id="6" name="Text 3"/>
          <p:cNvSpPr/>
          <p:nvPr/>
        </p:nvSpPr>
        <p:spPr>
          <a:xfrm>
            <a:off x="62447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"Một lát sau, dê mẹ đi chợ về. Dê con nghe đúng tiếng mẹ và mở cửa."</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766893"/>
            <a:ext cx="7285792"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9: Hai mẹ con ôm nhau</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mẹ khen con ngoan, thông minh.</a:t>
            </a:r>
            <a:endParaRPr lang="en-US" sz="1700" dirty="0"/>
          </a:p>
        </p:txBody>
      </p:sp>
      <p:sp>
        <p:nvSpPr>
          <p:cNvPr id="5" name="Text 2"/>
          <p:cNvSpPr/>
          <p:nvPr/>
        </p:nvSpPr>
        <p:spPr>
          <a:xfrm>
            <a:off x="7583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Hai mẹ con ôm nhau vui vẻ.</a:t>
            </a:r>
            <a:endParaRPr lang="en-US" sz="1700" dirty="0"/>
          </a:p>
        </p:txBody>
      </p:sp>
      <p:sp>
        <p:nvSpPr>
          <p:cNvPr id="6" name="Text 3"/>
          <p:cNvSpPr/>
          <p:nvPr/>
        </p:nvSpPr>
        <p:spPr>
          <a:xfrm>
            <a:off x="7583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"Dê con kể lại mọi chuyện cho mẹ nghe. Dê mẹ khen: – Con mẹ ngoan lắm, rất nhanh trí và biết vâng lời!"</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2340</Words>
  <Application>WPS Presentation</Application>
  <PresentationFormat>On-screen Show (16:9)</PresentationFormat>
  <Paragraphs>84</Paragraphs>
  <Slides>11</Slides>
  <Notes>10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11</vt:i4>
      </vt:variant>
    </vt:vector>
  </HeadingPairs>
  <TitlesOfParts>
    <vt:vector size="25" baseType="lpstr">
      <vt:lpstr>Arial</vt:lpstr>
      <vt:lpstr>SimSun</vt:lpstr>
      <vt:lpstr>Wingdings</vt:lpstr>
      <vt:lpstr>Times New Roman</vt:lpstr>
      <vt:lpstr>Alexandria Semi Bold</vt:lpstr>
      <vt:lpstr>Alexandria Semi Bold</vt:lpstr>
      <vt:lpstr>Alexandria Semi Bold</vt:lpstr>
      <vt:lpstr>Sora Light</vt:lpstr>
      <vt:lpstr>Sora Light</vt:lpstr>
      <vt:lpstr>Sora Light</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Khang Phạm</cp:lastModifiedBy>
  <cp:revision>5</cp:revision>
  <dcterms:created xsi:type="dcterms:W3CDTF">2025-07-26T08:45:00Z</dcterms:created>
  <dcterms:modified xsi:type="dcterms:W3CDTF">2025-12-13T10:50:39Z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7489F42B92EC4D5C84DED04E4F2D12D4_12</vt:lpwstr>
  </property>
  <property fmtid="{D5CDD505-2E9C-101B-9397-08002B2CF9AE}" pid="3" name="KSOProductBuildVer">
    <vt:lpwstr>1033-12.2.0.23155</vt:lpwstr>
  </property>
</Properties>
</file>