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2" r:id="rId3"/>
    <p:sldId id="263" r:id="rId4"/>
    <p:sldId id="265" r:id="rId5"/>
    <p:sldId id="264" r:id="rId6"/>
    <p:sldId id="27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94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95B676-4E5A-4673-A8DC-4CE179706A22}" type="datetimeFigureOut">
              <a:rPr lang="en-US" smtClean="0"/>
              <a:t>14/11/2024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CBE97-59A1-4B43-8B8F-CF2A05B19786}" type="slidenum">
              <a:rPr lang="en-US" smtClean="0"/>
              <a:t>‹#›</a:t>
            </a:fld>
            <a:endParaRPr lang="en-US"/>
          </a:p>
        </p:txBody>
      </p:sp>
    </p:spTree>
    <p:extLst>
      <p:ext uri="{BB962C8B-B14F-4D97-AF65-F5344CB8AC3E}">
        <p14:creationId xmlns:p14="http://schemas.microsoft.com/office/powerpoint/2010/main" val="1753997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95B676-4E5A-4673-A8DC-4CE179706A22}" type="datetimeFigureOut">
              <a:rPr lang="en-US" smtClean="0"/>
              <a:t>14/11/2024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CBE97-59A1-4B43-8B8F-CF2A05B19786}" type="slidenum">
              <a:rPr lang="en-US" smtClean="0"/>
              <a:t>‹#›</a:t>
            </a:fld>
            <a:endParaRPr lang="en-US"/>
          </a:p>
        </p:txBody>
      </p:sp>
    </p:spTree>
    <p:extLst>
      <p:ext uri="{BB962C8B-B14F-4D97-AF65-F5344CB8AC3E}">
        <p14:creationId xmlns:p14="http://schemas.microsoft.com/office/powerpoint/2010/main" val="240014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95B676-4E5A-4673-A8DC-4CE179706A22}" type="datetimeFigureOut">
              <a:rPr lang="en-US" smtClean="0"/>
              <a:t>14/11/2024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CBE97-59A1-4B43-8B8F-CF2A05B19786}" type="slidenum">
              <a:rPr lang="en-US" smtClean="0"/>
              <a:t>‹#›</a:t>
            </a:fld>
            <a:endParaRPr lang="en-US"/>
          </a:p>
        </p:txBody>
      </p:sp>
    </p:spTree>
    <p:extLst>
      <p:ext uri="{BB962C8B-B14F-4D97-AF65-F5344CB8AC3E}">
        <p14:creationId xmlns:p14="http://schemas.microsoft.com/office/powerpoint/2010/main" val="2022538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95B676-4E5A-4673-A8DC-4CE179706A22}" type="datetimeFigureOut">
              <a:rPr lang="en-US" smtClean="0"/>
              <a:t>14/11/2024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CBE97-59A1-4B43-8B8F-CF2A05B19786}" type="slidenum">
              <a:rPr lang="en-US" smtClean="0"/>
              <a:t>‹#›</a:t>
            </a:fld>
            <a:endParaRPr lang="en-US"/>
          </a:p>
        </p:txBody>
      </p:sp>
    </p:spTree>
    <p:extLst>
      <p:ext uri="{BB962C8B-B14F-4D97-AF65-F5344CB8AC3E}">
        <p14:creationId xmlns:p14="http://schemas.microsoft.com/office/powerpoint/2010/main" val="2244117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95B676-4E5A-4673-A8DC-4CE179706A22}" type="datetimeFigureOut">
              <a:rPr lang="en-US" smtClean="0"/>
              <a:t>14/11/2024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CBE97-59A1-4B43-8B8F-CF2A05B19786}" type="slidenum">
              <a:rPr lang="en-US" smtClean="0"/>
              <a:t>‹#›</a:t>
            </a:fld>
            <a:endParaRPr lang="en-US"/>
          </a:p>
        </p:txBody>
      </p:sp>
    </p:spTree>
    <p:extLst>
      <p:ext uri="{BB962C8B-B14F-4D97-AF65-F5344CB8AC3E}">
        <p14:creationId xmlns:p14="http://schemas.microsoft.com/office/powerpoint/2010/main" val="2093849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95B676-4E5A-4673-A8DC-4CE179706A22}" type="datetimeFigureOut">
              <a:rPr lang="en-US" smtClean="0"/>
              <a:t>14/11/2024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CBE97-59A1-4B43-8B8F-CF2A05B19786}" type="slidenum">
              <a:rPr lang="en-US" smtClean="0"/>
              <a:t>‹#›</a:t>
            </a:fld>
            <a:endParaRPr lang="en-US"/>
          </a:p>
        </p:txBody>
      </p:sp>
    </p:spTree>
    <p:extLst>
      <p:ext uri="{BB962C8B-B14F-4D97-AF65-F5344CB8AC3E}">
        <p14:creationId xmlns:p14="http://schemas.microsoft.com/office/powerpoint/2010/main" val="1901464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95B676-4E5A-4673-A8DC-4CE179706A22}" type="datetimeFigureOut">
              <a:rPr lang="en-US" smtClean="0"/>
              <a:t>14/11/2024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0CBE97-59A1-4B43-8B8F-CF2A05B19786}" type="slidenum">
              <a:rPr lang="en-US" smtClean="0"/>
              <a:t>‹#›</a:t>
            </a:fld>
            <a:endParaRPr lang="en-US"/>
          </a:p>
        </p:txBody>
      </p:sp>
    </p:spTree>
    <p:extLst>
      <p:ext uri="{BB962C8B-B14F-4D97-AF65-F5344CB8AC3E}">
        <p14:creationId xmlns:p14="http://schemas.microsoft.com/office/powerpoint/2010/main" val="3290750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95B676-4E5A-4673-A8DC-4CE179706A22}" type="datetimeFigureOut">
              <a:rPr lang="en-US" smtClean="0"/>
              <a:t>14/11/2024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0CBE97-59A1-4B43-8B8F-CF2A05B19786}" type="slidenum">
              <a:rPr lang="en-US" smtClean="0"/>
              <a:t>‹#›</a:t>
            </a:fld>
            <a:endParaRPr lang="en-US"/>
          </a:p>
        </p:txBody>
      </p:sp>
    </p:spTree>
    <p:extLst>
      <p:ext uri="{BB962C8B-B14F-4D97-AF65-F5344CB8AC3E}">
        <p14:creationId xmlns:p14="http://schemas.microsoft.com/office/powerpoint/2010/main" val="2718641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95B676-4E5A-4673-A8DC-4CE179706A22}" type="datetimeFigureOut">
              <a:rPr lang="en-US" smtClean="0"/>
              <a:t>14/11/2024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0CBE97-59A1-4B43-8B8F-CF2A05B19786}" type="slidenum">
              <a:rPr lang="en-US" smtClean="0"/>
              <a:t>‹#›</a:t>
            </a:fld>
            <a:endParaRPr lang="en-US"/>
          </a:p>
        </p:txBody>
      </p:sp>
    </p:spTree>
    <p:extLst>
      <p:ext uri="{BB962C8B-B14F-4D97-AF65-F5344CB8AC3E}">
        <p14:creationId xmlns:p14="http://schemas.microsoft.com/office/powerpoint/2010/main" val="3171320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95B676-4E5A-4673-A8DC-4CE179706A22}" type="datetimeFigureOut">
              <a:rPr lang="en-US" smtClean="0"/>
              <a:t>14/11/2024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CBE97-59A1-4B43-8B8F-CF2A05B19786}" type="slidenum">
              <a:rPr lang="en-US" smtClean="0"/>
              <a:t>‹#›</a:t>
            </a:fld>
            <a:endParaRPr lang="en-US"/>
          </a:p>
        </p:txBody>
      </p:sp>
    </p:spTree>
    <p:extLst>
      <p:ext uri="{BB962C8B-B14F-4D97-AF65-F5344CB8AC3E}">
        <p14:creationId xmlns:p14="http://schemas.microsoft.com/office/powerpoint/2010/main" val="2440051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95B676-4E5A-4673-A8DC-4CE179706A22}" type="datetimeFigureOut">
              <a:rPr lang="en-US" smtClean="0"/>
              <a:t>14/11/2024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CBE97-59A1-4B43-8B8F-CF2A05B19786}" type="slidenum">
              <a:rPr lang="en-US" smtClean="0"/>
              <a:t>‹#›</a:t>
            </a:fld>
            <a:endParaRPr lang="en-US"/>
          </a:p>
        </p:txBody>
      </p:sp>
    </p:spTree>
    <p:extLst>
      <p:ext uri="{BB962C8B-B14F-4D97-AF65-F5344CB8AC3E}">
        <p14:creationId xmlns:p14="http://schemas.microsoft.com/office/powerpoint/2010/main" val="3712712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5B676-4E5A-4673-A8DC-4CE179706A22}" type="datetimeFigureOut">
              <a:rPr lang="en-US" smtClean="0"/>
              <a:t>14/11/2024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0CBE97-59A1-4B43-8B8F-CF2A05B19786}" type="slidenum">
              <a:rPr lang="en-US" smtClean="0"/>
              <a:t>‹#›</a:t>
            </a:fld>
            <a:endParaRPr lang="en-US"/>
          </a:p>
        </p:txBody>
      </p:sp>
    </p:spTree>
    <p:extLst>
      <p:ext uri="{BB962C8B-B14F-4D97-AF65-F5344CB8AC3E}">
        <p14:creationId xmlns:p14="http://schemas.microsoft.com/office/powerpoint/2010/main" val="136763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362471" y="1365421"/>
            <a:ext cx="9113003" cy="1938992"/>
          </a:xfrm>
          <a:prstGeom prst="rect">
            <a:avLst/>
          </a:prstGeom>
          <a:noFill/>
        </p:spPr>
        <p:txBody>
          <a:bodyPr wrap="square" lIns="91440" tIns="45720" rIns="91440" bIns="45720">
            <a:spAutoFit/>
          </a:bodyPr>
          <a:lstStyle/>
          <a:p>
            <a:pPr algn="ctr"/>
            <a:r>
              <a:rPr lang="en-US" sz="6000" b="1" dirty="0">
                <a:ln w="22225">
                  <a:solidFill>
                    <a:srgbClr val="00B0F0"/>
                  </a:solidFill>
                  <a:prstDash val="solid"/>
                </a:ln>
                <a:latin typeface="Times New Roman" panose="02020603050405020304" pitchFamily="18" charset="0"/>
                <a:cs typeface="Times New Roman" panose="02020603050405020304" pitchFamily="18" charset="0"/>
              </a:rPr>
              <a:t>CÂU CHUYỆN SÁNG TÁC </a:t>
            </a:r>
            <a:r>
              <a:rPr lang="en-US" sz="6000" b="1" cap="none" spc="0" dirty="0">
                <a:ln w="22225">
                  <a:solidFill>
                    <a:srgbClr val="00B0F0"/>
                  </a:solidFill>
                  <a:prstDash val="solid"/>
                </a:ln>
                <a:effectLst/>
                <a:latin typeface="Times New Roman" panose="02020603050405020304" pitchFamily="18" charset="0"/>
                <a:cs typeface="Times New Roman" panose="02020603050405020304" pitchFamily="18" charset="0"/>
              </a:rPr>
              <a:t>CHO BÉ</a:t>
            </a:r>
          </a:p>
        </p:txBody>
      </p:sp>
      <p:sp>
        <p:nvSpPr>
          <p:cNvPr id="7" name="Rectangle 6"/>
          <p:cNvSpPr/>
          <p:nvPr/>
        </p:nvSpPr>
        <p:spPr>
          <a:xfrm>
            <a:off x="1709312" y="3716604"/>
            <a:ext cx="9113003" cy="1047210"/>
          </a:xfrm>
          <a:prstGeom prst="rect">
            <a:avLst/>
          </a:prstGeom>
          <a:noFill/>
        </p:spPr>
        <p:txBody>
          <a:bodyPr wrap="square" lIns="91440" tIns="45720" rIns="91440" bIns="45720">
            <a:spAutoFit/>
          </a:bodyPr>
          <a:lstStyle/>
          <a:p>
            <a:pPr algn="ctr">
              <a:lnSpc>
                <a:spcPct val="150000"/>
              </a:lnSpc>
            </a:pPr>
            <a:r>
              <a:rPr lang="en-US" sz="22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TÁC GIẢ: NGUYỄN THỊ THU TRANG</a:t>
            </a:r>
          </a:p>
          <a:p>
            <a:pPr algn="ctr">
              <a:lnSpc>
                <a:spcPct val="150000"/>
              </a:lnSpc>
            </a:pPr>
            <a:r>
              <a:rPr lang="en-US" sz="2200" b="1" dirty="0">
                <a:ln w="22225">
                  <a:solidFill>
                    <a:srgbClr val="FF0000"/>
                  </a:solidFill>
                  <a:prstDash val="solid"/>
                </a:ln>
                <a:solidFill>
                  <a:srgbClr val="FF0000"/>
                </a:solidFill>
                <a:latin typeface="Times New Roman" panose="02020603050405020304" pitchFamily="18" charset="0"/>
                <a:cs typeface="Times New Roman" panose="02020603050405020304" pitchFamily="18" charset="0"/>
              </a:rPr>
              <a:t>ĐƠN VỊ : TRƯỜNG MN SAO SÁNG 5</a:t>
            </a:r>
            <a:endParaRPr lang="en-US" sz="2200" b="1" cap="none" spc="0" dirty="0">
              <a:ln w="22225">
                <a:solidFill>
                  <a:srgbClr val="FF0000"/>
                </a:solidFill>
                <a:prstDash val="solid"/>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9073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a:extLst>
            <a:ext uri="{FF2B5EF4-FFF2-40B4-BE49-F238E27FC236}">
              <a16:creationId xmlns:a16="http://schemas.microsoft.com/office/drawing/2014/main" id="{9A8A82DA-E8E9-3E75-3818-DB9698AF0A0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87448AD-9684-E4AB-6F6D-3F007773BF87}"/>
              </a:ext>
            </a:extLst>
          </p:cNvPr>
          <p:cNvSpPr txBox="1"/>
          <p:nvPr/>
        </p:nvSpPr>
        <p:spPr>
          <a:xfrm>
            <a:off x="0" y="248317"/>
            <a:ext cx="12192000" cy="6001643"/>
          </a:xfrm>
          <a:prstGeom prst="rect">
            <a:avLst/>
          </a:prstGeom>
          <a:noFill/>
        </p:spPr>
        <p:txBody>
          <a:bodyPr wrap="square">
            <a:spAutoFit/>
          </a:bodyPr>
          <a:lstStyle/>
          <a:p>
            <a:pPr algn="ctr"/>
            <a:r>
              <a:rPr lang="vi-VN" sz="2800" b="1" dirty="0"/>
              <a:t>Câu chuyện: Bạn Kiến và Bạn Chim Sẻ</a:t>
            </a:r>
          </a:p>
          <a:p>
            <a:r>
              <a:rPr lang="vi-VN" sz="2000" dirty="0"/>
              <a:t>Ngày xưa, trong khu rừng nhỏ, có một bạn Kiến tên là Bé Bông. Bé Bông là một chú kiến chăm chỉ, ngày nào cũng chăm chỉ đi tìm thức ăn để dự trữ cho mùa đông. Một ngày nọ, khi đang vác một hạt ngô to, Bé Bông thấy đôi cánh mỏi rã, bước chân chậm chạp vì sức mình còn yếu.</a:t>
            </a:r>
          </a:p>
          <a:p>
            <a:r>
              <a:rPr lang="vi-VN" sz="2000" dirty="0"/>
              <a:t>Đúng lúc ấy, bạn Chim Sẻ từ trên cây bay xuống, nhìn thấy Bé Bông vất vả, liền hỏi:</a:t>
            </a:r>
          </a:p>
          <a:p>
            <a:pPr>
              <a:buFont typeface="Arial" panose="020B0604020202020204" pitchFamily="34" charset="0"/>
              <a:buChar char="•"/>
            </a:pPr>
            <a:r>
              <a:rPr lang="vi-VN" sz="2000" dirty="0"/>
              <a:t>"Bé Bông ơi, có cần mình giúp không?"</a:t>
            </a:r>
          </a:p>
          <a:p>
            <a:r>
              <a:rPr lang="vi-VN" sz="2000" dirty="0"/>
              <a:t>Bé Bông ngại ngùng nói:</a:t>
            </a:r>
          </a:p>
          <a:p>
            <a:pPr>
              <a:buFont typeface="Arial" panose="020B0604020202020204" pitchFamily="34" charset="0"/>
              <a:buChar char="•"/>
            </a:pPr>
            <a:r>
              <a:rPr lang="vi-VN" sz="2000" dirty="0"/>
              <a:t>"Nhưng bạn có đôi cánh bay nhanh, mình đi chậm lắm, sợ bạn không đợi được đâu."</a:t>
            </a:r>
          </a:p>
          <a:p>
            <a:r>
              <a:rPr lang="vi-VN" sz="2000" dirty="0"/>
              <a:t>Chim Sẻ cười lớn:</a:t>
            </a:r>
          </a:p>
          <a:p>
            <a:pPr>
              <a:buFont typeface="Arial" panose="020B0604020202020204" pitchFamily="34" charset="0"/>
              <a:buChar char="•"/>
            </a:pPr>
            <a:r>
              <a:rPr lang="vi-VN" sz="2000" dirty="0"/>
              <a:t>"Không sao! Mình sẽ giúp bạn cùng mang hạt ngô về tổ, rồi chúng ta cùng đi chơi, được không?"</a:t>
            </a:r>
          </a:p>
          <a:p>
            <a:r>
              <a:rPr lang="vi-VN" sz="2000" dirty="0"/>
              <a:t>Thế là Chim Sẻ dùng đôi chân nhỏ nhắn của mình, cẩn thận cắp hạt ngô lên, bay từng đoạn ngắn để chờ Bé Bông. Nhờ sự giúp đỡ của bạn Chim Sẻ, Bé Bông đã đưa được hạt ngô về tổ của mình an toàn. Bé Bông rất vui và cảm ơn bạn Chim Sẻ thật nhiều.</a:t>
            </a:r>
          </a:p>
          <a:p>
            <a:r>
              <a:rPr lang="vi-VN" sz="2000" dirty="0"/>
              <a:t>Từ đó trở đi, Bé Bông và Chim Sẻ trở thành bạn thân của nhau. Họ luôn giúp đỡ nhau khi gặp khó khăn. Chim Sẻ thì giúp Bé Bông vận chuyển thức ăn, còn Bé Bông thường chỉ cho Chim Sẻ những nơi có nhiều hạt ngon lành để ăn.</a:t>
            </a:r>
          </a:p>
          <a:p>
            <a:r>
              <a:rPr lang="vi-VN" sz="2000" dirty="0"/>
              <a:t>Các bạn động vật trong khu rừng rất ngưỡng mộ tình bạn của Bé Bông và Chim Sẻ. Mọi người hiểu rằng, dù là ai, dù có khác biệt thế nào, thì sự giúp đỡ và lòng tốt sẽ luôn mang lại niềm vui cho mọi người.</a:t>
            </a:r>
          </a:p>
          <a:p>
            <a:endParaRPr lang="vi-VN"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0665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7029D20-AC6F-74F3-D714-C62B3837C8FC}"/>
              </a:ext>
            </a:extLst>
          </p:cNvPr>
          <p:cNvSpPr txBox="1"/>
          <p:nvPr/>
        </p:nvSpPr>
        <p:spPr>
          <a:xfrm>
            <a:off x="493987" y="324851"/>
            <a:ext cx="10562896" cy="5940088"/>
          </a:xfrm>
          <a:prstGeom prst="rect">
            <a:avLst/>
          </a:prstGeom>
          <a:noFill/>
        </p:spPr>
        <p:txBody>
          <a:bodyPr wrap="square">
            <a:spAutoFit/>
          </a:bodyPr>
          <a:lstStyle/>
          <a:p>
            <a:endParaRPr lang="en-US" dirty="0"/>
          </a:p>
          <a:p>
            <a:r>
              <a:rPr lang="en-US" dirty="0"/>
              <a:t>                                             </a:t>
            </a:r>
            <a:r>
              <a:rPr lang="en-US" sz="2800" dirty="0">
                <a:solidFill>
                  <a:srgbClr val="FF0000"/>
                </a:solidFill>
                <a:latin typeface="Times New Roman" panose="02020603050405020304" pitchFamily="18" charset="0"/>
                <a:cs typeface="Times New Roman" panose="02020603050405020304" pitchFamily="18" charset="0"/>
              </a:rPr>
              <a:t>CÂU CHUYỆN : GÀ TRỐNG VÀ VỊT CON</a:t>
            </a:r>
          </a:p>
          <a:p>
            <a:endParaRPr lang="en-US" sz="2800" dirty="0">
              <a:solidFill>
                <a:srgbClr val="FF0000"/>
              </a:solidFill>
              <a:latin typeface="Times New Roman" panose="02020603050405020304" pitchFamily="18" charset="0"/>
              <a:cs typeface="Times New Roman" panose="02020603050405020304" pitchFamily="18" charset="0"/>
            </a:endParaRPr>
          </a:p>
          <a:p>
            <a:r>
              <a:rPr lang="vi-VN" dirty="0"/>
              <a:t>Ngày xưa, trong một nông trại nhỏ, có chú Gà Trống và bạn Vịt Con sống cùng nhau. Mỗi buổi sáng, Gà Trống đều thức dậy sớm để gáy vang: “Ò ó o o!”, gọi mọi người dậy. Vịt Con nghe thấy tiếng gáy, cũng vươn vai dậy, kêu “Cạp cạp!” rồi chạy ra ngoài cùng bạn bè.</a:t>
            </a:r>
          </a:p>
          <a:p>
            <a:r>
              <a:rPr lang="vi-VN" dirty="0"/>
              <a:t>Một hôm, Gà Trống hỏi Vịt Con: "Vịt Con ơi, cậu có muốn thi chạy với tớ không? Xem ai nhanh hơn nhé?"</a:t>
            </a:r>
          </a:p>
          <a:p>
            <a:r>
              <a:rPr lang="vi-VN" dirty="0"/>
              <a:t>Vịt Con cười hớn hở đáp: "Được thôi! Tớ sẽ chạy hết sức đấy!"</a:t>
            </a:r>
          </a:p>
          <a:p>
            <a:r>
              <a:rPr lang="vi-VN" dirty="0"/>
              <a:t>Cuộc thi bắt đầu! Gà Trống chạy rất nhanh, đôi chân cứng cáp của chú khiến chú lao đi vun vút. Nhưng Vịt Con cũng không chịu thua, chú vẫy đôi chân bè ra, chạy nhanh trên cỏ, rồi bất ngờ rẽ xuống hồ nước. Gà Trống đứng lại ngạc nhiên: "Ơ, sao cậu lại xuống nước?"</a:t>
            </a:r>
          </a:p>
          <a:p>
            <a:r>
              <a:rPr lang="vi-VN" dirty="0"/>
              <a:t>Vịt Con đáp: "Tớ là Vịt mà! Tớ bơi nhanh lắm đấy, xem tớ nè!" Và thế là Vịt Con bơi nhẹ nhàng trên mặt nước, bỏ xa Gà Trống ở bờ hồ.</a:t>
            </a:r>
          </a:p>
          <a:p>
            <a:r>
              <a:rPr lang="vi-VN" dirty="0"/>
              <a:t>Gà Trống gật gù: "Ừ, cậu đúng là giỏi bơi thật đấy, Vịt Con! Ở trên cạn thì tớ nhanh hơn, nhưng xuống nước cậu lại giỏi nhất."</a:t>
            </a:r>
          </a:p>
          <a:p>
            <a:r>
              <a:rPr lang="vi-VN" dirty="0"/>
              <a:t>Hai bạn cùng cười vui vẻ. Gà Trống nói: "Mỗi người đều có điểm mạnh riêng, tớ và cậu đều giỏi theo cách của mình. Mình là bạn tốt nhé!"</a:t>
            </a:r>
          </a:p>
          <a:p>
            <a:r>
              <a:rPr lang="vi-VN" dirty="0"/>
              <a:t>Từ đó, Gà Trống và Vịt Con luôn chơi đùa cùng nhau, lúc thì chạy thi trên cạn, lúc lại bơi lội dưới nước, và cả hai đều rất vui vì có một người bạn đặc biệt.</a:t>
            </a:r>
          </a:p>
        </p:txBody>
      </p:sp>
    </p:spTree>
    <p:extLst>
      <p:ext uri="{BB962C8B-B14F-4D97-AF65-F5344CB8AC3E}">
        <p14:creationId xmlns:p14="http://schemas.microsoft.com/office/powerpoint/2010/main" val="951034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200 mẫu Hình nền PowerPoint đẹp mầm non Miễn phí tải v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7876025-6110-88D7-1518-3CAF22D87766}"/>
              </a:ext>
            </a:extLst>
          </p:cNvPr>
          <p:cNvSpPr txBox="1"/>
          <p:nvPr/>
        </p:nvSpPr>
        <p:spPr>
          <a:xfrm>
            <a:off x="504497" y="216925"/>
            <a:ext cx="11477296" cy="5355312"/>
          </a:xfrm>
          <a:prstGeom prst="rect">
            <a:avLst/>
          </a:prstGeom>
          <a:noFill/>
        </p:spPr>
        <p:txBody>
          <a:bodyPr wrap="square">
            <a:spAutoFit/>
          </a:bodyPr>
          <a:lstStyle/>
          <a:p>
            <a:pPr algn="ctr"/>
            <a:r>
              <a:rPr lang="vi-VN" b="1" dirty="0"/>
              <a:t>"</a:t>
            </a:r>
            <a:r>
              <a:rPr lang="vi-VN" sz="5400" b="1" dirty="0">
                <a:solidFill>
                  <a:srgbClr val="FF0000"/>
                </a:solidFill>
              </a:rPr>
              <a:t>Chú Thỏ Và Bạn Rùa"</a:t>
            </a:r>
            <a:endParaRPr lang="vi-VN" sz="5400" dirty="0">
              <a:solidFill>
                <a:srgbClr val="FF0000"/>
              </a:solidFill>
            </a:endParaRPr>
          </a:p>
          <a:p>
            <a:r>
              <a:rPr lang="vi-VN" dirty="0"/>
              <a:t>Ngày xưa, trong một khu rừng xanh mát, có một chú Thỏ và một bạn Rùa. Chú Thỏ rất nhanh nhẹn, mỗi khi chạy, chú luôn là người dẫn đầu. Còn bạn Rùa thì chậm rãi, nhưng lại rất kiên trì.</a:t>
            </a:r>
          </a:p>
          <a:p>
            <a:r>
              <a:rPr lang="vi-VN" dirty="0"/>
              <a:t>Một hôm, Thỏ nói với Rùa: "Này, Rùa, mình thách đấu với cậu một cuộc thi chạy xem ai nhanh hơn nhé!"</a:t>
            </a:r>
          </a:p>
          <a:p>
            <a:r>
              <a:rPr lang="vi-VN" dirty="0"/>
              <a:t>Rùa nhìn Thỏ, khẽ mỉm cười: "Cậu nhanh hơn mình nhiều, nhưng mình vẫn muốn thử sức."</a:t>
            </a:r>
          </a:p>
          <a:p>
            <a:r>
              <a:rPr lang="vi-VN" dirty="0"/>
              <a:t>Vậy là cuộc thi bắt đầu. Thỏ chạy rất nhanh, đôi chân dài của chú như bay trên mặt đất. Còn Rùa thì chậm rãi, từng bước một. Thỏ chạy được một đoạn dài, cảm thấy mệt mỏi, nên quyết định dừng lại nghỉ ngơi dưới bóng cây.</a:t>
            </a:r>
          </a:p>
          <a:p>
            <a:r>
              <a:rPr lang="vi-VN" dirty="0"/>
              <a:t>"Rùa sẽ không đuổi kịp mình đâu," Thỏ nghĩ, rồi nhắm mắt ngủ một lúc.</a:t>
            </a:r>
          </a:p>
          <a:p>
            <a:r>
              <a:rPr lang="vi-VN" dirty="0"/>
              <a:t>Trong khi đó, Rùa không hề dừng lại, dù rất chậm nhưng bạn vẫn kiên trì bước từng bước vững vàng. Bạn không vội vàng, không lo lắng.</a:t>
            </a:r>
          </a:p>
          <a:p>
            <a:r>
              <a:rPr lang="vi-VN" dirty="0"/>
              <a:t>Một lúc sau, khi Thỏ tỉnh dậy, bạn Rùa đã gần đến đích. Thỏ vội vàng chạy đuổi theo, nhưng không kịp nữa. Rùa đã đến đích trước.</a:t>
            </a:r>
          </a:p>
          <a:p>
            <a:r>
              <a:rPr lang="vi-VN" dirty="0"/>
              <a:t>"Chúc mừng cậu, Rùa!" Thỏ nói, hơi thở gấp gáp. "Cậu thật là kiên trì!"</a:t>
            </a:r>
          </a:p>
          <a:p>
            <a:r>
              <a:rPr lang="vi-VN" dirty="0"/>
              <a:t>Rùa mỉm cười và đáp: "Cảm ơn cậu, Thỏ. Mặc dù mình chậm, nhưng mình không bao giờ bỏ cuộc."</a:t>
            </a:r>
          </a:p>
          <a:p>
            <a:r>
              <a:rPr lang="vi-VN" dirty="0"/>
              <a:t>Từ đó, Thỏ học được rằng, đôi khi không phải lúc nào nhanh nhất cũng là người chiến thắng, mà sự kiên trì mới là điều quan trọng nhất.</a:t>
            </a:r>
          </a:p>
        </p:txBody>
      </p:sp>
    </p:spTree>
    <p:extLst>
      <p:ext uri="{BB962C8B-B14F-4D97-AF65-F5344CB8AC3E}">
        <p14:creationId xmlns:p14="http://schemas.microsoft.com/office/powerpoint/2010/main" val="1749121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5CF7C2D-98D1-1813-F61A-53E4874BF7E2}"/>
              </a:ext>
            </a:extLst>
          </p:cNvPr>
          <p:cNvSpPr txBox="1"/>
          <p:nvPr/>
        </p:nvSpPr>
        <p:spPr>
          <a:xfrm>
            <a:off x="0" y="0"/>
            <a:ext cx="12192000" cy="6555641"/>
          </a:xfrm>
          <a:prstGeom prst="rect">
            <a:avLst/>
          </a:prstGeom>
          <a:blipFill>
            <a:blip r:embed="rId2"/>
            <a:stretch>
              <a:fillRect/>
            </a:stretch>
          </a:blipFill>
        </p:spPr>
        <p:txBody>
          <a:bodyPr wrap="square">
            <a:spAutoFit/>
          </a:bodyPr>
          <a:lstStyle/>
          <a:p>
            <a:pPr algn="ctr"/>
            <a:r>
              <a:rPr lang="vi-VN" sz="2800" b="1" dirty="0">
                <a:solidFill>
                  <a:srgbClr val="FF0000"/>
                </a:solidFill>
              </a:rPr>
              <a:t>Chuyến Phiêu Lưu Của Chiếc Cốc Và Chiếc Muỗng"</a:t>
            </a:r>
            <a:endParaRPr lang="vi-VN" dirty="0">
              <a:solidFill>
                <a:srgbClr val="FF0000"/>
              </a:solidFill>
            </a:endParaRPr>
          </a:p>
          <a:p>
            <a:r>
              <a:rPr lang="vi-VN" dirty="0"/>
              <a:t>Ngày xưa, trong một căn bếp nhỏ, có một chiếc cốc và một chiếc muỗng sống chung với nhau trên kệ. Chiếc cốc luôn tự hào vì mình được dùng để uống nước, còn chiếc muỗng thì nghĩ mình là đồ vật quan trọng vì thường được dùng để ăn cháo, ăn súp.</a:t>
            </a:r>
          </a:p>
          <a:p>
            <a:r>
              <a:rPr lang="vi-VN" dirty="0"/>
              <a:t>Một hôm, chiếc cốc nhìn thấy chiếc muỗng được chủ nhân lấy ra dùng, nó liền nói:</a:t>
            </a:r>
          </a:p>
          <a:p>
            <a:r>
              <a:rPr lang="vi-VN" dirty="0"/>
              <a:t>"Muỗng ơi, hôm nay cậu lại được dùng để ăn súp rồi sao? Cậu thật là may mắn, lúc nào cũng có công việc quan trọng. Còn mình chỉ đứng ở đây, không làm gì cả."</a:t>
            </a:r>
          </a:p>
          <a:p>
            <a:r>
              <a:rPr lang="vi-VN" dirty="0"/>
              <a:t>Chiếc muỗng cười nhẹ nhàng và đáp: "Cốc ơi, cậu cũng rất quan trọng. Cậu có thể giúp mọi người giải khát mỗi ngày. Còn mình, đôi khi chỉ được dùng vào bữa ăn, nhưng chúng ta đều có một công việc riêng biệt và đều có giá trị."</a:t>
            </a:r>
          </a:p>
          <a:p>
            <a:r>
              <a:rPr lang="vi-VN" dirty="0"/>
              <a:t>Chiếc cốc ngẫm nghĩ một lúc rồi nói: "Tớ hiểu rồi! Nhưng tớ vẫn muốn được tham gia một chuyến phiêu lưu như cậu, được ra ngoài và làm việc!"</a:t>
            </a:r>
          </a:p>
          <a:p>
            <a:r>
              <a:rPr lang="vi-VN" dirty="0"/>
              <a:t>Một ngày nọ, chủ nhà chuẩn bị một bữa tiệc lớn, và chiếc cốc được lấy ra để đựng nước cho khách. Chiếc muỗng cũng được chủ nhân mang đi để múc món súp thơm ngon.</a:t>
            </a:r>
          </a:p>
          <a:p>
            <a:r>
              <a:rPr lang="vi-VN" dirty="0"/>
              <a:t>Cả hai cùng ra ngoài và tham gia vào bữa tiệc. Chiếc cốc đựng đầy nước cho các vị khách, giúp họ cảm thấy mát mẻ và vui vẻ. Còn chiếc muỗng, với nhiệm vụ của mình, múc từng thìa súp, khiến mọi người thưởng thức bữa ăn ngon lành.</a:t>
            </a:r>
          </a:p>
          <a:p>
            <a:r>
              <a:rPr lang="vi-VN" dirty="0"/>
              <a:t>Sau buổi tiệc, chiếc cốc và chiếc muỗng lại quay về kệ, nhìn nhau và cười vui vẻ. Chiếc cốc nói: "Tớ hiểu rồi, mỗi chúng ta đều có một công việc đặc biệt. Không ai quan trọng hơn ai cả, vì tất cả đều làm cho cuộc sống của mọi người thêm trọn vẹn."</a:t>
            </a:r>
          </a:p>
          <a:p>
            <a:r>
              <a:rPr lang="vi-VN" dirty="0"/>
              <a:t>Chiếc muỗng gật đầu đồng ý: "Chúng ta đều là những người bạn tốt, cùng làm việc để mang lại niềm vui cho mọi người!"</a:t>
            </a:r>
          </a:p>
          <a:p>
            <a:r>
              <a:rPr lang="vi-VN" dirty="0"/>
              <a:t>Từ đó, chiếc cốc và chiếc muỗng không còn cảm thấy buồn nữa, vì chúng biết rằng dù là đồ vật nhỏ bé, chúng đều có ý nghĩa riêng và đều quan trọng trong thế giới của mình.</a:t>
            </a:r>
          </a:p>
        </p:txBody>
      </p:sp>
    </p:spTree>
    <p:extLst>
      <p:ext uri="{BB962C8B-B14F-4D97-AF65-F5344CB8AC3E}">
        <p14:creationId xmlns:p14="http://schemas.microsoft.com/office/powerpoint/2010/main" val="3369603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8E338A7-C9FB-1B94-97FC-17A4BF0FBF25}"/>
              </a:ext>
            </a:extLst>
          </p:cNvPr>
          <p:cNvSpPr txBox="1"/>
          <p:nvPr/>
        </p:nvSpPr>
        <p:spPr>
          <a:xfrm>
            <a:off x="252248" y="109616"/>
            <a:ext cx="11939752" cy="5816977"/>
          </a:xfrm>
          <a:prstGeom prst="rect">
            <a:avLst/>
          </a:prstGeom>
          <a:noFill/>
        </p:spPr>
        <p:txBody>
          <a:bodyPr wrap="square">
            <a:spAutoFit/>
          </a:bodyPr>
          <a:lstStyle/>
          <a:p>
            <a:pPr algn="ctr"/>
            <a:r>
              <a:rPr lang="vi-VN" b="1" dirty="0">
                <a:solidFill>
                  <a:srgbClr val="FF0000"/>
                </a:solidFill>
              </a:rPr>
              <a:t>"</a:t>
            </a:r>
            <a:r>
              <a:rPr lang="vi-VN" sz="4000" b="1" dirty="0">
                <a:solidFill>
                  <a:srgbClr val="FF0000"/>
                </a:solidFill>
              </a:rPr>
              <a:t>Ngày Mưa Của Cô Gió Và Cậu Mặt Trời"</a:t>
            </a:r>
            <a:endParaRPr lang="vi-VN" sz="4000" dirty="0">
              <a:solidFill>
                <a:srgbClr val="FF0000"/>
              </a:solidFill>
            </a:endParaRPr>
          </a:p>
          <a:p>
            <a:r>
              <a:rPr lang="vi-VN" dirty="0"/>
              <a:t>Một ngày nọ, trên bầu trời xanh, có hai người bạn rất đặc biệt: Cô Gió và Cậu Mặt Trời. Cô Gió rất thích thổi qua những cánh đồng, cây cối, làm lá cây lay động. Còn Cậu Mặt Trời thì luôn tỏa sáng rực rỡ, làm cho mọi thứ trên mặt đất ấm áp và vui tươi.</a:t>
            </a:r>
          </a:p>
          <a:p>
            <a:r>
              <a:rPr lang="vi-VN" dirty="0"/>
              <a:t>Một hôm, Cậu Mặt Trời nói với Cô Gió: "Hôm nay trời sẽ thật đẹp. Mình sẽ chiếu ánh nắng để mọi người ra ngoài vui chơi!"</a:t>
            </a:r>
          </a:p>
          <a:p>
            <a:r>
              <a:rPr lang="vi-VN" dirty="0"/>
              <a:t>Cô Gió mỉm cười và nói: "Mình cũng có kế hoạch của mình đấy! Mình sẽ thổi những cơn gió nhẹ, làm cho cây cối xào xạc và làm mát mọi người."</a:t>
            </a:r>
          </a:p>
          <a:p>
            <a:r>
              <a:rPr lang="vi-VN" dirty="0"/>
              <a:t>Nhưng rồi, một đám mây đen lớn xuất hiện, che mất ánh sáng của Cậu Mặt Trời. Cô Gió thấy thế, liền thổi một cơn gió lớn làm cho những giọt mưa nhỏ bắt đầu rơi xuống.</a:t>
            </a:r>
          </a:p>
          <a:p>
            <a:r>
              <a:rPr lang="vi-VN" dirty="0"/>
              <a:t>Cậu Mặt Trời thấy mưa và nói: "Ôi, trời mưa rồi! Mình không thể chiếu sáng được nữa!"</a:t>
            </a:r>
          </a:p>
          <a:p>
            <a:r>
              <a:rPr lang="vi-VN" dirty="0"/>
              <a:t>Cô Gió nhẹ nhàng trả lời: "Mưa giúp mọi thứ trở nên tươi mát, cây cối sẽ được uống nước và lớn lên khỏe mạnh."</a:t>
            </a:r>
          </a:p>
          <a:p>
            <a:r>
              <a:rPr lang="vi-VN" dirty="0"/>
              <a:t>Mưa rơi xuống nhẹ nhàng, và những giọt nước làm cho cây cối và hoa lá thêm tươi tốt. Một lúc sau, mây đen cũng đi qua, Cậu Mặt Trời lại xuất hiện, chiếu sáng rực rỡ.</a:t>
            </a:r>
          </a:p>
          <a:p>
            <a:r>
              <a:rPr lang="vi-VN" dirty="0"/>
              <a:t>Cậu Mặt Trời cười vui vẻ: "Mưa xong rồi, mọi thứ lại thật tươi đẹp! Cảm ơn Cô Gió đã giúp mưa đến để cây cối được tươi tốt!"</a:t>
            </a:r>
          </a:p>
          <a:p>
            <a:r>
              <a:rPr lang="vi-VN" dirty="0"/>
              <a:t>Cô Gió cũng cười và nói: "Cảm ơn Cậu Mặt Trời, vì ánh sáng của cậu giúp mọi thứ trở nên ấm áp và vui tươi!"</a:t>
            </a:r>
          </a:p>
          <a:p>
            <a:r>
              <a:rPr lang="vi-VN" dirty="0"/>
              <a:t>Cả hai bạn đều vui vẻ, vì mỗi người đều có một công việc quan trọng giúp làm cho thế giới trở nên tuyệt vời hơn. Và từ đó, họ luôn làm việc cùng nhau, mang đến những ngày trời đẹp và mưa vui vẻ.</a:t>
            </a:r>
          </a:p>
        </p:txBody>
      </p:sp>
    </p:spTree>
    <p:extLst>
      <p:ext uri="{BB962C8B-B14F-4D97-AF65-F5344CB8AC3E}">
        <p14:creationId xmlns:p14="http://schemas.microsoft.com/office/powerpoint/2010/main" val="3026871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1896</Words>
  <Application>Microsoft Office PowerPoint</Application>
  <PresentationFormat>Widescreen</PresentationFormat>
  <Paragraphs>58</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27</cp:revision>
  <dcterms:created xsi:type="dcterms:W3CDTF">2024-10-28T02:45:23Z</dcterms:created>
  <dcterms:modified xsi:type="dcterms:W3CDTF">2024-11-14T09:22:54Z</dcterms:modified>
</cp:coreProperties>
</file>