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sldIdLst>
    <p:sldId id="256" r:id="rId4"/>
    <p:sldId id="257" r:id="rId5"/>
    <p:sldId id="258" r:id="rId6"/>
    <p:sldId id="261" r:id="rId7"/>
    <p:sldId id="262" r:id="rId8"/>
    <p:sldId id="263" r:id="rId9"/>
    <p:sldId id="260" r:id="rId10"/>
    <p:sldId id="264"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72"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G"/>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G"/>
          </a:p>
        </p:txBody>
      </p:sp>
      <p:sp>
        <p:nvSpPr>
          <p:cNvPr id="4" name="Date Placeholder 3"/>
          <p:cNvSpPr>
            <a:spLocks noGrp="1"/>
          </p:cNvSpPr>
          <p:nvPr>
            <p:ph type="dt" sz="half" idx="10"/>
          </p:nvPr>
        </p:nvSpPr>
        <p:spPr/>
        <p:txBody>
          <a:bodyPr/>
          <a:lstStyle/>
          <a:p>
            <a:fld id="{BA3855FB-50D0-4FB5-939B-DA9FBCAEBE6E}" type="datetimeFigureOut">
              <a:rPr lang="en-SG" smtClean="0"/>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56988FC0-BA54-4BD2-82D9-502C7D4D70B5}" type="slidenum">
              <a:rPr lang="en-SG" smtClean="0"/>
            </a:fld>
            <a:endParaRPr lang="en-S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SG"/>
          </a:p>
        </p:txBody>
      </p:sp>
      <p:sp>
        <p:nvSpPr>
          <p:cNvPr id="4" name="Date Placeholder 3"/>
          <p:cNvSpPr>
            <a:spLocks noGrp="1"/>
          </p:cNvSpPr>
          <p:nvPr>
            <p:ph type="dt" sz="half" idx="10"/>
          </p:nvPr>
        </p:nvSpPr>
        <p:spPr/>
        <p:txBody>
          <a:bodyPr/>
          <a:lstStyle/>
          <a:p>
            <a:fld id="{BA3855FB-50D0-4FB5-939B-DA9FBCAEBE6E}" type="datetimeFigureOut">
              <a:rPr lang="en-SG" smtClean="0"/>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56988FC0-BA54-4BD2-82D9-502C7D4D70B5}" type="slidenum">
              <a:rPr lang="en-SG" smtClean="0"/>
            </a:fld>
            <a:endParaRPr lang="en-S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SG"/>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SG"/>
          </a:p>
        </p:txBody>
      </p:sp>
      <p:sp>
        <p:nvSpPr>
          <p:cNvPr id="4" name="Date Placeholder 3"/>
          <p:cNvSpPr>
            <a:spLocks noGrp="1"/>
          </p:cNvSpPr>
          <p:nvPr>
            <p:ph type="dt" sz="half" idx="10"/>
          </p:nvPr>
        </p:nvSpPr>
        <p:spPr/>
        <p:txBody>
          <a:bodyPr/>
          <a:lstStyle/>
          <a:p>
            <a:fld id="{BA3855FB-50D0-4FB5-939B-DA9FBCAEBE6E}" type="datetimeFigureOut">
              <a:rPr lang="en-SG" smtClean="0"/>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56988FC0-BA54-4BD2-82D9-502C7D4D70B5}" type="slidenum">
              <a:rPr lang="en-SG" smtClean="0"/>
            </a:fld>
            <a:endParaRPr lang="en-SG"/>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G"/>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G"/>
          </a:p>
        </p:txBody>
      </p:sp>
      <p:sp>
        <p:nvSpPr>
          <p:cNvPr id="4" name="Date Placeholder 3"/>
          <p:cNvSpPr>
            <a:spLocks noGrp="1"/>
          </p:cNvSpPr>
          <p:nvPr>
            <p:ph type="dt" sz="half" idx="10"/>
          </p:nvPr>
        </p:nvSpPr>
        <p:spPr/>
        <p:txBody>
          <a:bodyPr/>
          <a:lstStyle/>
          <a:p>
            <a:fld id="{BA3855FB-50D0-4FB5-939B-DA9FBCAEBE6E}" type="datetimeFigureOut">
              <a:rPr lang="en-SG" smtClean="0"/>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56988FC0-BA54-4BD2-82D9-502C7D4D70B5}" type="slidenum">
              <a:rPr lang="en-SG" smtClean="0"/>
            </a:fld>
            <a:endParaRPr lang="en-SG"/>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SG"/>
          </a:p>
        </p:txBody>
      </p:sp>
      <p:sp>
        <p:nvSpPr>
          <p:cNvPr id="4" name="Date Placeholder 3"/>
          <p:cNvSpPr>
            <a:spLocks noGrp="1"/>
          </p:cNvSpPr>
          <p:nvPr>
            <p:ph type="dt" sz="half" idx="10"/>
          </p:nvPr>
        </p:nvSpPr>
        <p:spPr/>
        <p:txBody>
          <a:bodyPr/>
          <a:lstStyle/>
          <a:p>
            <a:fld id="{BA3855FB-50D0-4FB5-939B-DA9FBCAEBE6E}" type="datetimeFigureOut">
              <a:rPr lang="en-SG" smtClean="0"/>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56988FC0-BA54-4BD2-82D9-502C7D4D70B5}" type="slidenum">
              <a:rPr lang="en-SG" smtClean="0"/>
            </a:fld>
            <a:endParaRPr lang="en-SG"/>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G"/>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BA3855FB-50D0-4FB5-939B-DA9FBCAEBE6E}" type="datetimeFigureOut">
              <a:rPr lang="en-SG" smtClean="0"/>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56988FC0-BA54-4BD2-82D9-502C7D4D70B5}" type="slidenum">
              <a:rPr lang="en-SG" smtClean="0"/>
            </a:fld>
            <a:endParaRPr lang="en-SG"/>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SG"/>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SG"/>
          </a:p>
        </p:txBody>
      </p:sp>
      <p:sp>
        <p:nvSpPr>
          <p:cNvPr id="5" name="Date Placeholder 4"/>
          <p:cNvSpPr>
            <a:spLocks noGrp="1"/>
          </p:cNvSpPr>
          <p:nvPr>
            <p:ph type="dt" sz="half" idx="10"/>
          </p:nvPr>
        </p:nvSpPr>
        <p:spPr/>
        <p:txBody>
          <a:bodyPr/>
          <a:lstStyle/>
          <a:p>
            <a:fld id="{BA3855FB-50D0-4FB5-939B-DA9FBCAEBE6E}" type="datetimeFigureOut">
              <a:rPr lang="en-SG" smtClean="0"/>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56988FC0-BA54-4BD2-82D9-502C7D4D70B5}" type="slidenum">
              <a:rPr lang="en-SG" smtClean="0"/>
            </a:fld>
            <a:endParaRPr lang="en-SG"/>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SG"/>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SG"/>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SG"/>
          </a:p>
        </p:txBody>
      </p:sp>
      <p:sp>
        <p:nvSpPr>
          <p:cNvPr id="7" name="Date Placeholder 6"/>
          <p:cNvSpPr>
            <a:spLocks noGrp="1"/>
          </p:cNvSpPr>
          <p:nvPr>
            <p:ph type="dt" sz="half" idx="10"/>
          </p:nvPr>
        </p:nvSpPr>
        <p:spPr/>
        <p:txBody>
          <a:bodyPr/>
          <a:lstStyle/>
          <a:p>
            <a:fld id="{BA3855FB-50D0-4FB5-939B-DA9FBCAEBE6E}" type="datetimeFigureOut">
              <a:rPr lang="en-SG" smtClean="0"/>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56988FC0-BA54-4BD2-82D9-502C7D4D70B5}" type="slidenum">
              <a:rPr lang="en-SG" smtClean="0"/>
            </a:fld>
            <a:endParaRPr lang="en-SG"/>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Date Placeholder 2"/>
          <p:cNvSpPr>
            <a:spLocks noGrp="1"/>
          </p:cNvSpPr>
          <p:nvPr>
            <p:ph type="dt" sz="half" idx="10"/>
          </p:nvPr>
        </p:nvSpPr>
        <p:spPr/>
        <p:txBody>
          <a:bodyPr/>
          <a:lstStyle/>
          <a:p>
            <a:fld id="{BA3855FB-50D0-4FB5-939B-DA9FBCAEBE6E}" type="datetimeFigureOut">
              <a:rPr lang="en-SG" smtClean="0"/>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56988FC0-BA54-4BD2-82D9-502C7D4D70B5}" type="slidenum">
              <a:rPr lang="en-SG" smtClean="0"/>
            </a:fld>
            <a:endParaRPr lang="en-SG"/>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3855FB-50D0-4FB5-939B-DA9FBCAEBE6E}" type="datetimeFigureOut">
              <a:rPr lang="en-SG" smtClean="0"/>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56988FC0-BA54-4BD2-82D9-502C7D4D70B5}" type="slidenum">
              <a:rPr lang="en-SG" smtClean="0"/>
            </a:fld>
            <a:endParaRPr lang="en-SG"/>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S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BA3855FB-50D0-4FB5-939B-DA9FBCAEBE6E}" type="datetimeFigureOut">
              <a:rPr lang="en-SG" smtClean="0"/>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56988FC0-BA54-4BD2-82D9-502C7D4D70B5}" type="slidenum">
              <a:rPr lang="en-SG" smtClean="0"/>
            </a:fld>
            <a:endParaRPr lang="en-S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SG"/>
          </a:p>
        </p:txBody>
      </p:sp>
      <p:sp>
        <p:nvSpPr>
          <p:cNvPr id="4" name="Date Placeholder 3"/>
          <p:cNvSpPr>
            <a:spLocks noGrp="1"/>
          </p:cNvSpPr>
          <p:nvPr>
            <p:ph type="dt" sz="half" idx="10"/>
          </p:nvPr>
        </p:nvSpPr>
        <p:spPr/>
        <p:txBody>
          <a:bodyPr/>
          <a:lstStyle/>
          <a:p>
            <a:fld id="{BA3855FB-50D0-4FB5-939B-DA9FBCAEBE6E}" type="datetimeFigureOut">
              <a:rPr lang="en-SG" smtClean="0"/>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56988FC0-BA54-4BD2-82D9-502C7D4D70B5}" type="slidenum">
              <a:rPr lang="en-SG" smtClean="0"/>
            </a:fld>
            <a:endParaRPr lang="en-SG"/>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BA3855FB-50D0-4FB5-939B-DA9FBCAEBE6E}" type="datetimeFigureOut">
              <a:rPr lang="en-SG" smtClean="0"/>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56988FC0-BA54-4BD2-82D9-502C7D4D70B5}" type="slidenum">
              <a:rPr lang="en-SG" smtClean="0"/>
            </a:fld>
            <a:endParaRPr lang="en-SG"/>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SG"/>
          </a:p>
        </p:txBody>
      </p:sp>
      <p:sp>
        <p:nvSpPr>
          <p:cNvPr id="4" name="Date Placeholder 3"/>
          <p:cNvSpPr>
            <a:spLocks noGrp="1"/>
          </p:cNvSpPr>
          <p:nvPr>
            <p:ph type="dt" sz="half" idx="10"/>
          </p:nvPr>
        </p:nvSpPr>
        <p:spPr/>
        <p:txBody>
          <a:bodyPr/>
          <a:lstStyle/>
          <a:p>
            <a:fld id="{BA3855FB-50D0-4FB5-939B-DA9FBCAEBE6E}" type="datetimeFigureOut">
              <a:rPr lang="en-SG" smtClean="0"/>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56988FC0-BA54-4BD2-82D9-502C7D4D70B5}" type="slidenum">
              <a:rPr lang="en-SG" smtClean="0"/>
            </a:fld>
            <a:endParaRPr lang="en-SG"/>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SG"/>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SG"/>
          </a:p>
        </p:txBody>
      </p:sp>
      <p:sp>
        <p:nvSpPr>
          <p:cNvPr id="4" name="Date Placeholder 3"/>
          <p:cNvSpPr>
            <a:spLocks noGrp="1"/>
          </p:cNvSpPr>
          <p:nvPr>
            <p:ph type="dt" sz="half" idx="10"/>
          </p:nvPr>
        </p:nvSpPr>
        <p:spPr/>
        <p:txBody>
          <a:bodyPr/>
          <a:lstStyle/>
          <a:p>
            <a:fld id="{BA3855FB-50D0-4FB5-939B-DA9FBCAEBE6E}" type="datetimeFigureOut">
              <a:rPr lang="en-SG" smtClean="0"/>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56988FC0-BA54-4BD2-82D9-502C7D4D70B5}" type="slidenum">
              <a:rPr lang="en-SG" smtClean="0"/>
            </a:fld>
            <a:endParaRPr lang="en-S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G"/>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BA3855FB-50D0-4FB5-939B-DA9FBCAEBE6E}" type="datetimeFigureOut">
              <a:rPr lang="en-SG" smtClean="0"/>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56988FC0-BA54-4BD2-82D9-502C7D4D70B5}" type="slidenum">
              <a:rPr lang="en-SG" smtClean="0"/>
            </a:fld>
            <a:endParaRPr lang="en-S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SG"/>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SG"/>
          </a:p>
        </p:txBody>
      </p:sp>
      <p:sp>
        <p:nvSpPr>
          <p:cNvPr id="5" name="Date Placeholder 4"/>
          <p:cNvSpPr>
            <a:spLocks noGrp="1"/>
          </p:cNvSpPr>
          <p:nvPr>
            <p:ph type="dt" sz="half" idx="10"/>
          </p:nvPr>
        </p:nvSpPr>
        <p:spPr/>
        <p:txBody>
          <a:bodyPr/>
          <a:lstStyle/>
          <a:p>
            <a:fld id="{BA3855FB-50D0-4FB5-939B-DA9FBCAEBE6E}" type="datetimeFigureOut">
              <a:rPr lang="en-SG" smtClean="0"/>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56988FC0-BA54-4BD2-82D9-502C7D4D70B5}" type="slidenum">
              <a:rPr lang="en-SG" smtClean="0"/>
            </a:fld>
            <a:endParaRPr lang="en-S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SG"/>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SG"/>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SG"/>
          </a:p>
        </p:txBody>
      </p:sp>
      <p:sp>
        <p:nvSpPr>
          <p:cNvPr id="7" name="Date Placeholder 6"/>
          <p:cNvSpPr>
            <a:spLocks noGrp="1"/>
          </p:cNvSpPr>
          <p:nvPr>
            <p:ph type="dt" sz="half" idx="10"/>
          </p:nvPr>
        </p:nvSpPr>
        <p:spPr/>
        <p:txBody>
          <a:bodyPr/>
          <a:lstStyle/>
          <a:p>
            <a:fld id="{BA3855FB-50D0-4FB5-939B-DA9FBCAEBE6E}" type="datetimeFigureOut">
              <a:rPr lang="en-SG" smtClean="0"/>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56988FC0-BA54-4BD2-82D9-502C7D4D70B5}" type="slidenum">
              <a:rPr lang="en-SG" smtClean="0"/>
            </a:fld>
            <a:endParaRPr lang="en-S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Date Placeholder 2"/>
          <p:cNvSpPr>
            <a:spLocks noGrp="1"/>
          </p:cNvSpPr>
          <p:nvPr>
            <p:ph type="dt" sz="half" idx="10"/>
          </p:nvPr>
        </p:nvSpPr>
        <p:spPr/>
        <p:txBody>
          <a:bodyPr/>
          <a:lstStyle/>
          <a:p>
            <a:fld id="{BA3855FB-50D0-4FB5-939B-DA9FBCAEBE6E}" type="datetimeFigureOut">
              <a:rPr lang="en-SG" smtClean="0"/>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56988FC0-BA54-4BD2-82D9-502C7D4D70B5}" type="slidenum">
              <a:rPr lang="en-SG" smtClean="0"/>
            </a:fld>
            <a:endParaRPr lang="en-S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3855FB-50D0-4FB5-939B-DA9FBCAEBE6E}" type="datetimeFigureOut">
              <a:rPr lang="en-SG" smtClean="0"/>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56988FC0-BA54-4BD2-82D9-502C7D4D70B5}" type="slidenum">
              <a:rPr lang="en-SG" smtClean="0"/>
            </a:fld>
            <a:endParaRPr lang="en-S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S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BA3855FB-50D0-4FB5-939B-DA9FBCAEBE6E}" type="datetimeFigureOut">
              <a:rPr lang="en-SG" smtClean="0"/>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56988FC0-BA54-4BD2-82D9-502C7D4D70B5}" type="slidenum">
              <a:rPr lang="en-SG" smtClean="0"/>
            </a:fld>
            <a:endParaRPr lang="en-S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BA3855FB-50D0-4FB5-939B-DA9FBCAEBE6E}" type="datetimeFigureOut">
              <a:rPr lang="en-SG" smtClean="0"/>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56988FC0-BA54-4BD2-82D9-502C7D4D70B5}" type="slidenum">
              <a:rPr lang="en-SG" smtClean="0"/>
            </a:fld>
            <a:endParaRPr lang="en-SG"/>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G"/>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SG"/>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A3855FB-50D0-4FB5-939B-DA9FBCAEBE6E}" type="datetimeFigureOut">
              <a:rPr lang="en-SG" smtClean="0"/>
            </a:fld>
            <a:endParaRPr lang="en-SG"/>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SG"/>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6988FC0-BA54-4BD2-82D9-502C7D4D70B5}" type="slidenum">
              <a:rPr lang="en-SG" smtClean="0"/>
            </a:fld>
            <a:endParaRPr lang="en-SG"/>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G"/>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SG"/>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A3855FB-50D0-4FB5-939B-DA9FBCAEBE6E}" type="datetimeFigureOut">
              <a:rPr lang="en-SG" smtClean="0"/>
            </a:fld>
            <a:endParaRPr lang="en-SG"/>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SG"/>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6988FC0-BA54-4BD2-82D9-502C7D4D70B5}" type="slidenum">
              <a:rPr lang="en-SG" smtClean="0"/>
            </a:fld>
            <a:endParaRPr lang="en-SG"/>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SG" dirty="0"/>
          </a:p>
        </p:txBody>
      </p:sp>
      <p:sp>
        <p:nvSpPr>
          <p:cNvPr id="3" name="Subtitle 2"/>
          <p:cNvSpPr>
            <a:spLocks noGrp="1"/>
          </p:cNvSpPr>
          <p:nvPr>
            <p:ph type="subTitle" idx="1"/>
          </p:nvPr>
        </p:nvSpPr>
        <p:spPr/>
        <p:txBody>
          <a:bodyPr/>
          <a:lstStyle/>
          <a:p>
            <a:endParaRPr lang="en-SG"/>
          </a:p>
        </p:txBody>
      </p:sp>
      <p:pic>
        <p:nvPicPr>
          <p:cNvPr id="1026" name="Picture 2" descr="Tổng hợp 30+ mẫu hình nền PowerPoint ngộ nghĩnh, dễ thươn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507225" y="2262517"/>
            <a:ext cx="7177549" cy="953135"/>
          </a:xfrm>
          <a:prstGeom prst="rect">
            <a:avLst/>
          </a:prstGeom>
          <a:noFill/>
        </p:spPr>
        <p:txBody>
          <a:bodyPr wrap="square" rtlCol="0">
            <a:spAutoFit/>
          </a:bodyPr>
          <a:lstStyle/>
          <a:p>
            <a:pPr algn="ctr"/>
            <a:r>
              <a:rPr lang="en-US" sz="2800" b="1" dirty="0">
                <a:solidFill>
                  <a:srgbClr val="002060"/>
                </a:solidFill>
                <a:latin typeface="Times New Roman" panose="02020603050405020304" pitchFamily="18" charset="0"/>
                <a:cs typeface="Times New Roman" panose="02020603050405020304" pitchFamily="18" charset="0"/>
              </a:rPr>
              <a:t>UBND PHƯỜNG GIA VIÊN</a:t>
            </a:r>
            <a:endParaRPr lang="en-US" sz="2800" b="1" dirty="0">
              <a:solidFill>
                <a:srgbClr val="002060"/>
              </a:solidFill>
              <a:latin typeface="Times New Roman" panose="02020603050405020304" pitchFamily="18" charset="0"/>
              <a:cs typeface="Times New Roman" panose="02020603050405020304" pitchFamily="18" charset="0"/>
            </a:endParaRPr>
          </a:p>
          <a:p>
            <a:pPr algn="ctr"/>
            <a:r>
              <a:rPr lang="en-US" sz="2800" b="1" dirty="0">
                <a:solidFill>
                  <a:srgbClr val="002060"/>
                </a:solidFill>
                <a:latin typeface="Times New Roman" panose="02020603050405020304" pitchFamily="18" charset="0"/>
                <a:cs typeface="Times New Roman" panose="02020603050405020304" pitchFamily="18" charset="0"/>
              </a:rPr>
              <a:t>TRƯỜNG MẦM NON SAO SÁNG 5</a:t>
            </a:r>
            <a:endParaRPr lang="en-SG" sz="2800" b="1" dirty="0">
              <a:solidFill>
                <a:srgbClr val="002060"/>
              </a:solidFill>
              <a:latin typeface="Times New Roman" panose="02020603050405020304" pitchFamily="18" charset="0"/>
              <a:cs typeface="Times New Roman" panose="02020603050405020304" pitchFamily="18" charset="0"/>
            </a:endParaRPr>
          </a:p>
        </p:txBody>
      </p:sp>
      <p:sp>
        <p:nvSpPr>
          <p:cNvPr id="6" name="Rectangle 5"/>
          <p:cNvSpPr/>
          <p:nvPr/>
        </p:nvSpPr>
        <p:spPr>
          <a:xfrm>
            <a:off x="3942734" y="3356874"/>
            <a:ext cx="4463845" cy="728344"/>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solidFill>
                  <a:srgbClr val="7030A0"/>
                </a:solidFill>
                <a:highlight>
                  <a:srgbClr val="00FF00"/>
                </a:highlight>
                <a:latin typeface="Times New Roman" panose="02020603050405020304" pitchFamily="18" charset="0"/>
                <a:cs typeface="Times New Roman" panose="02020603050405020304" pitchFamily="18" charset="0"/>
              </a:rPr>
              <a:t>GIÁO ÁN STEAM</a:t>
            </a:r>
            <a:endParaRPr lang="en-SG" sz="4000" b="1" dirty="0">
              <a:solidFill>
                <a:srgbClr val="7030A0"/>
              </a:solidFill>
              <a:highlight>
                <a:srgbClr val="00FF00"/>
              </a:highlight>
              <a:latin typeface="Times New Roman" panose="02020603050405020304" pitchFamily="18" charset="0"/>
              <a:cs typeface="Times New Roman" panose="02020603050405020304" pitchFamily="18" charset="0"/>
            </a:endParaRPr>
          </a:p>
        </p:txBody>
      </p:sp>
      <p:sp>
        <p:nvSpPr>
          <p:cNvPr id="7" name="TextBox 6"/>
          <p:cNvSpPr txBox="1"/>
          <p:nvPr/>
        </p:nvSpPr>
        <p:spPr>
          <a:xfrm>
            <a:off x="3208020" y="4599305"/>
            <a:ext cx="6477000" cy="1198880"/>
          </a:xfrm>
          <a:prstGeom prst="rect">
            <a:avLst/>
          </a:prstGeom>
          <a:noFill/>
        </p:spPr>
        <p:txBody>
          <a:bodyPr wrap="square" rtlCol="0">
            <a:spAutoFit/>
          </a:bodyPr>
          <a:lstStyle/>
          <a:p>
            <a:r>
              <a:rPr lang="en-US" sz="2400" b="1" dirty="0" err="1">
                <a:solidFill>
                  <a:srgbClr val="FF0000"/>
                </a:solidFill>
                <a:latin typeface="Times New Roman" panose="02020603050405020304" pitchFamily="18" charset="0"/>
                <a:cs typeface="Times New Roman" panose="02020603050405020304" pitchFamily="18" charset="0"/>
              </a:rPr>
              <a:t>Tên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bài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học</a:t>
            </a:r>
            <a:r>
              <a:rPr lang="en-US" sz="2400" b="1" dirty="0">
                <a:solidFill>
                  <a:srgbClr val="FF0000"/>
                </a:solidFill>
                <a:latin typeface="Times New Roman" panose="02020603050405020304" pitchFamily="18" charset="0"/>
                <a:cs typeface="Times New Roman" panose="02020603050405020304" pitchFamily="18" charset="0"/>
              </a:rPr>
              <a:t>: </a:t>
            </a:r>
            <a:r>
              <a:rPr lang="en-US" altLang="en-US" sz="2400" b="1" dirty="0">
                <a:solidFill>
                  <a:srgbClr val="FF0000"/>
                </a:solidFill>
                <a:latin typeface="Times New Roman" panose="02020603050405020304" pitchFamily="18" charset="0"/>
                <a:cs typeface="Times New Roman" panose="02020603050405020304" pitchFamily="18" charset="0"/>
              </a:rPr>
              <a:t>Dự án làm tổ chim, chuồng chim.</a:t>
            </a:r>
            <a:endParaRPr lang="en-US" altLang="en-US" sz="2400" b="1" dirty="0">
              <a:solidFill>
                <a:srgbClr val="FF0000"/>
              </a:solidFill>
              <a:latin typeface="Times New Roman" panose="02020603050405020304" pitchFamily="18" charset="0"/>
              <a:cs typeface="Times New Roman" panose="02020603050405020304" pitchFamily="18" charset="0"/>
            </a:endParaRPr>
          </a:p>
          <a:p>
            <a:r>
              <a:rPr lang="en-US" sz="2400" b="1" dirty="0" err="1">
                <a:solidFill>
                  <a:srgbClr val="FF0000"/>
                </a:solidFill>
                <a:latin typeface="Times New Roman" panose="02020603050405020304" pitchFamily="18" charset="0"/>
                <a:cs typeface="Times New Roman" panose="02020603050405020304" pitchFamily="18" charset="0"/>
              </a:rPr>
              <a:t>Độ</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tuổi</a:t>
            </a:r>
            <a:r>
              <a:rPr lang="en-US" sz="2400" b="1" dirty="0">
                <a:solidFill>
                  <a:srgbClr val="FF0000"/>
                </a:solidFill>
                <a:latin typeface="Times New Roman" panose="02020603050405020304" pitchFamily="18" charset="0"/>
                <a:cs typeface="Times New Roman" panose="02020603050405020304" pitchFamily="18" charset="0"/>
              </a:rPr>
              <a:t>: 5-6 </a:t>
            </a:r>
            <a:r>
              <a:rPr lang="en-US" sz="2400" b="1" dirty="0" err="1">
                <a:solidFill>
                  <a:srgbClr val="FF0000"/>
                </a:solidFill>
                <a:latin typeface="Times New Roman" panose="02020603050405020304" pitchFamily="18" charset="0"/>
                <a:cs typeface="Times New Roman" panose="02020603050405020304" pitchFamily="18" charset="0"/>
              </a:rPr>
              <a:t>tuổi</a:t>
            </a:r>
            <a:endParaRPr lang="en-US" sz="2400" b="1" dirty="0" err="1">
              <a:solidFill>
                <a:srgbClr val="FF0000"/>
              </a:solidFill>
              <a:latin typeface="Times New Roman" panose="02020603050405020304" pitchFamily="18" charset="0"/>
              <a:cs typeface="Times New Roman" panose="02020603050405020304" pitchFamily="18" charset="0"/>
            </a:endParaRPr>
          </a:p>
          <a:p>
            <a:r>
              <a:rPr lang="en-US" altLang="en-SG" sz="2400" b="1" dirty="0">
                <a:solidFill>
                  <a:srgbClr val="FF0000"/>
                </a:solidFill>
                <a:latin typeface="Times New Roman" panose="02020603050405020304" pitchFamily="18" charset="0"/>
                <a:cs typeface="Times New Roman" panose="02020603050405020304" pitchFamily="18" charset="0"/>
              </a:rPr>
              <a:t>Người thiết kế: Nguyễn Thị Trang</a:t>
            </a:r>
            <a:endParaRPr lang="en-US" altLang="en-SG" sz="24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6" grpId="0" animBg="1"/>
      <p:bldP spid="6" grpId="1"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endParaRPr lang="en-US"/>
          </a:p>
        </p:txBody>
      </p:sp>
      <p:pic>
        <p:nvPicPr>
          <p:cNvPr id="4" name="Picture 3"/>
          <p:cNvPicPr/>
          <p:nvPr/>
        </p:nvPicPr>
        <p:blipFill>
          <a:blip r:embed="rId1"/>
          <a:stretch>
            <a:fillRect/>
          </a:stretch>
        </p:blipFill>
        <p:spPr>
          <a:xfrm>
            <a:off x="129540" y="0"/>
            <a:ext cx="12062460" cy="6976745"/>
          </a:xfrm>
          <a:prstGeom prst="rect">
            <a:avLst/>
          </a:prstGeom>
        </p:spPr>
      </p:pic>
      <p:sp>
        <p:nvSpPr>
          <p:cNvPr id="5" name="Text Box 4"/>
          <p:cNvSpPr txBox="1"/>
          <p:nvPr/>
        </p:nvSpPr>
        <p:spPr>
          <a:xfrm>
            <a:off x="1600835" y="898525"/>
            <a:ext cx="8775065" cy="5504815"/>
          </a:xfrm>
          <a:prstGeom prst="rect">
            <a:avLst/>
          </a:prstGeom>
          <a:noFill/>
        </p:spPr>
        <p:txBody>
          <a:bodyPr wrap="square" rtlCol="0">
            <a:noAutofit/>
          </a:bodyPr>
          <a:p>
            <a:r>
              <a:rPr lang="en-US" altLang="en-US" sz="2400" b="1"/>
              <a:t>+</a:t>
            </a:r>
            <a:r>
              <a:rPr lang="en-US" altLang="en-US" sz="2400" b="1">
                <a:latin typeface="Times New Roman" panose="02020603050405020304" pitchFamily="18" charset="0"/>
                <a:cs typeface="Times New Roman" panose="02020603050405020304" pitchFamily="18" charset="0"/>
              </a:rPr>
              <a:t> Nhóm 4: Làm tổ chim bằng giấy bìa cát tông.</a:t>
            </a:r>
            <a:endParaRPr lang="en-US" altLang="en-US" sz="2400">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Nhóm con thiết kế tổ chim bằng nguyên vật liệu gì?</a:t>
            </a:r>
            <a:endParaRPr lang="en-US" altLang="en-US" sz="2400">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Với những nguyên vật liệu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ó con sẽ làm tổ chim nh</a:t>
            </a:r>
            <a:r>
              <a:rPr lang="en-US" altLang="en-US" sz="2400">
                <a:latin typeface="Times New Roman" panose="02020603050405020304" pitchFamily="18" charset="0"/>
                <a:cs typeface="Times New Roman" panose="02020603050405020304" pitchFamily="18" charset="0"/>
              </a:rPr>
              <a:t>ư</a:t>
            </a:r>
            <a:r>
              <a:rPr lang="en-US" altLang="en-US" sz="2400">
                <a:latin typeface="Times New Roman" panose="02020603050405020304" pitchFamily="18" charset="0"/>
                <a:cs typeface="Times New Roman" panose="02020603050405020304" pitchFamily="18" charset="0"/>
              </a:rPr>
              <a:t> thế nào? </a:t>
            </a:r>
            <a:endParaRPr lang="en-US" altLang="en-US" sz="2400">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Con có </a:t>
            </a:r>
            <a:r>
              <a:rPr lang="en-US" altLang="en-US" sz="2400">
                <a:latin typeface="Times New Roman" panose="02020603050405020304" pitchFamily="18" charset="0"/>
                <a:cs typeface="Times New Roman" panose="02020603050405020304" pitchFamily="18" charset="0"/>
              </a:rPr>
              <a:t>ý</a:t>
            </a:r>
            <a:r>
              <a:rPr lang="en-US" altLang="en-US" sz="2400">
                <a:latin typeface="Times New Roman" panose="02020603050405020304" pitchFamily="18" charset="0"/>
                <a:cs typeface="Times New Roman" panose="02020603050405020304" pitchFamily="18" charset="0"/>
              </a:rPr>
              <a:t> t</a:t>
            </a:r>
            <a:r>
              <a:rPr lang="en-US" altLang="en-US" sz="2400">
                <a:latin typeface="Times New Roman" panose="02020603050405020304" pitchFamily="18" charset="0"/>
                <a:cs typeface="Times New Roman" panose="02020603050405020304" pitchFamily="18" charset="0"/>
              </a:rPr>
              <a:t>ư</a:t>
            </a:r>
            <a:r>
              <a:rPr lang="en-US" altLang="en-US" sz="2400">
                <a:latin typeface="Times New Roman" panose="02020603050405020304" pitchFamily="18" charset="0"/>
                <a:cs typeface="Times New Roman" panose="02020603050405020304" pitchFamily="18" charset="0"/>
              </a:rPr>
              <a:t>ởng nào khác không? </a:t>
            </a:r>
            <a:endParaRPr lang="en-US" altLang="en-US" sz="2400">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Bây giờ cô mời các con lên lấy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ồ dùng và các nguyên vật liệu về nhóm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ể bắt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ầu làm những tổ chim thật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ẹp nào?</a:t>
            </a:r>
            <a:endParaRPr lang="en-US" altLang="en-US" sz="2400">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Trẻ thực hiện, cô quan sát và giúp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ỡ trẻ</a:t>
            </a:r>
            <a:endParaRPr lang="en-US" altLang="en-US" sz="2400">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Tổ chim của chúng mình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ã hoàn thành ch</a:t>
            </a:r>
            <a:r>
              <a:rPr lang="en-US" altLang="en-US" sz="2400">
                <a:latin typeface="Times New Roman" panose="02020603050405020304" pitchFamily="18" charset="0"/>
                <a:cs typeface="Times New Roman" panose="02020603050405020304" pitchFamily="18" charset="0"/>
              </a:rPr>
              <a:t>ư</a:t>
            </a:r>
            <a:r>
              <a:rPr lang="en-US" altLang="en-US" sz="2400">
                <a:latin typeface="Times New Roman" panose="02020603050405020304" pitchFamily="18" charset="0"/>
                <a:cs typeface="Times New Roman" panose="02020603050405020304" pitchFamily="18" charset="0"/>
              </a:rPr>
              <a:t>a? </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0" fill="hold"/>
                                        <p:tgtEl>
                                          <p:spTgt spid="5"/>
                                        </p:tgtEl>
                                        <p:attrNameLst>
                                          <p:attrName>ppt_x</p:attrName>
                                        </p:attrNameLst>
                                      </p:cBhvr>
                                      <p:tavLst>
                                        <p:tav tm="0">
                                          <p:val>
                                            <p:strVal val="#ppt_x"/>
                                          </p:val>
                                        </p:tav>
                                        <p:tav tm="100000">
                                          <p:val>
                                            <p:strVal val="#ppt_x"/>
                                          </p:val>
                                        </p:tav>
                                      </p:tavLst>
                                    </p:anim>
                                    <p:anim calcmode="lin" valueType="num">
                                      <p:cBhvr additive="base">
                                        <p:cTn id="8" dur="5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endParaRPr lang="en-US"/>
          </a:p>
        </p:txBody>
      </p:sp>
      <p:pic>
        <p:nvPicPr>
          <p:cNvPr id="4" name="Picture 3"/>
          <p:cNvPicPr/>
          <p:nvPr/>
        </p:nvPicPr>
        <p:blipFill>
          <a:blip r:embed="rId1"/>
          <a:stretch>
            <a:fillRect/>
          </a:stretch>
        </p:blipFill>
        <p:spPr>
          <a:xfrm>
            <a:off x="-583565" y="-401955"/>
            <a:ext cx="13220700" cy="7689215"/>
          </a:xfrm>
          <a:prstGeom prst="rect">
            <a:avLst/>
          </a:prstGeom>
        </p:spPr>
      </p:pic>
      <p:sp>
        <p:nvSpPr>
          <p:cNvPr id="5" name="Text Box 4"/>
          <p:cNvSpPr txBox="1"/>
          <p:nvPr/>
        </p:nvSpPr>
        <p:spPr>
          <a:xfrm>
            <a:off x="975995" y="568325"/>
            <a:ext cx="10377805" cy="5262245"/>
          </a:xfrm>
          <a:prstGeom prst="rect">
            <a:avLst/>
          </a:prstGeom>
          <a:noFill/>
        </p:spPr>
        <p:txBody>
          <a:bodyPr wrap="square" rtlCol="0">
            <a:spAutoFit/>
          </a:bodyPr>
          <a:p>
            <a:r>
              <a:rPr lang="en-US" altLang="en-US" sz="2400" b="1">
                <a:latin typeface="Times New Roman" panose="02020603050405020304" pitchFamily="18" charset="0"/>
                <a:cs typeface="Times New Roman" panose="02020603050405020304" pitchFamily="18" charset="0"/>
              </a:rPr>
              <a:t>Hoạt </a:t>
            </a:r>
            <a:r>
              <a:rPr lang="en-US" altLang="en-US" sz="2400" b="1">
                <a:latin typeface="Times New Roman" panose="02020603050405020304" pitchFamily="18" charset="0"/>
                <a:cs typeface="Times New Roman" panose="02020603050405020304" pitchFamily="18" charset="0"/>
              </a:rPr>
              <a:t>đ</a:t>
            </a:r>
            <a:r>
              <a:rPr lang="en-US" altLang="en-US" sz="2400" b="1">
                <a:latin typeface="Times New Roman" panose="02020603050405020304" pitchFamily="18" charset="0"/>
                <a:cs typeface="Times New Roman" panose="02020603050405020304" pitchFamily="18" charset="0"/>
              </a:rPr>
              <a:t>ộng 3: Thử nghiệm, trình bày và </a:t>
            </a:r>
            <a:r>
              <a:rPr lang="en-US" altLang="en-US" sz="2400" b="1">
                <a:latin typeface="Times New Roman" panose="02020603050405020304" pitchFamily="18" charset="0"/>
                <a:cs typeface="Times New Roman" panose="02020603050405020304" pitchFamily="18" charset="0"/>
              </a:rPr>
              <a:t>đ</a:t>
            </a:r>
            <a:r>
              <a:rPr lang="en-US" altLang="en-US" sz="2400" b="1">
                <a:latin typeface="Times New Roman" panose="02020603050405020304" pitchFamily="18" charset="0"/>
                <a:cs typeface="Times New Roman" panose="02020603050405020304" pitchFamily="18" charset="0"/>
              </a:rPr>
              <a:t>ánh giá sản phẩm.</a:t>
            </a:r>
            <a:endParaRPr lang="en-US" altLang="en-US" sz="2400" b="1">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Cho trẻ mang sản phẩm lên tr</a:t>
            </a:r>
            <a:r>
              <a:rPr lang="en-US" altLang="en-US" sz="2400">
                <a:latin typeface="Times New Roman" panose="02020603050405020304" pitchFamily="18" charset="0"/>
                <a:cs typeface="Times New Roman" panose="02020603050405020304" pitchFamily="18" charset="0"/>
              </a:rPr>
              <a:t>ư</a:t>
            </a:r>
            <a:r>
              <a:rPr lang="en-US" altLang="en-US" sz="2400">
                <a:latin typeface="Times New Roman" panose="02020603050405020304" pitchFamily="18" charset="0"/>
                <a:cs typeface="Times New Roman" panose="02020603050405020304" pitchFamily="18" charset="0"/>
              </a:rPr>
              <a:t>ng bày.</a:t>
            </a:r>
            <a:endParaRPr lang="en-US" altLang="en-US" sz="2400">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Tổ chim này có giống với bản thiết kế của nhóm con không?</a:t>
            </a:r>
            <a:endParaRPr lang="en-US" altLang="en-US" sz="2400">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Các con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ã làm tổ chim nh</a:t>
            </a:r>
            <a:r>
              <a:rPr lang="en-US" altLang="en-US" sz="2400">
                <a:latin typeface="Times New Roman" panose="02020603050405020304" pitchFamily="18" charset="0"/>
                <a:cs typeface="Times New Roman" panose="02020603050405020304" pitchFamily="18" charset="0"/>
              </a:rPr>
              <a:t>ư</a:t>
            </a:r>
            <a:r>
              <a:rPr lang="en-US" altLang="en-US" sz="2400">
                <a:latin typeface="Times New Roman" panose="02020603050405020304" pitchFamily="18" charset="0"/>
                <a:cs typeface="Times New Roman" panose="02020603050405020304" pitchFamily="18" charset="0"/>
              </a:rPr>
              <a:t> thế nào?</a:t>
            </a:r>
            <a:endParaRPr lang="en-US" altLang="en-US" sz="2400">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Bằng nguyên vật liệu gì?</a:t>
            </a:r>
            <a:endParaRPr lang="en-US" altLang="en-US" sz="2400">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Tổ chim này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ã vừa cho những chú chim ở ch</a:t>
            </a:r>
            <a:r>
              <a:rPr lang="en-US" altLang="en-US" sz="2400">
                <a:latin typeface="Times New Roman" panose="02020603050405020304" pitchFamily="18" charset="0"/>
                <a:cs typeface="Times New Roman" panose="02020603050405020304" pitchFamily="18" charset="0"/>
              </a:rPr>
              <a:t>ư</a:t>
            </a:r>
            <a:r>
              <a:rPr lang="en-US" altLang="en-US" sz="2400">
                <a:latin typeface="Times New Roman" panose="02020603050405020304" pitchFamily="18" charset="0"/>
                <a:cs typeface="Times New Roman" panose="02020603050405020304" pitchFamily="18" charset="0"/>
              </a:rPr>
              <a:t>a nhỉ?( Cho trẻ lên thả chim vào tổ)</a:t>
            </a:r>
            <a:endParaRPr lang="en-US" altLang="en-US" sz="2400">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Lắng nghe cách trẻ trình bày và gợi </a:t>
            </a:r>
            <a:r>
              <a:rPr lang="en-US" altLang="en-US" sz="2400">
                <a:latin typeface="Times New Roman" panose="02020603050405020304" pitchFamily="18" charset="0"/>
                <a:cs typeface="Times New Roman" panose="02020603050405020304" pitchFamily="18" charset="0"/>
              </a:rPr>
              <a:t>ý</a:t>
            </a:r>
            <a:r>
              <a:rPr lang="en-US" altLang="en-US" sz="2400">
                <a:latin typeface="Times New Roman" panose="02020603050405020304" pitchFamily="18" charset="0"/>
                <a:cs typeface="Times New Roman" panose="02020603050405020304" pitchFamily="18" charset="0"/>
              </a:rPr>
              <a:t> cho trẻ nếu gặp khó kh</a:t>
            </a:r>
            <a:r>
              <a:rPr lang="en-US" altLang="en-US" sz="2400">
                <a:latin typeface="Times New Roman" panose="02020603050405020304" pitchFamily="18" charset="0"/>
                <a:cs typeface="Times New Roman" panose="02020603050405020304" pitchFamily="18" charset="0"/>
              </a:rPr>
              <a:t>ă</a:t>
            </a:r>
            <a:r>
              <a:rPr lang="en-US" altLang="en-US" sz="2400">
                <a:latin typeface="Times New Roman" panose="02020603050405020304" pitchFamily="18" charset="0"/>
                <a:cs typeface="Times New Roman" panose="02020603050405020304" pitchFamily="18" charset="0"/>
              </a:rPr>
              <a:t>n.</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endParaRPr lang="en-US"/>
          </a:p>
        </p:txBody>
      </p:sp>
      <p:pic>
        <p:nvPicPr>
          <p:cNvPr id="4" name="Picture 3"/>
          <p:cNvPicPr/>
          <p:nvPr/>
        </p:nvPicPr>
        <p:blipFill>
          <a:blip r:embed="rId1"/>
          <a:stretch>
            <a:fillRect/>
          </a:stretch>
        </p:blipFill>
        <p:spPr>
          <a:xfrm>
            <a:off x="0" y="0"/>
            <a:ext cx="12192635" cy="6858000"/>
          </a:xfrm>
          <a:prstGeom prst="rect">
            <a:avLst/>
          </a:prstGeom>
        </p:spPr>
      </p:pic>
      <p:sp>
        <p:nvSpPr>
          <p:cNvPr id="5" name="Text Box 4"/>
          <p:cNvSpPr txBox="1"/>
          <p:nvPr/>
        </p:nvSpPr>
        <p:spPr>
          <a:xfrm>
            <a:off x="2250440" y="2483485"/>
            <a:ext cx="6991985" cy="761365"/>
          </a:xfrm>
          <a:prstGeom prst="rect">
            <a:avLst/>
          </a:prstGeom>
          <a:noFill/>
        </p:spPr>
        <p:txBody>
          <a:bodyPr wrap="square" rtlCol="0">
            <a:noAutofit/>
          </a:bodyPr>
          <a:p>
            <a:r>
              <a:rPr lang="en-US" sz="3600">
                <a:solidFill>
                  <a:srgbClr val="FF0000"/>
                </a:solidFill>
                <a:latin typeface="Arial Black" panose="020B0A04020102020204" charset="0"/>
                <a:cs typeface="Arial Black" panose="020B0A04020102020204" charset="0"/>
              </a:rPr>
              <a:t>XIN TRÂN TRỌNG CẢM ƠN</a:t>
            </a:r>
            <a:endParaRPr lang="en-US" sz="3600">
              <a:solidFill>
                <a:srgbClr val="FF0000"/>
              </a:solidFill>
              <a:latin typeface="Arial Black" panose="020B0A04020102020204" charset="0"/>
              <a:cs typeface="Arial Black" panose="020B0A040201020202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73975" y="823729"/>
            <a:ext cx="5407742" cy="943897"/>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FF0000"/>
                </a:solidFill>
                <a:latin typeface="Times New Roman" panose="02020603050405020304" pitchFamily="18" charset="0"/>
                <a:cs typeface="Times New Roman" panose="02020603050405020304" pitchFamily="18" charset="0"/>
              </a:rPr>
              <a:t>CÁC LĨNH VỰC HƯỚNG TỚI</a:t>
            </a:r>
            <a:endParaRPr lang="en-SG" sz="2800" b="1" dirty="0">
              <a:solidFill>
                <a:srgbClr val="FF0000"/>
              </a:solidFill>
              <a:latin typeface="Times New Roman" panose="02020603050405020304" pitchFamily="18" charset="0"/>
              <a:cs typeface="Times New Roman" panose="02020603050405020304" pitchFamily="18" charset="0"/>
            </a:endParaRPr>
          </a:p>
        </p:txBody>
      </p:sp>
      <p:sp>
        <p:nvSpPr>
          <p:cNvPr id="7" name="Arrow: Down 6"/>
          <p:cNvSpPr/>
          <p:nvPr/>
        </p:nvSpPr>
        <p:spPr>
          <a:xfrm rot="1907330">
            <a:off x="3517017" y="1684307"/>
            <a:ext cx="263157" cy="167992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8" name="Arrow: Down 7"/>
          <p:cNvSpPr/>
          <p:nvPr/>
        </p:nvSpPr>
        <p:spPr>
          <a:xfrm rot="1025732">
            <a:off x="5120899" y="1764947"/>
            <a:ext cx="255639" cy="156656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9" name="Arrow: Down 8"/>
          <p:cNvSpPr/>
          <p:nvPr/>
        </p:nvSpPr>
        <p:spPr>
          <a:xfrm>
            <a:off x="6936223" y="1736123"/>
            <a:ext cx="294967" cy="153695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0" name="Arrow: Down 9"/>
          <p:cNvSpPr/>
          <p:nvPr/>
        </p:nvSpPr>
        <p:spPr>
          <a:xfrm rot="20530497">
            <a:off x="8355330" y="1756410"/>
            <a:ext cx="363855" cy="152781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1" name="Flowchart: Stored Data 10"/>
          <p:cNvSpPr/>
          <p:nvPr/>
        </p:nvSpPr>
        <p:spPr>
          <a:xfrm>
            <a:off x="674370" y="3272790"/>
            <a:ext cx="2887345" cy="2987675"/>
          </a:xfrm>
          <a:prstGeom prst="flowChartOnlineStorag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G" dirty="0"/>
          </a:p>
        </p:txBody>
      </p:sp>
      <p:sp>
        <p:nvSpPr>
          <p:cNvPr id="12" name="Flowchart: Stored Data 11"/>
          <p:cNvSpPr/>
          <p:nvPr/>
        </p:nvSpPr>
        <p:spPr>
          <a:xfrm>
            <a:off x="3430905" y="3319145"/>
            <a:ext cx="2546985" cy="3063240"/>
          </a:xfrm>
          <a:prstGeom prst="flowChartOnlineStorag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3" name="Flowchart: Stored Data 12"/>
          <p:cNvSpPr/>
          <p:nvPr/>
        </p:nvSpPr>
        <p:spPr>
          <a:xfrm>
            <a:off x="5822239" y="3319390"/>
            <a:ext cx="2278794" cy="3063085"/>
          </a:xfrm>
          <a:prstGeom prst="flowChartOnlineStorage">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4" name="Flowchart: Stored Data 13"/>
          <p:cNvSpPr/>
          <p:nvPr/>
        </p:nvSpPr>
        <p:spPr>
          <a:xfrm>
            <a:off x="8186420" y="3272790"/>
            <a:ext cx="2730500" cy="3063240"/>
          </a:xfrm>
          <a:prstGeom prst="flowChartOnlineStorage">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 name="Text Box 1"/>
          <p:cNvSpPr txBox="1"/>
          <p:nvPr/>
        </p:nvSpPr>
        <p:spPr>
          <a:xfrm>
            <a:off x="940435" y="3272790"/>
            <a:ext cx="2355850" cy="3012440"/>
          </a:xfrm>
          <a:prstGeom prst="rect">
            <a:avLst/>
          </a:prstGeom>
          <a:noFill/>
        </p:spPr>
        <p:txBody>
          <a:bodyPr wrap="square" rtlCol="0">
            <a:noAutofit/>
          </a:bodyPr>
          <a:p>
            <a:pPr algn="ctr"/>
            <a:r>
              <a:rPr lang="en-US">
                <a:latin typeface="Times New Roman" panose="02020603050405020304" pitchFamily="18" charset="0"/>
                <a:cs typeface="Times New Roman" panose="02020603050405020304" pitchFamily="18" charset="0"/>
              </a:rPr>
              <a:t>  </a:t>
            </a:r>
            <a:r>
              <a:rPr lang="en-US" sz="2000">
                <a:solidFill>
                  <a:srgbClr val="FF0000"/>
                </a:solidFill>
                <a:latin typeface="Times New Roman" panose="02020603050405020304" pitchFamily="18" charset="0"/>
                <a:cs typeface="Times New Roman" panose="02020603050405020304" pitchFamily="18" charset="0"/>
              </a:rPr>
              <a:t>  </a:t>
            </a:r>
            <a:r>
              <a:rPr lang="en-US" sz="2400" b="1">
                <a:solidFill>
                  <a:srgbClr val="FF0000"/>
                </a:solidFill>
                <a:latin typeface="Times New Roman" panose="02020603050405020304" pitchFamily="18" charset="0"/>
                <a:cs typeface="Times New Roman" panose="02020603050405020304" pitchFamily="18" charset="0"/>
              </a:rPr>
              <a:t>Khoa học</a:t>
            </a:r>
            <a:r>
              <a:rPr lang="en-US" sz="2400">
                <a:solidFill>
                  <a:srgbClr val="FF0000"/>
                </a:solidFill>
                <a:latin typeface="Times New Roman" panose="02020603050405020304" pitchFamily="18" charset="0"/>
                <a:cs typeface="Times New Roman" panose="02020603050405020304" pitchFamily="18" charset="0"/>
              </a:rPr>
              <a:t>: </a:t>
            </a:r>
            <a:endParaRPr lang="en-US">
              <a:latin typeface="Times New Roman" panose="02020603050405020304" pitchFamily="18" charset="0"/>
              <a:cs typeface="Times New Roman" panose="02020603050405020304" pitchFamily="18" charset="0"/>
            </a:endParaRPr>
          </a:p>
          <a:p>
            <a:r>
              <a:rPr lang="en-US" altLang="en-US">
                <a:latin typeface="Times New Roman" panose="02020603050405020304" pitchFamily="18" charset="0"/>
                <a:cs typeface="Times New Roman" panose="02020603050405020304" pitchFamily="18" charset="0"/>
              </a:rPr>
              <a:t>- Trẻ biết </a:t>
            </a:r>
            <a:r>
              <a:rPr lang="en-US" altLang="en-US">
                <a:latin typeface="Times New Roman" panose="02020603050405020304" pitchFamily="18" charset="0"/>
                <a:cs typeface="Times New Roman" panose="02020603050405020304" pitchFamily="18" charset="0"/>
              </a:rPr>
              <a:t>đ</a:t>
            </a:r>
            <a:r>
              <a:rPr lang="en-US" altLang="en-US">
                <a:latin typeface="Times New Roman" panose="02020603050405020304" pitchFamily="18" charset="0"/>
                <a:cs typeface="Times New Roman" panose="02020603050405020304" pitchFamily="18" charset="0"/>
              </a:rPr>
              <a:t>ặc </a:t>
            </a:r>
            <a:r>
              <a:rPr lang="en-US" altLang="en-US">
                <a:latin typeface="Times New Roman" panose="02020603050405020304" pitchFamily="18" charset="0"/>
                <a:cs typeface="Times New Roman" panose="02020603050405020304" pitchFamily="18" charset="0"/>
              </a:rPr>
              <a:t>đ</a:t>
            </a:r>
            <a:r>
              <a:rPr lang="en-US" altLang="en-US">
                <a:latin typeface="Times New Roman" panose="02020603050405020304" pitchFamily="18" charset="0"/>
                <a:cs typeface="Times New Roman" panose="02020603050405020304" pitchFamily="18" charset="0"/>
              </a:rPr>
              <a:t>iểm, cấu tạo, công dụng của tổ chim, chuồng chim và biết nơi sống của con chim</a:t>
            </a:r>
            <a:endParaRPr lang="en-US" altLang="en-US">
              <a:latin typeface="Times New Roman" panose="02020603050405020304" pitchFamily="18" charset="0"/>
              <a:cs typeface="Times New Roman" panose="02020603050405020304" pitchFamily="18" charset="0"/>
            </a:endParaRPr>
          </a:p>
          <a:p>
            <a:r>
              <a:rPr lang="en-US" altLang="en-US">
                <a:latin typeface="Times New Roman" panose="02020603050405020304" pitchFamily="18" charset="0"/>
                <a:cs typeface="Times New Roman" panose="02020603050405020304" pitchFamily="18" charset="0"/>
              </a:rPr>
              <a:t> - Kể </a:t>
            </a:r>
            <a:r>
              <a:rPr lang="en-US" altLang="en-US">
                <a:latin typeface="Times New Roman" panose="02020603050405020304" pitchFamily="18" charset="0"/>
                <a:cs typeface="Times New Roman" panose="02020603050405020304" pitchFamily="18" charset="0"/>
              </a:rPr>
              <a:t>đư</a:t>
            </a:r>
            <a:r>
              <a:rPr lang="en-US" altLang="en-US">
                <a:latin typeface="Times New Roman" panose="02020603050405020304" pitchFamily="18" charset="0"/>
                <a:cs typeface="Times New Roman" panose="02020603050405020304" pitchFamily="18" charset="0"/>
              </a:rPr>
              <a:t>ợc tên một số nguyên liệu cần sử dụng </a:t>
            </a:r>
            <a:r>
              <a:rPr lang="en-US" altLang="en-US">
                <a:latin typeface="Times New Roman" panose="02020603050405020304" pitchFamily="18" charset="0"/>
                <a:cs typeface="Times New Roman" panose="02020603050405020304" pitchFamily="18" charset="0"/>
              </a:rPr>
              <a:t>đ</a:t>
            </a:r>
            <a:r>
              <a:rPr lang="en-US" altLang="en-US">
                <a:latin typeface="Times New Roman" panose="02020603050405020304" pitchFamily="18" charset="0"/>
                <a:cs typeface="Times New Roman" panose="02020603050405020304" pitchFamily="18" charset="0"/>
              </a:rPr>
              <a:t>ể tạo thành tổ chim, chuồng chim.</a:t>
            </a:r>
            <a:endParaRPr lang="en-US" altLang="en-US">
              <a:latin typeface="Times New Roman" panose="02020603050405020304" pitchFamily="18" charset="0"/>
              <a:cs typeface="Times New Roman" panose="02020603050405020304" pitchFamily="18" charset="0"/>
            </a:endParaRPr>
          </a:p>
          <a:p>
            <a:endParaRPr lang="en-US"/>
          </a:p>
          <a:p>
            <a:endParaRPr lang="en-US"/>
          </a:p>
          <a:p>
            <a:endParaRPr lang="en-US"/>
          </a:p>
          <a:p>
            <a:endParaRPr lang="en-US"/>
          </a:p>
          <a:p>
            <a:endParaRPr lang="en-US"/>
          </a:p>
        </p:txBody>
      </p:sp>
      <p:sp>
        <p:nvSpPr>
          <p:cNvPr id="3" name="Text Box 2"/>
          <p:cNvSpPr txBox="1"/>
          <p:nvPr/>
        </p:nvSpPr>
        <p:spPr>
          <a:xfrm>
            <a:off x="3519805" y="3397885"/>
            <a:ext cx="2081530" cy="2862580"/>
          </a:xfrm>
          <a:prstGeom prst="rect">
            <a:avLst/>
          </a:prstGeom>
          <a:noFill/>
        </p:spPr>
        <p:txBody>
          <a:bodyPr wrap="square" rtlCol="0">
            <a:noAutofit/>
          </a:bodyPr>
          <a:p>
            <a:pPr algn="ctr"/>
            <a:r>
              <a:rPr lang="en-US" altLang="en-US" sz="2400" b="1">
                <a:latin typeface="Times New Roman" panose="02020603050405020304" pitchFamily="18" charset="0"/>
                <a:cs typeface="Times New Roman" panose="02020603050405020304" pitchFamily="18" charset="0"/>
              </a:rPr>
              <a:t>Công nghệ</a:t>
            </a:r>
            <a:endParaRPr lang="en-US" altLang="en-US" sz="2400" b="1">
              <a:latin typeface="Times New Roman" panose="02020603050405020304" pitchFamily="18" charset="0"/>
              <a:cs typeface="Times New Roman" panose="02020603050405020304" pitchFamily="18" charset="0"/>
            </a:endParaRPr>
          </a:p>
          <a:p>
            <a:r>
              <a:rPr lang="en-US" altLang="en-US">
                <a:latin typeface="Times New Roman" panose="02020603050405020304" pitchFamily="18" charset="0"/>
                <a:cs typeface="Times New Roman" panose="02020603050405020304" pitchFamily="18" charset="0"/>
              </a:rPr>
              <a:t>– Trẻ xem hình ảnh tổ chim, chuồng chim.</a:t>
            </a:r>
            <a:endParaRPr lang="en-US" altLang="en-US">
              <a:latin typeface="Times New Roman" panose="02020603050405020304" pitchFamily="18" charset="0"/>
              <a:cs typeface="Times New Roman" panose="02020603050405020304" pitchFamily="18" charset="0"/>
            </a:endParaRPr>
          </a:p>
          <a:p>
            <a:r>
              <a:rPr lang="en-US" altLang="en-US">
                <a:latin typeface="Times New Roman" panose="02020603050405020304" pitchFamily="18" charset="0"/>
                <a:cs typeface="Times New Roman" panose="02020603050405020304" pitchFamily="18" charset="0"/>
              </a:rPr>
              <a:t>-  Nêu </a:t>
            </a:r>
            <a:r>
              <a:rPr lang="en-US" altLang="en-US">
                <a:latin typeface="Times New Roman" panose="02020603050405020304" pitchFamily="18" charset="0"/>
                <a:cs typeface="Times New Roman" panose="02020603050405020304" pitchFamily="18" charset="0"/>
              </a:rPr>
              <a:t>đư</a:t>
            </a:r>
            <a:r>
              <a:rPr lang="en-US" altLang="en-US">
                <a:latin typeface="Times New Roman" panose="02020603050405020304" pitchFamily="18" charset="0"/>
                <a:cs typeface="Times New Roman" panose="02020603050405020304" pitchFamily="18" charset="0"/>
              </a:rPr>
              <a:t>ợc các b</a:t>
            </a:r>
            <a:r>
              <a:rPr lang="en-US" altLang="en-US">
                <a:latin typeface="Times New Roman" panose="02020603050405020304" pitchFamily="18" charset="0"/>
                <a:cs typeface="Times New Roman" panose="02020603050405020304" pitchFamily="18" charset="0"/>
              </a:rPr>
              <a:t>ư</a:t>
            </a:r>
            <a:r>
              <a:rPr lang="en-US" altLang="en-US">
                <a:latin typeface="Times New Roman" panose="02020603050405020304" pitchFamily="18" charset="0"/>
                <a:cs typeface="Times New Roman" panose="02020603050405020304" pitchFamily="18" charset="0"/>
              </a:rPr>
              <a:t>ớc làm nên tổ chim, chuồng chim.</a:t>
            </a:r>
            <a:endParaRPr lang="en-US" altLang="en-US">
              <a:latin typeface="Times New Roman" panose="02020603050405020304" pitchFamily="18" charset="0"/>
              <a:cs typeface="Times New Roman" panose="02020603050405020304" pitchFamily="18" charset="0"/>
            </a:endParaRPr>
          </a:p>
        </p:txBody>
      </p:sp>
      <p:sp>
        <p:nvSpPr>
          <p:cNvPr id="5" name="Text Box 4"/>
          <p:cNvSpPr txBox="1"/>
          <p:nvPr/>
        </p:nvSpPr>
        <p:spPr>
          <a:xfrm>
            <a:off x="5839460" y="3221990"/>
            <a:ext cx="2040255" cy="3210560"/>
          </a:xfrm>
          <a:prstGeom prst="rect">
            <a:avLst/>
          </a:prstGeom>
          <a:noFill/>
        </p:spPr>
        <p:txBody>
          <a:bodyPr wrap="square" rtlCol="0">
            <a:noAutofit/>
          </a:bodyPr>
          <a:p>
            <a:pPr algn="ctr"/>
            <a:r>
              <a:rPr lang="en-US" altLang="en-US" sz="2400" b="1">
                <a:solidFill>
                  <a:srgbClr val="FF0000"/>
                </a:solidFill>
                <a:latin typeface="Times New Roman" panose="02020603050405020304" pitchFamily="18" charset="0"/>
                <a:cs typeface="Times New Roman" panose="02020603050405020304" pitchFamily="18" charset="0"/>
              </a:rPr>
              <a:t>Chế tạo:</a:t>
            </a:r>
            <a:endParaRPr lang="en-US" altLang="en-US" b="1">
              <a:solidFill>
                <a:srgbClr val="FF0000"/>
              </a:solidFill>
              <a:latin typeface="Times New Roman" panose="02020603050405020304" pitchFamily="18" charset="0"/>
              <a:cs typeface="Times New Roman" panose="02020603050405020304" pitchFamily="18" charset="0"/>
            </a:endParaRPr>
          </a:p>
          <a:p>
            <a:r>
              <a:rPr lang="en-US" altLang="en-US">
                <a:latin typeface="Times New Roman" panose="02020603050405020304" pitchFamily="18" charset="0"/>
                <a:cs typeface="Times New Roman" panose="02020603050405020304" pitchFamily="18" charset="0"/>
              </a:rPr>
              <a:t>– Trẻ sử dụng các nguyên liệu nh</a:t>
            </a:r>
            <a:r>
              <a:rPr lang="en-US" altLang="en-US">
                <a:latin typeface="Times New Roman" panose="02020603050405020304" pitchFamily="18" charset="0"/>
                <a:cs typeface="Times New Roman" panose="02020603050405020304" pitchFamily="18" charset="0"/>
              </a:rPr>
              <a:t>ư</a:t>
            </a:r>
            <a:r>
              <a:rPr lang="en-US" altLang="en-US">
                <a:latin typeface="Times New Roman" panose="02020603050405020304" pitchFamily="18" charset="0"/>
                <a:cs typeface="Times New Roman" panose="02020603050405020304" pitchFamily="18" charset="0"/>
              </a:rPr>
              <a:t>:</a:t>
            </a:r>
            <a:endParaRPr lang="en-US" altLang="en-US">
              <a:latin typeface="Times New Roman" panose="02020603050405020304" pitchFamily="18" charset="0"/>
              <a:cs typeface="Times New Roman" panose="02020603050405020304" pitchFamily="18" charset="0"/>
            </a:endParaRPr>
          </a:p>
          <a:p>
            <a:r>
              <a:rPr lang="en-US" altLang="en-US">
                <a:latin typeface="Times New Roman" panose="02020603050405020304" pitchFamily="18" charset="0"/>
                <a:cs typeface="Times New Roman" panose="02020603050405020304" pitchFamily="18" charset="0"/>
              </a:rPr>
              <a:t> vỏ quả dừa, sơ dừa, vỏ hộp giấy, giấy bìa, lá cây khô,rơm,b</a:t>
            </a:r>
            <a:r>
              <a:rPr lang="en-US" altLang="en-US">
                <a:latin typeface="Times New Roman" panose="02020603050405020304" pitchFamily="18" charset="0"/>
                <a:cs typeface="Times New Roman" panose="02020603050405020304" pitchFamily="18" charset="0"/>
              </a:rPr>
              <a:t>ă</a:t>
            </a:r>
            <a:r>
              <a:rPr lang="en-US" altLang="en-US">
                <a:latin typeface="Times New Roman" panose="02020603050405020304" pitchFamily="18" charset="0"/>
                <a:cs typeface="Times New Roman" panose="02020603050405020304" pitchFamily="18" charset="0"/>
              </a:rPr>
              <a:t>ng dính, kéo,, dây buộc, dập ghim, bìa cát tông</a:t>
            </a:r>
            <a:endParaRPr lang="en-US">
              <a:latin typeface="Times New Roman" panose="02020603050405020304" pitchFamily="18" charset="0"/>
              <a:cs typeface="Times New Roman" panose="02020603050405020304" pitchFamily="18" charset="0"/>
            </a:endParaRPr>
          </a:p>
        </p:txBody>
      </p:sp>
      <p:sp>
        <p:nvSpPr>
          <p:cNvPr id="6" name="Text Box 5"/>
          <p:cNvSpPr txBox="1"/>
          <p:nvPr/>
        </p:nvSpPr>
        <p:spPr>
          <a:xfrm>
            <a:off x="8439785" y="3334385"/>
            <a:ext cx="2223770" cy="2736215"/>
          </a:xfrm>
          <a:prstGeom prst="rect">
            <a:avLst/>
          </a:prstGeom>
          <a:noFill/>
        </p:spPr>
        <p:txBody>
          <a:bodyPr wrap="square" rtlCol="0">
            <a:noAutofit/>
          </a:bodyPr>
          <a:p>
            <a:pPr algn="ctr"/>
            <a:r>
              <a:rPr lang="en-US" altLang="en-US" sz="2400" b="1">
                <a:solidFill>
                  <a:schemeClr val="tx1"/>
                </a:solidFill>
                <a:latin typeface="Times New Roman" panose="02020603050405020304" pitchFamily="18" charset="0"/>
                <a:cs typeface="Times New Roman" panose="02020603050405020304" pitchFamily="18" charset="0"/>
              </a:rPr>
              <a:t>Nghệ thuật:</a:t>
            </a:r>
            <a:endParaRPr lang="en-US" altLang="en-US" sz="2400" b="1">
              <a:solidFill>
                <a:schemeClr val="tx1"/>
              </a:solidFill>
              <a:latin typeface="Times New Roman" panose="02020603050405020304" pitchFamily="18" charset="0"/>
              <a:cs typeface="Times New Roman" panose="02020603050405020304" pitchFamily="18" charset="0"/>
            </a:endParaRPr>
          </a:p>
          <a:p>
            <a:r>
              <a:rPr lang="en-US" altLang="en-US">
                <a:latin typeface="Times New Roman" panose="02020603050405020304" pitchFamily="18" charset="0"/>
                <a:cs typeface="Times New Roman" panose="02020603050405020304" pitchFamily="18" charset="0"/>
              </a:rPr>
              <a:t>– Tạo ra </a:t>
            </a:r>
            <a:r>
              <a:rPr lang="en-US" altLang="en-US">
                <a:latin typeface="Times New Roman" panose="02020603050405020304" pitchFamily="18" charset="0"/>
                <a:cs typeface="Times New Roman" panose="02020603050405020304" pitchFamily="18" charset="0"/>
              </a:rPr>
              <a:t>đư</a:t>
            </a:r>
            <a:r>
              <a:rPr lang="en-US" altLang="en-US">
                <a:latin typeface="Times New Roman" panose="02020603050405020304" pitchFamily="18" charset="0"/>
                <a:cs typeface="Times New Roman" panose="02020603050405020304" pitchFamily="18" charset="0"/>
              </a:rPr>
              <a:t>ợc sản phẩm có tính thẩm mỹ. </a:t>
            </a:r>
            <a:endParaRPr lang="en-US" altLang="en-US">
              <a:latin typeface="Times New Roman" panose="02020603050405020304" pitchFamily="18" charset="0"/>
              <a:cs typeface="Times New Roman" panose="02020603050405020304" pitchFamily="18" charset="0"/>
            </a:endParaRPr>
          </a:p>
          <a:p>
            <a:r>
              <a:rPr lang="en-US" altLang="en-US">
                <a:latin typeface="Times New Roman" panose="02020603050405020304" pitchFamily="18" charset="0"/>
                <a:cs typeface="Times New Roman" panose="02020603050405020304" pitchFamily="18" charset="0"/>
              </a:rPr>
              <a:t>- Biết sắp xếp, buộc, gắn </a:t>
            </a:r>
            <a:r>
              <a:rPr lang="en-US" altLang="en-US">
                <a:latin typeface="Times New Roman" panose="02020603050405020304" pitchFamily="18" charset="0"/>
                <a:cs typeface="Times New Roman" panose="02020603050405020304" pitchFamily="18" charset="0"/>
              </a:rPr>
              <a:t>đ</a:t>
            </a:r>
            <a:r>
              <a:rPr lang="en-US" altLang="en-US">
                <a:latin typeface="Times New Roman" panose="02020603050405020304" pitchFamily="18" charset="0"/>
                <a:cs typeface="Times New Roman" panose="02020603050405020304" pitchFamily="18" charset="0"/>
              </a:rPr>
              <a:t>ính cho tổ chim,chuồng chim </a:t>
            </a:r>
            <a:r>
              <a:rPr lang="en-US" altLang="en-US">
                <a:latin typeface="Times New Roman" panose="02020603050405020304" pitchFamily="18" charset="0"/>
                <a:cs typeface="Times New Roman" panose="02020603050405020304" pitchFamily="18" charset="0"/>
              </a:rPr>
              <a:t>đư</a:t>
            </a:r>
            <a:r>
              <a:rPr lang="en-US" altLang="en-US">
                <a:latin typeface="Times New Roman" panose="02020603050405020304" pitchFamily="18" charset="0"/>
                <a:cs typeface="Times New Roman" panose="02020603050405020304" pitchFamily="18" charset="0"/>
              </a:rPr>
              <a:t>ợc cân </a:t>
            </a:r>
            <a:r>
              <a:rPr lang="en-US" altLang="en-US">
                <a:latin typeface="Times New Roman" panose="02020603050405020304" pitchFamily="18" charset="0"/>
                <a:cs typeface="Times New Roman" panose="02020603050405020304" pitchFamily="18" charset="0"/>
              </a:rPr>
              <a:t>đ</a:t>
            </a:r>
            <a:r>
              <a:rPr lang="en-US" altLang="en-US">
                <a:latin typeface="Times New Roman" panose="02020603050405020304" pitchFamily="18" charset="0"/>
                <a:cs typeface="Times New Roman" panose="02020603050405020304" pitchFamily="18" charset="0"/>
              </a:rPr>
              <a:t>ối </a:t>
            </a:r>
            <a:r>
              <a:rPr lang="en-US" altLang="en-US">
                <a:latin typeface="Times New Roman" panose="02020603050405020304" pitchFamily="18" charset="0"/>
                <a:cs typeface="Times New Roman" panose="02020603050405020304" pitchFamily="18" charset="0"/>
              </a:rPr>
              <a:t>đ</a:t>
            </a:r>
            <a:r>
              <a:rPr lang="en-US" altLang="en-US">
                <a:latin typeface="Times New Roman" panose="02020603050405020304" pitchFamily="18" charset="0"/>
                <a:cs typeface="Times New Roman" panose="02020603050405020304" pitchFamily="18" charset="0"/>
              </a:rPr>
              <a:t>ều nhau </a:t>
            </a:r>
            <a:r>
              <a:rPr lang="en-US" altLang="en-US">
                <a:latin typeface="Times New Roman" panose="02020603050405020304" pitchFamily="18" charset="0"/>
                <a:cs typeface="Times New Roman" panose="02020603050405020304" pitchFamily="18" charset="0"/>
              </a:rPr>
              <a:t>đ</a:t>
            </a:r>
            <a:r>
              <a:rPr lang="en-US" altLang="en-US">
                <a:latin typeface="Times New Roman" panose="02020603050405020304" pitchFamily="18" charset="0"/>
                <a:cs typeface="Times New Roman" panose="02020603050405020304" pitchFamily="18" charset="0"/>
              </a:rPr>
              <a:t>ẹp mắt.</a:t>
            </a:r>
            <a:endParaRPr lang="en-US" altLang="en-US">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heckerboard(across)">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checkerboard(across)">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linds(horizontal)">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2" grpId="0"/>
      <p:bldP spid="2" grpId="1"/>
      <p:bldP spid="3" grpId="0"/>
      <p:bldP spid="3" grpId="1"/>
      <p:bldP spid="5" grpId="0"/>
      <p:bldP spid="5" grpId="1"/>
      <p:bldP spid="6" grpId="0"/>
      <p:bldP spid="6"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Flowchart: Process 3"/>
          <p:cNvSpPr/>
          <p:nvPr/>
        </p:nvSpPr>
        <p:spPr>
          <a:xfrm>
            <a:off x="3397250" y="285750"/>
            <a:ext cx="5846445" cy="659130"/>
          </a:xfrm>
          <a:prstGeom prst="flowChartProcess">
            <a:avLst/>
          </a:prstGeom>
          <a:gradFill>
            <a:gsLst>
              <a:gs pos="0">
                <a:srgbClr val="FECF40"/>
              </a:gs>
              <a:gs pos="100000">
                <a:srgbClr val="846C21"/>
              </a:gs>
            </a:gsLst>
            <a:lin scaled="0"/>
          </a:gra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en-US" sz="2800" b="1" dirty="0">
                <a:solidFill>
                  <a:srgbClr val="0070C0"/>
                </a:solidFill>
                <a:latin typeface="Times New Roman" panose="02020603050405020304" pitchFamily="18" charset="0"/>
                <a:cs typeface="Times New Roman" panose="02020603050405020304" pitchFamily="18" charset="0"/>
                <a:sym typeface="+mn-ea"/>
              </a:rPr>
              <a:t>CÁC LĨNH VỰC HƯỚNG TỚI</a:t>
            </a:r>
            <a:endParaRPr lang="en-US" sz="2800" b="1" dirty="0">
              <a:solidFill>
                <a:srgbClr val="0070C0"/>
              </a:solidFill>
              <a:latin typeface="Times New Roman" panose="02020603050405020304" pitchFamily="18" charset="0"/>
              <a:cs typeface="Times New Roman" panose="02020603050405020304" pitchFamily="18" charset="0"/>
              <a:sym typeface="+mn-ea"/>
            </a:endParaRPr>
          </a:p>
        </p:txBody>
      </p:sp>
      <p:cxnSp>
        <p:nvCxnSpPr>
          <p:cNvPr id="10" name="Straight Connector 9"/>
          <p:cNvCxnSpPr/>
          <p:nvPr/>
        </p:nvCxnSpPr>
        <p:spPr>
          <a:xfrm flipH="1">
            <a:off x="3303270" y="944880"/>
            <a:ext cx="2834005" cy="115062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6137275" y="986790"/>
            <a:ext cx="721360" cy="120269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6074410" y="944880"/>
            <a:ext cx="3314700" cy="982980"/>
          </a:xfrm>
          <a:prstGeom prst="line">
            <a:avLst/>
          </a:prstGeom>
        </p:spPr>
        <p:style>
          <a:lnRef idx="2">
            <a:schemeClr val="accent1"/>
          </a:lnRef>
          <a:fillRef idx="0">
            <a:schemeClr val="accent1"/>
          </a:fillRef>
          <a:effectRef idx="1">
            <a:schemeClr val="accent1"/>
          </a:effectRef>
          <a:fontRef idx="minor">
            <a:schemeClr val="tx1"/>
          </a:fontRef>
        </p:style>
      </p:cxnSp>
      <p:sp>
        <p:nvSpPr>
          <p:cNvPr id="13" name="Oval 12"/>
          <p:cNvSpPr/>
          <p:nvPr/>
        </p:nvSpPr>
        <p:spPr>
          <a:xfrm>
            <a:off x="3125470" y="1927860"/>
            <a:ext cx="795020" cy="762635"/>
          </a:xfrm>
          <a:prstGeom prst="ellipse">
            <a:avLst/>
          </a:prstGeom>
          <a:solidFill>
            <a:schemeClr val="accent4">
              <a:lumMod val="60000"/>
              <a:lumOff val="4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a:p>
        </p:txBody>
      </p:sp>
      <p:sp>
        <p:nvSpPr>
          <p:cNvPr id="14" name="Oval 13"/>
          <p:cNvSpPr/>
          <p:nvPr/>
        </p:nvSpPr>
        <p:spPr>
          <a:xfrm>
            <a:off x="6252210" y="2021840"/>
            <a:ext cx="930275" cy="668655"/>
          </a:xfrm>
          <a:prstGeom prst="ellipse">
            <a:avLst/>
          </a:prstGeom>
          <a:solidFill>
            <a:schemeClr val="accent4">
              <a:lumMod val="60000"/>
              <a:lumOff val="4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a:p>
        </p:txBody>
      </p:sp>
      <p:sp>
        <p:nvSpPr>
          <p:cNvPr id="15" name="Oval 14"/>
          <p:cNvSpPr/>
          <p:nvPr/>
        </p:nvSpPr>
        <p:spPr>
          <a:xfrm>
            <a:off x="9012555" y="1927860"/>
            <a:ext cx="825500" cy="762635"/>
          </a:xfrm>
          <a:prstGeom prst="ellipse">
            <a:avLst/>
          </a:prstGeom>
          <a:solidFill>
            <a:schemeClr val="accent4">
              <a:lumMod val="60000"/>
              <a:lumOff val="4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a:p>
        </p:txBody>
      </p:sp>
      <p:sp>
        <p:nvSpPr>
          <p:cNvPr id="18" name="Flowchart: Stored Data 17"/>
          <p:cNvSpPr/>
          <p:nvPr/>
        </p:nvSpPr>
        <p:spPr>
          <a:xfrm>
            <a:off x="1350645" y="2690495"/>
            <a:ext cx="2818765" cy="3021965"/>
          </a:xfrm>
          <a:prstGeom prst="flowChartOnlineStorage">
            <a:avLst/>
          </a:prstGeom>
          <a:solidFill>
            <a:srgbClr val="FFFF00"/>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a:p>
        </p:txBody>
      </p:sp>
      <p:sp>
        <p:nvSpPr>
          <p:cNvPr id="19" name="Flowchart: Stored Data 18"/>
          <p:cNvSpPr/>
          <p:nvPr/>
        </p:nvSpPr>
        <p:spPr>
          <a:xfrm>
            <a:off x="5060950" y="2690495"/>
            <a:ext cx="2689860" cy="3021965"/>
          </a:xfrm>
          <a:prstGeom prst="flowChartOnlineStorage">
            <a:avLst/>
          </a:prstGeom>
          <a:solidFill>
            <a:srgbClr val="FF0000"/>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a:p>
        </p:txBody>
      </p:sp>
      <p:sp>
        <p:nvSpPr>
          <p:cNvPr id="20" name="Flowchart: Stored Data 19"/>
          <p:cNvSpPr/>
          <p:nvPr/>
        </p:nvSpPr>
        <p:spPr>
          <a:xfrm>
            <a:off x="8317230" y="2594610"/>
            <a:ext cx="2658745" cy="3021965"/>
          </a:xfrm>
          <a:prstGeom prst="flowChartOnlineStorage">
            <a:avLst/>
          </a:prstGeom>
          <a:solidFill>
            <a:schemeClr val="accent6">
              <a:lumMod val="20000"/>
              <a:lumOff val="8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a:p>
        </p:txBody>
      </p:sp>
      <p:sp>
        <p:nvSpPr>
          <p:cNvPr id="21" name="Text Box 20"/>
          <p:cNvSpPr txBox="1"/>
          <p:nvPr/>
        </p:nvSpPr>
        <p:spPr>
          <a:xfrm>
            <a:off x="1527810" y="2865755"/>
            <a:ext cx="1993900" cy="2676525"/>
          </a:xfrm>
          <a:prstGeom prst="rect">
            <a:avLst/>
          </a:prstGeom>
          <a:noFill/>
        </p:spPr>
        <p:txBody>
          <a:bodyPr wrap="square" rtlCol="0">
            <a:spAutoFit/>
          </a:bodyPr>
          <a:p>
            <a:pPr algn="ctr"/>
            <a:r>
              <a:rPr lang="en-US" altLang="en-US" sz="2400" b="1">
                <a:latin typeface="Times New Roman" panose="02020603050405020304" pitchFamily="18" charset="0"/>
                <a:cs typeface="Times New Roman" panose="02020603050405020304" pitchFamily="18" charset="0"/>
              </a:rPr>
              <a:t>Toán:</a:t>
            </a:r>
            <a:endParaRPr lang="en-US" altLang="en-US" sz="2400" b="1">
              <a:latin typeface="Times New Roman" panose="02020603050405020304" pitchFamily="18" charset="0"/>
              <a:cs typeface="Times New Roman" panose="02020603050405020304" pitchFamily="18" charset="0"/>
            </a:endParaRPr>
          </a:p>
          <a:p>
            <a:r>
              <a:rPr lang="en-US" altLang="en-US">
                <a:latin typeface="Times New Roman" panose="02020603050405020304" pitchFamily="18" charset="0"/>
                <a:cs typeface="Times New Roman" panose="02020603050405020304" pitchFamily="18" charset="0"/>
              </a:rPr>
              <a:t>– Trẻ </a:t>
            </a:r>
            <a:r>
              <a:rPr lang="en-US" altLang="en-US">
                <a:latin typeface="Times New Roman" panose="02020603050405020304" pitchFamily="18" charset="0"/>
                <a:cs typeface="Times New Roman" panose="02020603050405020304" pitchFamily="18" charset="0"/>
              </a:rPr>
              <a:t>ư</a:t>
            </a:r>
            <a:r>
              <a:rPr lang="en-US" altLang="en-US">
                <a:latin typeface="Times New Roman" panose="02020603050405020304" pitchFamily="18" charset="0"/>
                <a:cs typeface="Times New Roman" panose="02020603050405020304" pitchFamily="18" charset="0"/>
              </a:rPr>
              <a:t>ớc l</a:t>
            </a:r>
            <a:r>
              <a:rPr lang="en-US" altLang="en-US">
                <a:latin typeface="Times New Roman" panose="02020603050405020304" pitchFamily="18" charset="0"/>
                <a:cs typeface="Times New Roman" panose="02020603050405020304" pitchFamily="18" charset="0"/>
              </a:rPr>
              <a:t>ư</a:t>
            </a:r>
            <a:r>
              <a:rPr lang="en-US" altLang="en-US">
                <a:latin typeface="Times New Roman" panose="02020603050405020304" pitchFamily="18" charset="0"/>
                <a:cs typeface="Times New Roman" panose="02020603050405020304" pitchFamily="18" charset="0"/>
              </a:rPr>
              <a:t>ợng </a:t>
            </a:r>
            <a:r>
              <a:rPr lang="en-US" altLang="en-US">
                <a:latin typeface="Times New Roman" panose="02020603050405020304" pitchFamily="18" charset="0"/>
                <a:cs typeface="Times New Roman" panose="02020603050405020304" pitchFamily="18" charset="0"/>
              </a:rPr>
              <a:t>đ</a:t>
            </a:r>
            <a:r>
              <a:rPr lang="en-US" altLang="en-US">
                <a:latin typeface="Times New Roman" panose="02020603050405020304" pitchFamily="18" charset="0"/>
                <a:cs typeface="Times New Roman" panose="02020603050405020304" pitchFamily="18" charset="0"/>
              </a:rPr>
              <a:t>ộ rộng của các chuồng chim, biết </a:t>
            </a:r>
            <a:r>
              <a:rPr lang="en-US" altLang="en-US">
                <a:latin typeface="Times New Roman" panose="02020603050405020304" pitchFamily="18" charset="0"/>
                <a:cs typeface="Times New Roman" panose="02020603050405020304" pitchFamily="18" charset="0"/>
              </a:rPr>
              <a:t>đ</a:t>
            </a:r>
            <a:r>
              <a:rPr lang="en-US" altLang="en-US">
                <a:latin typeface="Times New Roman" panose="02020603050405020304" pitchFamily="18" charset="0"/>
                <a:cs typeface="Times New Roman" panose="02020603050405020304" pitchFamily="18" charset="0"/>
              </a:rPr>
              <a:t>o, </a:t>
            </a:r>
            <a:r>
              <a:rPr lang="en-US" altLang="en-US">
                <a:latin typeface="Times New Roman" panose="02020603050405020304" pitchFamily="18" charset="0"/>
                <a:cs typeface="Times New Roman" panose="02020603050405020304" pitchFamily="18" charset="0"/>
              </a:rPr>
              <a:t>đ</a:t>
            </a:r>
            <a:r>
              <a:rPr lang="en-US" altLang="en-US">
                <a:latin typeface="Times New Roman" panose="02020603050405020304" pitchFamily="18" charset="0"/>
                <a:cs typeface="Times New Roman" panose="02020603050405020304" pitchFamily="18" charset="0"/>
              </a:rPr>
              <a:t>ếm, so sánh </a:t>
            </a:r>
            <a:r>
              <a:rPr lang="en-US" altLang="en-US">
                <a:latin typeface="Times New Roman" panose="02020603050405020304" pitchFamily="18" charset="0"/>
                <a:cs typeface="Times New Roman" panose="02020603050405020304" pitchFamily="18" charset="0"/>
              </a:rPr>
              <a:t>đ</a:t>
            </a:r>
            <a:r>
              <a:rPr lang="en-US" altLang="en-US">
                <a:latin typeface="Times New Roman" panose="02020603050405020304" pitchFamily="18" charset="0"/>
                <a:cs typeface="Times New Roman" panose="02020603050405020304" pitchFamily="18" charset="0"/>
              </a:rPr>
              <a:t>ộ dài, kích th</a:t>
            </a:r>
            <a:r>
              <a:rPr lang="en-US" altLang="en-US">
                <a:latin typeface="Times New Roman" panose="02020603050405020304" pitchFamily="18" charset="0"/>
                <a:cs typeface="Times New Roman" panose="02020603050405020304" pitchFamily="18" charset="0"/>
              </a:rPr>
              <a:t>ư</a:t>
            </a:r>
            <a:r>
              <a:rPr lang="en-US" altLang="en-US">
                <a:latin typeface="Times New Roman" panose="02020603050405020304" pitchFamily="18" charset="0"/>
                <a:cs typeface="Times New Roman" panose="02020603050405020304" pitchFamily="18" charset="0"/>
              </a:rPr>
              <a:t>ớc của các vật liệu làm nên tổ chim,chuồng chim.</a:t>
            </a:r>
            <a:endParaRPr lang="en-US">
              <a:latin typeface="Times New Roman" panose="02020603050405020304" pitchFamily="18" charset="0"/>
              <a:cs typeface="Times New Roman" panose="02020603050405020304" pitchFamily="18" charset="0"/>
            </a:endParaRPr>
          </a:p>
        </p:txBody>
      </p:sp>
      <p:sp>
        <p:nvSpPr>
          <p:cNvPr id="22" name="Text Box 21"/>
          <p:cNvSpPr txBox="1"/>
          <p:nvPr/>
        </p:nvSpPr>
        <p:spPr>
          <a:xfrm>
            <a:off x="8912225" y="2919095"/>
            <a:ext cx="1655445" cy="1835150"/>
          </a:xfrm>
          <a:prstGeom prst="rect">
            <a:avLst/>
          </a:prstGeom>
          <a:noFill/>
        </p:spPr>
        <p:txBody>
          <a:bodyPr wrap="square" rtlCol="0">
            <a:noAutofit/>
          </a:bodyPr>
          <a:p>
            <a:r>
              <a:rPr lang="en-US" altLang="en-US" sz="2400" b="1">
                <a:solidFill>
                  <a:srgbClr val="FF0000"/>
                </a:solidFill>
              </a:rPr>
              <a:t>T</a:t>
            </a:r>
            <a:r>
              <a:rPr lang="en-US" altLang="en-US" sz="2400" b="1">
                <a:solidFill>
                  <a:srgbClr val="FF0000"/>
                </a:solidFill>
                <a:latin typeface="Times New Roman" panose="02020603050405020304" pitchFamily="18" charset="0"/>
                <a:cs typeface="Times New Roman" panose="02020603050405020304" pitchFamily="18" charset="0"/>
              </a:rPr>
              <a:t>CKNXH</a:t>
            </a:r>
            <a:endParaRPr lang="en-US" altLang="en-US" sz="2400" b="1">
              <a:solidFill>
                <a:srgbClr val="FF0000"/>
              </a:solidFill>
              <a:latin typeface="Times New Roman" panose="02020603050405020304" pitchFamily="18" charset="0"/>
              <a:cs typeface="Times New Roman" panose="02020603050405020304" pitchFamily="18" charset="0"/>
            </a:endParaRPr>
          </a:p>
          <a:p>
            <a:r>
              <a:rPr lang="en-US" altLang="en-US">
                <a:latin typeface="Times New Roman" panose="02020603050405020304" pitchFamily="18" charset="0"/>
                <a:cs typeface="Times New Roman" panose="02020603050405020304" pitchFamily="18" charset="0"/>
              </a:rPr>
              <a:t>- Trẻ hợp tác,</a:t>
            </a:r>
            <a:endParaRPr lang="en-US" altLang="en-US">
              <a:latin typeface="Times New Roman" panose="02020603050405020304" pitchFamily="18" charset="0"/>
              <a:cs typeface="Times New Roman" panose="02020603050405020304" pitchFamily="18" charset="0"/>
            </a:endParaRPr>
          </a:p>
          <a:p>
            <a:r>
              <a:rPr lang="en-US" altLang="en-US">
                <a:latin typeface="Times New Roman" panose="02020603050405020304" pitchFamily="18" charset="0"/>
                <a:cs typeface="Times New Roman" panose="02020603050405020304" pitchFamily="18" charset="0"/>
              </a:rPr>
              <a:t>chia sẻ, làm</a:t>
            </a:r>
            <a:endParaRPr lang="en-US" altLang="en-US">
              <a:latin typeface="Times New Roman" panose="02020603050405020304" pitchFamily="18" charset="0"/>
              <a:cs typeface="Times New Roman" panose="02020603050405020304" pitchFamily="18" charset="0"/>
            </a:endParaRPr>
          </a:p>
          <a:p>
            <a:r>
              <a:rPr lang="en-US" altLang="en-US">
                <a:latin typeface="Times New Roman" panose="02020603050405020304" pitchFamily="18" charset="0"/>
                <a:cs typeface="Times New Roman" panose="02020603050405020304" pitchFamily="18" charset="0"/>
              </a:rPr>
              <a:t>việc nhóm với các bạn</a:t>
            </a:r>
            <a:endParaRPr lang="en-US">
              <a:latin typeface="Times New Roman" panose="02020603050405020304" pitchFamily="18" charset="0"/>
              <a:cs typeface="Times New Roman" panose="02020603050405020304" pitchFamily="18" charset="0"/>
            </a:endParaRPr>
          </a:p>
        </p:txBody>
      </p:sp>
      <p:sp>
        <p:nvSpPr>
          <p:cNvPr id="23" name="Text Box 22"/>
          <p:cNvSpPr txBox="1"/>
          <p:nvPr/>
        </p:nvSpPr>
        <p:spPr>
          <a:xfrm>
            <a:off x="5482590" y="2722880"/>
            <a:ext cx="1699260" cy="2687320"/>
          </a:xfrm>
          <a:prstGeom prst="rect">
            <a:avLst/>
          </a:prstGeom>
          <a:noFill/>
        </p:spPr>
        <p:txBody>
          <a:bodyPr wrap="square" rtlCol="0">
            <a:noAutofit/>
          </a:bodyPr>
          <a:p>
            <a:r>
              <a:rPr lang="en-US" altLang="en-US" sz="2400" b="1">
                <a:solidFill>
                  <a:srgbClr val="92D050"/>
                </a:solidFill>
              </a:rPr>
              <a:t>N</a:t>
            </a:r>
            <a:r>
              <a:rPr lang="en-US" altLang="en-US" sz="2400" b="1">
                <a:solidFill>
                  <a:srgbClr val="92D050"/>
                </a:solidFill>
                <a:latin typeface="Times New Roman" panose="02020603050405020304" pitchFamily="18" charset="0"/>
                <a:cs typeface="Times New Roman" panose="02020603050405020304" pitchFamily="18" charset="0"/>
              </a:rPr>
              <a:t>gôn ngữ và chữ viết</a:t>
            </a:r>
            <a:endParaRPr lang="en-US" altLang="en-US" sz="2400" b="1">
              <a:solidFill>
                <a:srgbClr val="0070C0"/>
              </a:solidFill>
              <a:latin typeface="Times New Roman" panose="02020603050405020304" pitchFamily="18" charset="0"/>
              <a:cs typeface="Times New Roman" panose="02020603050405020304" pitchFamily="18" charset="0"/>
            </a:endParaRPr>
          </a:p>
          <a:p>
            <a:r>
              <a:rPr lang="en-US" altLang="en-US">
                <a:latin typeface="Times New Roman" panose="02020603050405020304" pitchFamily="18" charset="0"/>
                <a:cs typeface="Times New Roman" panose="02020603050405020304" pitchFamily="18" charset="0"/>
              </a:rPr>
              <a:t>- Nghe hiểu,</a:t>
            </a:r>
            <a:endParaRPr lang="en-US" altLang="en-US">
              <a:latin typeface="Times New Roman" panose="02020603050405020304" pitchFamily="18" charset="0"/>
              <a:cs typeface="Times New Roman" panose="02020603050405020304" pitchFamily="18" charset="0"/>
            </a:endParaRPr>
          </a:p>
          <a:p>
            <a:r>
              <a:rPr lang="en-US" altLang="en-US">
                <a:latin typeface="Times New Roman" panose="02020603050405020304" pitchFamily="18" charset="0"/>
                <a:cs typeface="Times New Roman" panose="02020603050405020304" pitchFamily="18" charset="0"/>
              </a:rPr>
              <a:t>biểu </a:t>
            </a:r>
            <a:r>
              <a:rPr lang="en-US" altLang="en-US">
                <a:latin typeface="Times New Roman" panose="02020603050405020304" pitchFamily="18" charset="0"/>
                <a:cs typeface="Times New Roman" panose="02020603050405020304" pitchFamily="18" charset="0"/>
              </a:rPr>
              <a:t>đ</a:t>
            </a:r>
            <a:r>
              <a:rPr lang="en-US" altLang="en-US">
                <a:latin typeface="Times New Roman" panose="02020603050405020304" pitchFamily="18" charset="0"/>
                <a:cs typeface="Times New Roman" panose="02020603050405020304" pitchFamily="18" charset="0"/>
              </a:rPr>
              <a:t>ạt</a:t>
            </a:r>
            <a:endParaRPr lang="en-US">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0" fill="hold"/>
                                        <p:tgtEl>
                                          <p:spTgt spid="4"/>
                                        </p:tgtEl>
                                        <p:attrNameLst>
                                          <p:attrName>ppt_x</p:attrName>
                                        </p:attrNameLst>
                                      </p:cBhvr>
                                      <p:tavLst>
                                        <p:tav tm="0">
                                          <p:val>
                                            <p:strVal val="#ppt_x"/>
                                          </p:val>
                                        </p:tav>
                                        <p:tav tm="100000">
                                          <p:val>
                                            <p:strVal val="#ppt_x"/>
                                          </p:val>
                                        </p:tav>
                                      </p:tavLst>
                                    </p:anim>
                                    <p:anim calcmode="lin" valueType="num">
                                      <p:cBhvr additive="base">
                                        <p:cTn id="8" dur="5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dissolve">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circle(in)">
                                      <p:cBhvr>
                                        <p:cTn id="18" dur="2000"/>
                                        <p:tgtEl>
                                          <p:spTgt spid="23"/>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blinds(horizontal)">
                                      <p:cBhvr>
                                        <p:cTn id="23"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21" grpId="0"/>
      <p:bldP spid="21" grpId="1"/>
      <p:bldP spid="23" grpId="0"/>
      <p:bldP spid="23" grpId="1"/>
      <p:bldP spid="22" grpId="0"/>
      <p:bldP spid="22"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endParaRPr lang="en-US"/>
          </a:p>
        </p:txBody>
      </p:sp>
      <p:pic>
        <p:nvPicPr>
          <p:cNvPr id="4" name="Picture 3"/>
          <p:cNvPicPr/>
          <p:nvPr/>
        </p:nvPicPr>
        <p:blipFill>
          <a:blip r:embed="rId1"/>
          <a:stretch>
            <a:fillRect/>
          </a:stretch>
        </p:blipFill>
        <p:spPr>
          <a:xfrm>
            <a:off x="-318135" y="-360045"/>
            <a:ext cx="12510770" cy="6948805"/>
          </a:xfrm>
          <a:prstGeom prst="rect">
            <a:avLst/>
          </a:prstGeom>
        </p:spPr>
      </p:pic>
      <p:sp>
        <p:nvSpPr>
          <p:cNvPr id="5" name="Rectangles 4"/>
          <p:cNvSpPr/>
          <p:nvPr/>
        </p:nvSpPr>
        <p:spPr>
          <a:xfrm>
            <a:off x="3300095" y="473075"/>
            <a:ext cx="5274945" cy="721995"/>
          </a:xfrm>
          <a:prstGeom prst="rect">
            <a:avLst/>
          </a:prstGeom>
          <a:solidFill>
            <a:srgbClr val="FFFF00"/>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en-US" sz="3000" b="1">
                <a:gradFill>
                  <a:gsLst>
                    <a:gs pos="0">
                      <a:srgbClr val="FE4444"/>
                    </a:gs>
                    <a:gs pos="100000">
                      <a:srgbClr val="832B2B"/>
                    </a:gs>
                  </a:gsLst>
                  <a:lin scaled="0"/>
                </a:gradFill>
                <a:latin typeface="Times New Roman" panose="02020603050405020304" pitchFamily="18" charset="0"/>
                <a:cs typeface="Times New Roman" panose="02020603050405020304" pitchFamily="18" charset="0"/>
              </a:rPr>
              <a:t>NGUYÊN VẬT LIỆU</a:t>
            </a:r>
            <a:endParaRPr lang="en-US" sz="3000" b="1">
              <a:gradFill>
                <a:gsLst>
                  <a:gs pos="0">
                    <a:srgbClr val="FE4444"/>
                  </a:gs>
                  <a:gs pos="100000">
                    <a:srgbClr val="832B2B"/>
                  </a:gs>
                </a:gsLst>
                <a:lin scaled="0"/>
              </a:gradFill>
              <a:latin typeface="Times New Roman" panose="02020603050405020304" pitchFamily="18" charset="0"/>
              <a:cs typeface="Times New Roman" panose="02020603050405020304" pitchFamily="18" charset="0"/>
            </a:endParaRPr>
          </a:p>
        </p:txBody>
      </p:sp>
      <p:sp>
        <p:nvSpPr>
          <p:cNvPr id="6" name="Text Box 5"/>
          <p:cNvSpPr txBox="1"/>
          <p:nvPr/>
        </p:nvSpPr>
        <p:spPr>
          <a:xfrm>
            <a:off x="2353945" y="1427480"/>
            <a:ext cx="7797800" cy="2872740"/>
          </a:xfrm>
          <a:prstGeom prst="rect">
            <a:avLst/>
          </a:prstGeom>
          <a:noFill/>
        </p:spPr>
        <p:txBody>
          <a:bodyPr wrap="square" rtlCol="0">
            <a:noAutofit/>
          </a:bodyPr>
          <a:p>
            <a:endParaRPr lang="en-US" altLang="en-US"/>
          </a:p>
          <a:p>
            <a:pPr algn="l"/>
            <a:r>
              <a:rPr lang="en-US" altLang="en-US"/>
              <a:t>-</a:t>
            </a:r>
            <a:r>
              <a:rPr lang="en-US" altLang="en-US" sz="2400">
                <a:latin typeface="Times New Roman" panose="02020603050405020304" pitchFamily="18" charset="0"/>
                <a:cs typeface="Times New Roman" panose="02020603050405020304" pitchFamily="18" charset="0"/>
              </a:rPr>
              <a:t> Bài hát: Chim mẹ,chim con,n</a:t>
            </a:r>
            <a:r>
              <a:rPr lang="en-US" altLang="en-US" sz="2400">
                <a:latin typeface="Times New Roman" panose="02020603050405020304" pitchFamily="18" charset="0"/>
                <a:cs typeface="Times New Roman" panose="02020603050405020304" pitchFamily="18" charset="0"/>
                <a:sym typeface="+mn-ea"/>
              </a:rPr>
              <a:t>hạc không lời.</a:t>
            </a:r>
            <a:endParaRPr lang="en-US" altLang="en-US" sz="2400">
              <a:latin typeface="Times New Roman" panose="02020603050405020304" pitchFamily="18" charset="0"/>
              <a:cs typeface="Times New Roman" panose="02020603050405020304" pitchFamily="18" charset="0"/>
            </a:endParaRPr>
          </a:p>
          <a:p>
            <a:pPr algn="l"/>
            <a:r>
              <a:rPr lang="en-US" altLang="en-US" sz="2400">
                <a:latin typeface="Times New Roman" panose="02020603050405020304" pitchFamily="18" charset="0"/>
                <a:cs typeface="Times New Roman" panose="02020603050405020304" pitchFamily="18" charset="0"/>
              </a:rPr>
              <a:t> - Mẫu tổ chim,chuồng chim</a:t>
            </a:r>
            <a:endParaRPr lang="en-US" altLang="en-US" sz="2400">
              <a:latin typeface="Times New Roman" panose="02020603050405020304" pitchFamily="18" charset="0"/>
              <a:cs typeface="Times New Roman" panose="02020603050405020304" pitchFamily="18" charset="0"/>
            </a:endParaRPr>
          </a:p>
          <a:p>
            <a:pPr algn="l"/>
            <a:r>
              <a:rPr lang="en-US" altLang="en-US" sz="2400">
                <a:latin typeface="Times New Roman" panose="02020603050405020304" pitchFamily="18" charset="0"/>
                <a:cs typeface="Times New Roman" panose="02020603050405020304" pitchFamily="18" charset="0"/>
              </a:rPr>
              <a:t>- Bản thiết kế của mỗi nhóm</a:t>
            </a:r>
            <a:endParaRPr lang="en-US" altLang="en-US" sz="2400">
              <a:latin typeface="Times New Roman" panose="02020603050405020304" pitchFamily="18" charset="0"/>
              <a:cs typeface="Times New Roman" panose="02020603050405020304" pitchFamily="18" charset="0"/>
            </a:endParaRPr>
          </a:p>
          <a:p>
            <a:pPr algn="l"/>
            <a:r>
              <a:rPr lang="en-US" altLang="en-US" sz="2400">
                <a:latin typeface="Times New Roman" panose="02020603050405020304" pitchFamily="18" charset="0"/>
                <a:cs typeface="Times New Roman" panose="02020603050405020304" pitchFamily="18" charset="0"/>
              </a:rPr>
              <a:t>– Nguyên vật liệu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a dạng khác nhau: </a:t>
            </a:r>
            <a:endParaRPr lang="en-US" altLang="en-US" sz="2400">
              <a:latin typeface="Times New Roman" panose="02020603050405020304" pitchFamily="18" charset="0"/>
              <a:cs typeface="Times New Roman" panose="02020603050405020304" pitchFamily="18" charset="0"/>
            </a:endParaRPr>
          </a:p>
          <a:p>
            <a:pPr algn="l"/>
            <a:r>
              <a:rPr lang="en-US" altLang="en-US" sz="2400">
                <a:latin typeface="Times New Roman" panose="02020603050405020304" pitchFamily="18" charset="0"/>
                <a:cs typeface="Times New Roman" panose="02020603050405020304" pitchFamily="18" charset="0"/>
              </a:rPr>
              <a:t>+ Nhóm 1: Vỏ quả dừa,sơ dừa, b</a:t>
            </a:r>
            <a:r>
              <a:rPr lang="en-US" altLang="en-US" sz="2400">
                <a:latin typeface="Times New Roman" panose="02020603050405020304" pitchFamily="18" charset="0"/>
                <a:cs typeface="Times New Roman" panose="02020603050405020304" pitchFamily="18" charset="0"/>
              </a:rPr>
              <a:t>ă</a:t>
            </a:r>
            <a:r>
              <a:rPr lang="en-US" altLang="en-US" sz="2400">
                <a:latin typeface="Times New Roman" panose="02020603050405020304" pitchFamily="18" charset="0"/>
                <a:cs typeface="Times New Roman" panose="02020603050405020304" pitchFamily="18" charset="0"/>
              </a:rPr>
              <a:t>ng dính, kéo.</a:t>
            </a:r>
            <a:endParaRPr lang="en-US" altLang="en-US" sz="2400">
              <a:latin typeface="Times New Roman" panose="02020603050405020304" pitchFamily="18" charset="0"/>
              <a:cs typeface="Times New Roman" panose="02020603050405020304" pitchFamily="18" charset="0"/>
            </a:endParaRPr>
          </a:p>
          <a:p>
            <a:pPr algn="l"/>
            <a:r>
              <a:rPr lang="en-US" altLang="en-US" sz="2400">
                <a:latin typeface="Times New Roman" panose="02020603050405020304" pitchFamily="18" charset="0"/>
                <a:cs typeface="Times New Roman" panose="02020603050405020304" pitchFamily="18" charset="0"/>
              </a:rPr>
              <a:t>+ Nhóm 2: Vỏ hộp giày, bìa cát tông, b</a:t>
            </a:r>
            <a:r>
              <a:rPr lang="en-US" altLang="en-US" sz="2400">
                <a:latin typeface="Times New Roman" panose="02020603050405020304" pitchFamily="18" charset="0"/>
                <a:cs typeface="Times New Roman" panose="02020603050405020304" pitchFamily="18" charset="0"/>
              </a:rPr>
              <a:t>ă</a:t>
            </a:r>
            <a:r>
              <a:rPr lang="en-US" altLang="en-US" sz="2400">
                <a:latin typeface="Times New Roman" panose="02020603050405020304" pitchFamily="18" charset="0"/>
                <a:cs typeface="Times New Roman" panose="02020603050405020304" pitchFamily="18" charset="0"/>
              </a:rPr>
              <a:t>ng dính 2 mặt, rơm, kéo.</a:t>
            </a:r>
            <a:endParaRPr lang="en-US" altLang="en-US" sz="2400">
              <a:latin typeface="Times New Roman" panose="02020603050405020304" pitchFamily="18" charset="0"/>
              <a:cs typeface="Times New Roman" panose="02020603050405020304" pitchFamily="18" charset="0"/>
            </a:endParaRPr>
          </a:p>
          <a:p>
            <a:pPr algn="l"/>
            <a:r>
              <a:rPr lang="en-US" altLang="en-US" sz="2400">
                <a:latin typeface="Times New Roman" panose="02020603050405020304" pitchFamily="18" charset="0"/>
                <a:cs typeface="Times New Roman" panose="02020603050405020304" pitchFamily="18" charset="0"/>
              </a:rPr>
              <a:t>+ Nhóm 3: Rổ, dây buộc, b</a:t>
            </a:r>
            <a:r>
              <a:rPr lang="en-US" altLang="en-US" sz="2400">
                <a:latin typeface="Times New Roman" panose="02020603050405020304" pitchFamily="18" charset="0"/>
                <a:cs typeface="Times New Roman" panose="02020603050405020304" pitchFamily="18" charset="0"/>
              </a:rPr>
              <a:t>ă</a:t>
            </a:r>
            <a:r>
              <a:rPr lang="en-US" altLang="en-US" sz="2400">
                <a:latin typeface="Times New Roman" panose="02020603050405020304" pitchFamily="18" charset="0"/>
                <a:cs typeface="Times New Roman" panose="02020603050405020304" pitchFamily="18" charset="0"/>
              </a:rPr>
              <a:t>ng dính, kéo, lá cây khô,rơm, dập ghim.</a:t>
            </a:r>
            <a:endParaRPr lang="en-US" alt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7" presetClass="entr" presetSubtype="4"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0" fill="hold"/>
                                        <p:tgtEl>
                                          <p:spTgt spid="6"/>
                                        </p:tgtEl>
                                        <p:attrNameLst>
                                          <p:attrName>ppt_x</p:attrName>
                                        </p:attrNameLst>
                                      </p:cBhvr>
                                      <p:tavLst>
                                        <p:tav tm="0">
                                          <p:val>
                                            <p:strVal val="#ppt_x"/>
                                          </p:val>
                                        </p:tav>
                                        <p:tav tm="100000">
                                          <p:val>
                                            <p:strVal val="#ppt_x"/>
                                          </p:val>
                                        </p:tav>
                                      </p:tavLst>
                                    </p:anim>
                                    <p:anim calcmode="lin" valueType="num">
                                      <p:cBhvr additive="base">
                                        <p:cTn id="12" dur="5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p:bldP spid="6"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endParaRPr lang="en-US"/>
          </a:p>
        </p:txBody>
      </p:sp>
      <p:pic>
        <p:nvPicPr>
          <p:cNvPr id="6" name="Picture 5"/>
          <p:cNvPicPr/>
          <p:nvPr/>
        </p:nvPicPr>
        <p:blipFill>
          <a:blip r:embed="rId1"/>
          <a:stretch>
            <a:fillRect/>
          </a:stretch>
        </p:blipFill>
        <p:spPr>
          <a:xfrm>
            <a:off x="0" y="0"/>
            <a:ext cx="12254865" cy="6858000"/>
          </a:xfrm>
          <a:prstGeom prst="rect">
            <a:avLst/>
          </a:prstGeom>
        </p:spPr>
      </p:pic>
      <p:sp>
        <p:nvSpPr>
          <p:cNvPr id="7" name="Text Box 6"/>
          <p:cNvSpPr txBox="1"/>
          <p:nvPr/>
        </p:nvSpPr>
        <p:spPr>
          <a:xfrm>
            <a:off x="2418080" y="998220"/>
            <a:ext cx="7778115" cy="3516630"/>
          </a:xfrm>
          <a:prstGeom prst="rect">
            <a:avLst/>
          </a:prstGeom>
          <a:noFill/>
        </p:spPr>
        <p:txBody>
          <a:bodyPr wrap="square" rtlCol="0">
            <a:noAutofit/>
          </a:bodyPr>
          <a:p>
            <a:r>
              <a:rPr lang="en-US" sz="2400" b="1">
                <a:solidFill>
                  <a:srgbClr val="FF0000"/>
                </a:solidFill>
                <a:latin typeface="Times New Roman" panose="02020603050405020304" pitchFamily="18" charset="0"/>
                <a:cs typeface="Times New Roman" panose="02020603050405020304" pitchFamily="18" charset="0"/>
              </a:rPr>
              <a:t>BƯỚC 1: MỞ DỰ ÁN</a:t>
            </a:r>
            <a:endParaRPr lang="en-US" sz="2400" b="1">
              <a:solidFill>
                <a:srgbClr val="FF0000"/>
              </a:solidFill>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 C</a:t>
            </a:r>
            <a:r>
              <a:rPr lang="en-US" altLang="en-US" sz="2400">
                <a:latin typeface="Times New Roman" panose="02020603050405020304" pitchFamily="18" charset="0"/>
                <a:cs typeface="Times New Roman" panose="02020603050405020304" pitchFamily="18" charset="0"/>
              </a:rPr>
              <a:t>ho trẻ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i vòng tròn hát bài hát: “Chim mẹ chim con”</a:t>
            </a:r>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Tạo tình huống giới thiệu dự án</a:t>
            </a:r>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Ôi bạn chim ơi, tổ của mình bị rơi mất rồi!”</a:t>
            </a:r>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Cô con mình sẽ cùng nhau làm tổ chim, chuồng chim giúp bạn chim con nhé!</a:t>
            </a:r>
            <a:endParaRPr lang="en-US" alt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endParaRPr lang="en-US"/>
          </a:p>
        </p:txBody>
      </p:sp>
      <p:pic>
        <p:nvPicPr>
          <p:cNvPr id="8" name="Picture 7"/>
          <p:cNvPicPr/>
          <p:nvPr/>
        </p:nvPicPr>
        <p:blipFill>
          <a:blip r:embed="rId1"/>
          <a:stretch>
            <a:fillRect/>
          </a:stretch>
        </p:blipFill>
        <p:spPr>
          <a:xfrm>
            <a:off x="0" y="-180340"/>
            <a:ext cx="12122785" cy="6858000"/>
          </a:xfrm>
          <a:prstGeom prst="rect">
            <a:avLst/>
          </a:prstGeom>
        </p:spPr>
      </p:pic>
      <p:sp>
        <p:nvSpPr>
          <p:cNvPr id="9" name="Text Box 8"/>
          <p:cNvSpPr txBox="1"/>
          <p:nvPr/>
        </p:nvSpPr>
        <p:spPr>
          <a:xfrm>
            <a:off x="1346835" y="365125"/>
            <a:ext cx="10228580" cy="6000750"/>
          </a:xfrm>
          <a:prstGeom prst="rect">
            <a:avLst/>
          </a:prstGeom>
          <a:noFill/>
        </p:spPr>
        <p:txBody>
          <a:bodyPr wrap="square" rtlCol="0">
            <a:spAutoFit/>
          </a:bodyPr>
          <a:p>
            <a:r>
              <a:rPr lang="en-US" altLang="en-US" sz="2400" b="1">
                <a:solidFill>
                  <a:srgbClr val="FF0000"/>
                </a:solidFill>
                <a:latin typeface="Times New Roman" panose="02020603050405020304" pitchFamily="18" charset="0"/>
                <a:cs typeface="Times New Roman" panose="02020603050405020304" pitchFamily="18" charset="0"/>
              </a:rPr>
              <a:t>b) Hoạt </a:t>
            </a:r>
            <a:r>
              <a:rPr lang="en-US" altLang="en-US" sz="2400" b="1">
                <a:solidFill>
                  <a:srgbClr val="FF0000"/>
                </a:solidFill>
                <a:latin typeface="Times New Roman" panose="02020603050405020304" pitchFamily="18" charset="0"/>
                <a:cs typeface="Times New Roman" panose="02020603050405020304" pitchFamily="18" charset="0"/>
              </a:rPr>
              <a:t>đ</a:t>
            </a:r>
            <a:r>
              <a:rPr lang="en-US" altLang="en-US" sz="2400" b="1">
                <a:solidFill>
                  <a:srgbClr val="FF0000"/>
                </a:solidFill>
                <a:latin typeface="Times New Roman" panose="02020603050405020304" pitchFamily="18" charset="0"/>
                <a:cs typeface="Times New Roman" panose="02020603050405020304" pitchFamily="18" charset="0"/>
              </a:rPr>
              <a:t>ộng 2: Chế tạo</a:t>
            </a:r>
            <a:endParaRPr lang="en-US" altLang="en-US" sz="2400" b="1">
              <a:solidFill>
                <a:srgbClr val="FF0000"/>
              </a:solidFill>
              <a:latin typeface="Times New Roman" panose="02020603050405020304" pitchFamily="18" charset="0"/>
              <a:cs typeface="Times New Roman" panose="02020603050405020304" pitchFamily="18" charset="0"/>
            </a:endParaRPr>
          </a:p>
          <a:p>
            <a:endParaRPr lang="en-US" altLang="en-US" sz="2400" b="1">
              <a:solidFill>
                <a:srgbClr val="FF0000"/>
              </a:solidFill>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Nhóm 1: Làm chuồng chim bằng bát nhựa.</a:t>
            </a:r>
            <a:endParaRPr lang="en-US" altLang="en-US" sz="2400">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Nhóm con thiết kế tổ chim bằng nguyên vật liệu gì?</a:t>
            </a:r>
            <a:endParaRPr lang="en-US" altLang="en-US" sz="2400">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Với những nguyên vật liệu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ó con sẽ làm tổ chim nh</a:t>
            </a:r>
            <a:r>
              <a:rPr lang="en-US" altLang="en-US" sz="2400">
                <a:latin typeface="Times New Roman" panose="02020603050405020304" pitchFamily="18" charset="0"/>
                <a:cs typeface="Times New Roman" panose="02020603050405020304" pitchFamily="18" charset="0"/>
              </a:rPr>
              <a:t>ư</a:t>
            </a:r>
            <a:r>
              <a:rPr lang="en-US" altLang="en-US" sz="2400">
                <a:latin typeface="Times New Roman" panose="02020603050405020304" pitchFamily="18" charset="0"/>
                <a:cs typeface="Times New Roman" panose="02020603050405020304" pitchFamily="18" charset="0"/>
              </a:rPr>
              <a:t> thế nào? </a:t>
            </a:r>
            <a:endParaRPr lang="en-US" altLang="en-US" sz="2400">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Con có </a:t>
            </a:r>
            <a:r>
              <a:rPr lang="en-US" altLang="en-US" sz="2400">
                <a:latin typeface="Times New Roman" panose="02020603050405020304" pitchFamily="18" charset="0"/>
                <a:cs typeface="Times New Roman" panose="02020603050405020304" pitchFamily="18" charset="0"/>
              </a:rPr>
              <a:t>ý</a:t>
            </a:r>
            <a:r>
              <a:rPr lang="en-US" altLang="en-US" sz="2400">
                <a:latin typeface="Times New Roman" panose="02020603050405020304" pitchFamily="18" charset="0"/>
                <a:cs typeface="Times New Roman" panose="02020603050405020304" pitchFamily="18" charset="0"/>
              </a:rPr>
              <a:t> t</a:t>
            </a:r>
            <a:r>
              <a:rPr lang="en-US" altLang="en-US" sz="2400">
                <a:latin typeface="Times New Roman" panose="02020603050405020304" pitchFamily="18" charset="0"/>
                <a:cs typeface="Times New Roman" panose="02020603050405020304" pitchFamily="18" charset="0"/>
              </a:rPr>
              <a:t>ư</a:t>
            </a:r>
            <a:r>
              <a:rPr lang="en-US" altLang="en-US" sz="2400">
                <a:latin typeface="Times New Roman" panose="02020603050405020304" pitchFamily="18" charset="0"/>
                <a:cs typeface="Times New Roman" panose="02020603050405020304" pitchFamily="18" charset="0"/>
              </a:rPr>
              <a:t>ởng nào khác không? ( Con sẽ làm thêm gì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ể cho chim </a:t>
            </a:r>
            <a:r>
              <a:rPr lang="en-US" altLang="en-US" sz="2400">
                <a:latin typeface="Times New Roman" panose="02020603050405020304" pitchFamily="18" charset="0"/>
                <a:cs typeface="Times New Roman" panose="02020603050405020304" pitchFamily="18" charset="0"/>
              </a:rPr>
              <a:t>đư</a:t>
            </a:r>
            <a:r>
              <a:rPr lang="en-US" altLang="en-US" sz="2400">
                <a:latin typeface="Times New Roman" panose="02020603050405020304" pitchFamily="18" charset="0"/>
                <a:cs typeface="Times New Roman" panose="02020603050405020304" pitchFamily="18" charset="0"/>
              </a:rPr>
              <a:t>ợc ấm hơn)</a:t>
            </a:r>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Bây giờ cô mời các con lên lấy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ồ dùng và các nguyên vật liệu về nhóm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ể bắt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ầu làm những tổ chim thật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ẹp nào?</a:t>
            </a:r>
            <a:endParaRPr lang="en-US" altLang="en-US" sz="2400">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Trẻ thực hiện, cô quan sát và giúp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ỡ trẻ</a:t>
            </a:r>
            <a:endParaRPr lang="en-US" altLang="en-US" sz="2400">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Tổ chim của chúng mình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ã hoàn thành ch</a:t>
            </a:r>
            <a:r>
              <a:rPr lang="en-US" altLang="en-US" sz="2400">
                <a:latin typeface="Times New Roman" panose="02020603050405020304" pitchFamily="18" charset="0"/>
                <a:cs typeface="Times New Roman" panose="02020603050405020304" pitchFamily="18" charset="0"/>
              </a:rPr>
              <a:t>ư</a:t>
            </a:r>
            <a:r>
              <a:rPr lang="en-US" altLang="en-US" sz="2400">
                <a:latin typeface="Times New Roman" panose="02020603050405020304" pitchFamily="18" charset="0"/>
                <a:cs typeface="Times New Roman" panose="02020603050405020304" pitchFamily="18" charset="0"/>
              </a:rPr>
              <a:t>a? </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in)">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endParaRPr lang="en-US"/>
          </a:p>
        </p:txBody>
      </p:sp>
      <p:pic>
        <p:nvPicPr>
          <p:cNvPr id="4" name="Picture 3"/>
          <p:cNvPicPr/>
          <p:nvPr/>
        </p:nvPicPr>
        <p:blipFill>
          <a:blip r:embed="rId1"/>
          <a:stretch>
            <a:fillRect/>
          </a:stretch>
        </p:blipFill>
        <p:spPr>
          <a:xfrm>
            <a:off x="63500" y="-413385"/>
            <a:ext cx="12193270" cy="6858000"/>
          </a:xfrm>
          <a:prstGeom prst="rect">
            <a:avLst/>
          </a:prstGeom>
        </p:spPr>
      </p:pic>
      <p:sp>
        <p:nvSpPr>
          <p:cNvPr id="5" name="Flowchart: Terminator 4"/>
          <p:cNvSpPr/>
          <p:nvPr/>
        </p:nvSpPr>
        <p:spPr>
          <a:xfrm>
            <a:off x="3584575" y="752475"/>
            <a:ext cx="6771005" cy="913130"/>
          </a:xfrm>
          <a:prstGeom prst="flowChartTerminator">
            <a:avLst/>
          </a:prstGeom>
          <a:solidFill>
            <a:srgbClr val="FFFF00"/>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a:solidFill>
                <a:srgbClr val="FFFF00"/>
              </a:solidFill>
            </a:endParaRPr>
          </a:p>
        </p:txBody>
      </p:sp>
      <p:sp>
        <p:nvSpPr>
          <p:cNvPr id="6" name="Text Box 5"/>
          <p:cNvSpPr txBox="1"/>
          <p:nvPr/>
        </p:nvSpPr>
        <p:spPr>
          <a:xfrm>
            <a:off x="4445000" y="898525"/>
            <a:ext cx="5050790" cy="460375"/>
          </a:xfrm>
          <a:prstGeom prst="rect">
            <a:avLst/>
          </a:prstGeom>
          <a:noFill/>
        </p:spPr>
        <p:txBody>
          <a:bodyPr wrap="square" rtlCol="0">
            <a:spAutoFit/>
          </a:bodyPr>
          <a:p>
            <a:pPr algn="ctr"/>
            <a:r>
              <a:rPr lang="en-US" sz="2400" b="1">
                <a:solidFill>
                  <a:srgbClr val="FF0000"/>
                </a:solidFill>
                <a:latin typeface="Algerian" panose="04020705040A02060702" charset="0"/>
                <a:cs typeface="Algerian" panose="04020705040A02060702" charset="0"/>
              </a:rPr>
              <a:t>BƯỚC 2: TRIỂN KHAI DỰ ÁN</a:t>
            </a:r>
            <a:endParaRPr lang="en-US" sz="2400" b="1">
              <a:solidFill>
                <a:srgbClr val="FF0000"/>
              </a:solidFill>
              <a:latin typeface="Algerian" panose="04020705040A02060702" charset="0"/>
              <a:cs typeface="Algerian" panose="04020705040A02060702" charset="0"/>
            </a:endParaRPr>
          </a:p>
        </p:txBody>
      </p:sp>
      <p:sp>
        <p:nvSpPr>
          <p:cNvPr id="18" name="Text Box 17"/>
          <p:cNvSpPr txBox="1"/>
          <p:nvPr/>
        </p:nvSpPr>
        <p:spPr>
          <a:xfrm>
            <a:off x="508000" y="1782445"/>
            <a:ext cx="9411970" cy="2676525"/>
          </a:xfrm>
          <a:prstGeom prst="rect">
            <a:avLst/>
          </a:prstGeom>
          <a:noFill/>
        </p:spPr>
        <p:txBody>
          <a:bodyPr wrap="square" rtlCol="0">
            <a:spAutoFit/>
          </a:bodyPr>
          <a:p>
            <a:r>
              <a:rPr lang="en-US" altLang="en-US" b="1">
                <a:solidFill>
                  <a:srgbClr val="FF0000"/>
                </a:solidFill>
              </a:rPr>
              <a:t>a</a:t>
            </a:r>
            <a:r>
              <a:rPr lang="en-US" altLang="en-US" sz="2400" b="1">
                <a:solidFill>
                  <a:srgbClr val="FF0000"/>
                </a:solidFill>
                <a:latin typeface="Times New Roman" panose="02020603050405020304" pitchFamily="18" charset="0"/>
                <a:cs typeface="Times New Roman" panose="02020603050405020304" pitchFamily="18" charset="0"/>
              </a:rPr>
              <a:t>) Hoạt </a:t>
            </a:r>
            <a:r>
              <a:rPr lang="en-US" altLang="en-US" sz="2400" b="1">
                <a:solidFill>
                  <a:srgbClr val="FF0000"/>
                </a:solidFill>
                <a:latin typeface="Times New Roman" panose="02020603050405020304" pitchFamily="18" charset="0"/>
                <a:cs typeface="Times New Roman" panose="02020603050405020304" pitchFamily="18" charset="0"/>
              </a:rPr>
              <a:t>đ</a:t>
            </a:r>
            <a:r>
              <a:rPr lang="en-US" altLang="en-US" sz="2400" b="1">
                <a:solidFill>
                  <a:srgbClr val="FF0000"/>
                </a:solidFill>
                <a:latin typeface="Times New Roman" panose="02020603050405020304" pitchFamily="18" charset="0"/>
                <a:cs typeface="Times New Roman" panose="02020603050405020304" pitchFamily="18" charset="0"/>
              </a:rPr>
              <a:t>ộng 1: Khám phá và thiết kế</a:t>
            </a:r>
            <a:endParaRPr lang="en-US" altLang="en-US" sz="2400" b="1">
              <a:solidFill>
                <a:srgbClr val="FF0000"/>
              </a:solidFill>
              <a:latin typeface="Times New Roman" panose="02020603050405020304" pitchFamily="18" charset="0"/>
              <a:cs typeface="Times New Roman" panose="02020603050405020304" pitchFamily="18" charset="0"/>
            </a:endParaRPr>
          </a:p>
          <a:p>
            <a:endParaRPr lang="en-US" altLang="en-US" sz="2400" b="1">
              <a:solidFill>
                <a:srgbClr val="FF0000"/>
              </a:solidFill>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ể làm </a:t>
            </a:r>
            <a:r>
              <a:rPr lang="en-US" altLang="en-US" sz="2400">
                <a:latin typeface="Times New Roman" panose="02020603050405020304" pitchFamily="18" charset="0"/>
                <a:cs typeface="Times New Roman" panose="02020603050405020304" pitchFamily="18" charset="0"/>
              </a:rPr>
              <a:t>đư</a:t>
            </a:r>
            <a:r>
              <a:rPr lang="en-US" altLang="en-US" sz="2400">
                <a:latin typeface="Times New Roman" panose="02020603050405020304" pitchFamily="18" charset="0"/>
                <a:cs typeface="Times New Roman" panose="02020603050405020304" pitchFamily="18" charset="0"/>
              </a:rPr>
              <a:t>ợc những tổ chim,chuồng chim các con cần những nguyên vật liệu gì?</a:t>
            </a:r>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Hôm tr</a:t>
            </a:r>
            <a:r>
              <a:rPr lang="en-US" altLang="en-US" sz="2400">
                <a:latin typeface="Times New Roman" panose="02020603050405020304" pitchFamily="18" charset="0"/>
                <a:cs typeface="Times New Roman" panose="02020603050405020304" pitchFamily="18" charset="0"/>
              </a:rPr>
              <a:t>ư</a:t>
            </a:r>
            <a:r>
              <a:rPr lang="en-US" altLang="en-US" sz="2400">
                <a:latin typeface="Times New Roman" panose="02020603050405020304" pitchFamily="18" charset="0"/>
                <a:cs typeface="Times New Roman" panose="02020603050405020304" pitchFamily="18" charset="0"/>
              </a:rPr>
              <a:t>ớc các con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ã cùng nhau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óng góp </a:t>
            </a:r>
            <a:r>
              <a:rPr lang="en-US" altLang="en-US" sz="2400">
                <a:latin typeface="Times New Roman" panose="02020603050405020304" pitchFamily="18" charset="0"/>
                <a:cs typeface="Times New Roman" panose="02020603050405020304" pitchFamily="18" charset="0"/>
              </a:rPr>
              <a:t>ý</a:t>
            </a:r>
            <a:r>
              <a:rPr lang="en-US" altLang="en-US" sz="2400">
                <a:latin typeface="Times New Roman" panose="02020603050405020304" pitchFamily="18" charset="0"/>
                <a:cs typeface="Times New Roman" panose="02020603050405020304" pitchFamily="18" charset="0"/>
              </a:rPr>
              <a:t> t</a:t>
            </a:r>
            <a:r>
              <a:rPr lang="en-US" altLang="en-US" sz="2400">
                <a:latin typeface="Times New Roman" panose="02020603050405020304" pitchFamily="18" charset="0"/>
                <a:cs typeface="Times New Roman" panose="02020603050405020304" pitchFamily="18" charset="0"/>
              </a:rPr>
              <a:t>ư</a:t>
            </a:r>
            <a:r>
              <a:rPr lang="en-US" altLang="en-US" sz="2400">
                <a:latin typeface="Times New Roman" panose="02020603050405020304" pitchFamily="18" charset="0"/>
                <a:cs typeface="Times New Roman" panose="02020603050405020304" pitchFamily="18" charset="0"/>
              </a:rPr>
              <a:t>ởng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ể thiết kế ra những chiếc tổ chim, chuồng chim mà chúng mình yêu thích. Vậy bây giờ cô mời các nhóm lấy bản thiết kế của mình và lựa chọn nhóm của mình nhé</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diamond(in)">
                                      <p:cBhvr>
                                        <p:cTn id="12"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18" grpId="0"/>
      <p:bldP spid="18"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endParaRPr lang="en-US"/>
          </a:p>
        </p:txBody>
      </p:sp>
      <p:pic>
        <p:nvPicPr>
          <p:cNvPr id="9" name="Picture 8"/>
          <p:cNvPicPr/>
          <p:nvPr/>
        </p:nvPicPr>
        <p:blipFill>
          <a:blip r:embed="rId1"/>
          <a:stretch>
            <a:fillRect/>
          </a:stretch>
        </p:blipFill>
        <p:spPr>
          <a:xfrm>
            <a:off x="0" y="0"/>
            <a:ext cx="12192000" cy="6858000"/>
          </a:xfrm>
          <a:prstGeom prst="rect">
            <a:avLst/>
          </a:prstGeom>
        </p:spPr>
      </p:pic>
      <p:sp>
        <p:nvSpPr>
          <p:cNvPr id="10" name="Text Box 9"/>
          <p:cNvSpPr txBox="1"/>
          <p:nvPr/>
        </p:nvSpPr>
        <p:spPr>
          <a:xfrm>
            <a:off x="1898650" y="2303145"/>
            <a:ext cx="8605520" cy="2676525"/>
          </a:xfrm>
          <a:prstGeom prst="rect">
            <a:avLst/>
          </a:prstGeom>
          <a:noFill/>
        </p:spPr>
        <p:txBody>
          <a:bodyPr wrap="square" rtlCol="0">
            <a:spAutoFit/>
          </a:bodyPr>
          <a:p>
            <a:r>
              <a:rPr lang="en-US" altLang="en-US" sz="2400" b="1">
                <a:latin typeface="Times New Roman" panose="02020603050405020304" pitchFamily="18" charset="0"/>
                <a:cs typeface="Times New Roman" panose="02020603050405020304" pitchFamily="18" charset="0"/>
              </a:rPr>
              <a:t>+ Nhóm 2: Làm chuồng chim bằng vỏ hộp giày.</a:t>
            </a:r>
            <a:endParaRPr lang="en-US" altLang="en-US" sz="2400" b="1">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Nhóm con thiết kế chuồng chim bằng nguyên vật liệu gì?</a:t>
            </a:r>
            <a:endParaRPr lang="en-US" altLang="en-US" sz="2400">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Với những nguyên vật liệu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ó con sẽ làm chuồng chim nh</a:t>
            </a:r>
            <a:r>
              <a:rPr lang="en-US" altLang="en-US" sz="2400">
                <a:latin typeface="Times New Roman" panose="02020603050405020304" pitchFamily="18" charset="0"/>
                <a:cs typeface="Times New Roman" panose="02020603050405020304" pitchFamily="18" charset="0"/>
              </a:rPr>
              <a:t>ư</a:t>
            </a:r>
            <a:r>
              <a:rPr lang="en-US" altLang="en-US" sz="2400">
                <a:latin typeface="Times New Roman" panose="02020603050405020304" pitchFamily="18" charset="0"/>
                <a:cs typeface="Times New Roman" panose="02020603050405020304" pitchFamily="18" charset="0"/>
              </a:rPr>
              <a:t> thế nào? </a:t>
            </a:r>
            <a:endParaRPr lang="en-US" altLang="en-US" sz="2400">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Con có </a:t>
            </a:r>
            <a:r>
              <a:rPr lang="en-US" altLang="en-US" sz="2400">
                <a:latin typeface="Times New Roman" panose="02020603050405020304" pitchFamily="18" charset="0"/>
                <a:cs typeface="Times New Roman" panose="02020603050405020304" pitchFamily="18" charset="0"/>
              </a:rPr>
              <a:t>ý</a:t>
            </a:r>
            <a:r>
              <a:rPr lang="en-US" altLang="en-US" sz="2400">
                <a:latin typeface="Times New Roman" panose="02020603050405020304" pitchFamily="18" charset="0"/>
                <a:cs typeface="Times New Roman" panose="02020603050405020304" pitchFamily="18" charset="0"/>
              </a:rPr>
              <a:t> t</a:t>
            </a:r>
            <a:r>
              <a:rPr lang="en-US" altLang="en-US" sz="2400">
                <a:latin typeface="Times New Roman" panose="02020603050405020304" pitchFamily="18" charset="0"/>
                <a:cs typeface="Times New Roman" panose="02020603050405020304" pitchFamily="18" charset="0"/>
              </a:rPr>
              <a:t>ư</a:t>
            </a:r>
            <a:r>
              <a:rPr lang="en-US" altLang="en-US" sz="2400">
                <a:latin typeface="Times New Roman" panose="02020603050405020304" pitchFamily="18" charset="0"/>
                <a:cs typeface="Times New Roman" panose="02020603050405020304" pitchFamily="18" charset="0"/>
              </a:rPr>
              <a:t>ởng nào khác không? </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heckerboard(across)">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endParaRPr lang="en-US"/>
          </a:p>
        </p:txBody>
      </p:sp>
      <p:pic>
        <p:nvPicPr>
          <p:cNvPr id="4" name="Picture 3"/>
          <p:cNvPicPr/>
          <p:nvPr/>
        </p:nvPicPr>
        <p:blipFill>
          <a:blip r:embed="rId1"/>
          <a:stretch>
            <a:fillRect/>
          </a:stretch>
        </p:blipFill>
        <p:spPr>
          <a:xfrm>
            <a:off x="67945" y="-635"/>
            <a:ext cx="12230100" cy="7431405"/>
          </a:xfrm>
          <a:prstGeom prst="rect">
            <a:avLst/>
          </a:prstGeom>
        </p:spPr>
      </p:pic>
      <p:sp>
        <p:nvSpPr>
          <p:cNvPr id="5" name="Text Box 4"/>
          <p:cNvSpPr txBox="1"/>
          <p:nvPr/>
        </p:nvSpPr>
        <p:spPr>
          <a:xfrm>
            <a:off x="1934845" y="650875"/>
            <a:ext cx="8187690" cy="4956175"/>
          </a:xfrm>
          <a:prstGeom prst="rect">
            <a:avLst/>
          </a:prstGeom>
          <a:noFill/>
        </p:spPr>
        <p:txBody>
          <a:bodyPr wrap="square" rtlCol="0">
            <a:noAutofit/>
          </a:bodyPr>
          <a:p>
            <a:r>
              <a:rPr lang="en-US" altLang="en-US" sz="2400" b="1">
                <a:latin typeface="Times New Roman" panose="02020603050405020304" pitchFamily="18" charset="0"/>
                <a:cs typeface="Times New Roman" panose="02020603050405020304" pitchFamily="18" charset="0"/>
              </a:rPr>
              <a:t>+ Nhóm 2: Làm chuồng chim bằng vỏ hộp giày.</a:t>
            </a:r>
            <a:endParaRPr lang="en-US" altLang="en-US" sz="2400" b="1">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Nhóm con thiết kế chuồng chim bằng nguyên vật liệu gì?</a:t>
            </a:r>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Với những nguyên vật liệu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ó con sẽ làm chuồng chim nh</a:t>
            </a:r>
            <a:r>
              <a:rPr lang="en-US" altLang="en-US" sz="2400">
                <a:latin typeface="Times New Roman" panose="02020603050405020304" pitchFamily="18" charset="0"/>
                <a:cs typeface="Times New Roman" panose="02020603050405020304" pitchFamily="18" charset="0"/>
              </a:rPr>
              <a:t>ư</a:t>
            </a:r>
            <a:r>
              <a:rPr lang="en-US" altLang="en-US" sz="2400">
                <a:latin typeface="Times New Roman" panose="02020603050405020304" pitchFamily="18" charset="0"/>
                <a:cs typeface="Times New Roman" panose="02020603050405020304" pitchFamily="18" charset="0"/>
              </a:rPr>
              <a:t> thế nào? </a:t>
            </a:r>
            <a:endParaRPr lang="en-US" altLang="en-US" sz="2400">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a:t>
            </a:r>
            <a:r>
              <a:rPr lang="en-US" altLang="en-US" sz="2400" b="1">
                <a:latin typeface="Times New Roman" panose="02020603050405020304" pitchFamily="18" charset="0"/>
                <a:cs typeface="Times New Roman" panose="02020603050405020304" pitchFamily="18" charset="0"/>
              </a:rPr>
              <a:t>Nhóm 3: Làm tổ chim bằng vỏ quả dừa.</a:t>
            </a:r>
            <a:endParaRPr lang="en-US" altLang="en-US" sz="2400" b="1">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Nhóm con thiết kế tổ chim bằng nguyên vật liệu gì?</a:t>
            </a:r>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Với những nguyên vật liệu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ó con sẽ làm tổ chim nh</a:t>
            </a:r>
            <a:r>
              <a:rPr lang="en-US" altLang="en-US" sz="2400">
                <a:latin typeface="Times New Roman" panose="02020603050405020304" pitchFamily="18" charset="0"/>
                <a:cs typeface="Times New Roman" panose="02020603050405020304" pitchFamily="18" charset="0"/>
              </a:rPr>
              <a:t>ư</a:t>
            </a:r>
            <a:r>
              <a:rPr lang="en-US" altLang="en-US" sz="2400">
                <a:latin typeface="Times New Roman" panose="02020603050405020304" pitchFamily="18" charset="0"/>
                <a:cs typeface="Times New Roman" panose="02020603050405020304" pitchFamily="18" charset="0"/>
              </a:rPr>
              <a:t> thế nào? </a:t>
            </a:r>
            <a:endParaRPr lang="en-US" altLang="en-US" sz="2400">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endParaRPr lang="en-US" altLang="en-US" sz="2400">
              <a:latin typeface="Times New Roman" panose="02020603050405020304" pitchFamily="18" charset="0"/>
              <a:cs typeface="Times New Roman" panose="02020603050405020304" pitchFamily="18" charset="0"/>
            </a:endParaRPr>
          </a:p>
          <a:p>
            <a:r>
              <a:rPr lang="en-US" altLang="en-US" sz="2400">
                <a:latin typeface="Times New Roman" panose="02020603050405020304" pitchFamily="18" charset="0"/>
                <a:cs typeface="Times New Roman" panose="02020603050405020304" pitchFamily="18" charset="0"/>
              </a:rPr>
              <a:t>  - Bây giờ cô mời các con lên lấy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ồ dùng và các nguyên vật liệu về nhóm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ể bắt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ầu làm những tổ chim thật </a:t>
            </a:r>
            <a:r>
              <a:rPr lang="en-US" altLang="en-US" sz="2400">
                <a:latin typeface="Times New Roman" panose="02020603050405020304" pitchFamily="18" charset="0"/>
                <a:cs typeface="Times New Roman" panose="02020603050405020304" pitchFamily="18" charset="0"/>
              </a:rPr>
              <a:t>đ</a:t>
            </a:r>
            <a:r>
              <a:rPr lang="en-US" altLang="en-US" sz="2400">
                <a:latin typeface="Times New Roman" panose="02020603050405020304" pitchFamily="18" charset="0"/>
                <a:cs typeface="Times New Roman" panose="02020603050405020304" pitchFamily="18" charset="0"/>
              </a:rPr>
              <a:t>ẹp nào?</a:t>
            </a:r>
            <a:endParaRPr lang="en-US" alt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3750</Words>
  <Application>WPS Presentation</Application>
  <PresentationFormat>Widescreen</PresentationFormat>
  <Paragraphs>133</Paragraphs>
  <Slides>12</Slides>
  <Notes>0</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12</vt:i4>
      </vt:variant>
    </vt:vector>
  </HeadingPairs>
  <TitlesOfParts>
    <vt:vector size="27" baseType="lpstr">
      <vt:lpstr>Arial</vt:lpstr>
      <vt:lpstr>SimSun</vt:lpstr>
      <vt:lpstr>Wingdings</vt:lpstr>
      <vt:lpstr>Times New Roman</vt:lpstr>
      <vt:lpstr>Algerian</vt:lpstr>
      <vt:lpstr>Arial Black</vt:lpstr>
      <vt:lpstr>Aptos Display</vt:lpstr>
      <vt:lpstr>Segoe UI Variable Display</vt:lpstr>
      <vt:lpstr>Aptos</vt:lpstr>
      <vt:lpstr>Segoe UI</vt:lpstr>
      <vt:lpstr>Microsoft YaHei</vt:lpstr>
      <vt:lpstr>Arial Unicode MS</vt:lpstr>
      <vt:lpstr>Calibri</vt:lpstr>
      <vt:lpstr>Office Theme</vt:lpstr>
      <vt:lpstr>1_Office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HP</dc:creator>
  <cp:lastModifiedBy>Khang Phạm</cp:lastModifiedBy>
  <cp:revision>10</cp:revision>
  <dcterms:created xsi:type="dcterms:W3CDTF">2024-12-13T06:21:00Z</dcterms:created>
  <dcterms:modified xsi:type="dcterms:W3CDTF">2025-11-21T15:05:02Z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A1F6C27A1C2841CC9D3EF9B5334F6BEE_12</vt:lpwstr>
  </property>
  <property fmtid="{D5CDD505-2E9C-101B-9397-08002B2CF9AE}" pid="3" name="KSOProductBuildVer">
    <vt:lpwstr>1033-12.2.0.23155</vt:lpwstr>
  </property>
</Properties>
</file>