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75" r:id="rId4"/>
    <p:sldId id="259" r:id="rId5"/>
    <p:sldId id="260" r:id="rId6"/>
    <p:sldId id="262" r:id="rId7"/>
    <p:sldId id="264" r:id="rId8"/>
    <p:sldId id="268" r:id="rId9"/>
    <p:sldId id="265" r:id="rId10"/>
    <p:sldId id="261" r:id="rId11"/>
    <p:sldId id="263" r:id="rId12"/>
    <p:sldId id="266" r:id="rId13"/>
    <p:sldId id="276" r:id="rId14"/>
    <p:sldId id="267" r:id="rId15"/>
    <p:sldId id="269" r:id="rId16"/>
    <p:sldId id="270" r:id="rId17"/>
    <p:sldId id="272" r:id="rId18"/>
    <p:sldId id="271" r:id="rId19"/>
    <p:sldId id="273" r:id="rId20"/>
  </p:sldIdLst>
  <p:sldSz cx="9144000" cy="6858000" type="screen4x3"/>
  <p:notesSz cx="6858000" cy="9144000"/>
  <p:embeddedFontLst>
    <p:embeddedFont>
      <p:font typeface=".VnAvant" panose="020B720000000000000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66"/>
    <a:srgbClr val="660066"/>
    <a:srgbClr val="00FF00"/>
    <a:srgbClr val="003300"/>
    <a:srgbClr val="FF0000"/>
    <a:srgbClr val="D6009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97527-4303-494A-8E1C-6681BFB84FDC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E3F09-6C6C-42FA-ABA7-CC2D1B34EE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E3F09-6C6C-42FA-ABA7-CC2D1B34EEF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E3F09-6C6C-42FA-ABA7-CC2D1B34EEF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3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7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2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BD415-D34D-4312-890A-566B136BE958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DE0C-D668-4ED9-8FE9-BE3B1CD46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1.jpe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8.jpeg"/><Relationship Id="rId5" Type="http://schemas.microsoft.com/office/2007/relationships/media" Target="../media/media5.mp3"/><Relationship Id="rId10" Type="http://schemas.openxmlformats.org/officeDocument/2006/relationships/image" Target="../media/image17.jpeg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2.wm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46F61-8779-89E1-7762-9B89A2EB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7403" y="23129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0000FF"/>
                </a:solidFill>
              </a:rPr>
              <a:t>	</a:t>
            </a:r>
            <a:r>
              <a:rPr lang="en-US" altLang="en-US" sz="3600" b="1" dirty="0" err="1">
                <a:solidFill>
                  <a:srgbClr val="0000FF"/>
                </a:solidFill>
              </a:rPr>
              <a:t>Chủ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đề</a:t>
            </a:r>
            <a:r>
              <a:rPr lang="en-US" altLang="en-US" sz="3600" b="1" dirty="0">
                <a:solidFill>
                  <a:srgbClr val="0000FF"/>
                </a:solidFill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</a:rPr>
              <a:t>Thế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giới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vật</a:t>
            </a:r>
            <a:br>
              <a:rPr lang="en-US" altLang="en-US" sz="3600" b="1" dirty="0">
                <a:solidFill>
                  <a:srgbClr val="0000FF"/>
                </a:solidFill>
              </a:rPr>
            </a:br>
            <a:r>
              <a:rPr lang="en-US" altLang="en-US" sz="3600" b="1" dirty="0">
                <a:solidFill>
                  <a:srgbClr val="0000FF"/>
                </a:solidFill>
              </a:rPr>
              <a:t>	</a:t>
            </a:r>
            <a:r>
              <a:rPr lang="en-US" altLang="en-US" sz="3600" b="1" dirty="0" err="1">
                <a:solidFill>
                  <a:srgbClr val="0000FF"/>
                </a:solidFill>
              </a:rPr>
              <a:t>Đề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tài</a:t>
            </a:r>
            <a:r>
              <a:rPr lang="en-US" altLang="en-US" sz="3600" b="1" dirty="0">
                <a:solidFill>
                  <a:srgbClr val="0000FF"/>
                </a:solidFill>
              </a:rPr>
              <a:t>: HĐKP “</a:t>
            </a:r>
            <a:r>
              <a:rPr lang="en-US" altLang="en-US" sz="3600" b="1" dirty="0" err="1">
                <a:solidFill>
                  <a:srgbClr val="0000FF"/>
                </a:solidFill>
              </a:rPr>
              <a:t>Chú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gà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đáng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</a:rPr>
              <a:t>”</a:t>
            </a:r>
            <a:br>
              <a:rPr lang="en-US" altLang="en-US" sz="3600" b="1" dirty="0">
                <a:solidFill>
                  <a:srgbClr val="0000FF"/>
                </a:solidFill>
              </a:rPr>
            </a:br>
            <a:r>
              <a:rPr lang="en-US" altLang="en-US" sz="3600" b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419600"/>
            <a:ext cx="6400800" cy="1066800"/>
          </a:xfrm>
        </p:spPr>
        <p:txBody>
          <a:bodyPr/>
          <a:lstStyle/>
          <a:p>
            <a:pPr algn="l"/>
            <a:r>
              <a:rPr lang="en-US" altLang="en-US" b="1" dirty="0" err="1">
                <a:solidFill>
                  <a:schemeClr val="hlink"/>
                </a:solidFill>
              </a:rPr>
              <a:t>Giáo</a:t>
            </a:r>
            <a:r>
              <a:rPr lang="en-US" altLang="en-US" b="1" dirty="0">
                <a:solidFill>
                  <a:schemeClr val="hlink"/>
                </a:solidFill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</a:rPr>
              <a:t>viên</a:t>
            </a:r>
            <a:r>
              <a:rPr lang="en-US" altLang="en-US" b="1" dirty="0">
                <a:solidFill>
                  <a:schemeClr val="hlink"/>
                </a:solidFill>
              </a:rPr>
              <a:t>: Nguyễn Thị Mai Kim</a:t>
            </a:r>
            <a:r>
              <a:rPr lang="en-US" altLang="en-US" b="1" dirty="0"/>
              <a:t>: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57DC951-7321-EACF-394A-3C14894ABC97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52400"/>
            <a:ext cx="7772400" cy="111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UBND PHƯỜNG GIA VIÊN</a:t>
            </a:r>
          </a:p>
          <a:p>
            <a:r>
              <a:rPr lang="en-US" altLang="en-US" sz="2800" b="1" dirty="0">
                <a:solidFill>
                  <a:srgbClr val="FF0000"/>
                </a:solidFill>
              </a:rPr>
              <a:t>TRƯỜNG MẦM NON SAO SÁNG 5</a:t>
            </a:r>
          </a:p>
        </p:txBody>
      </p:sp>
    </p:spTree>
    <p:extLst>
      <p:ext uri="{BB962C8B-B14F-4D97-AF65-F5344CB8AC3E}">
        <p14:creationId xmlns:p14="http://schemas.microsoft.com/office/powerpoint/2010/main" val="166098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</p:spPr>
      </p:pic>
      <p:sp>
        <p:nvSpPr>
          <p:cNvPr id="9" name="Subtitle 7"/>
          <p:cNvSpPr txBox="1">
            <a:spLocks/>
          </p:cNvSpPr>
          <p:nvPr/>
        </p:nvSpPr>
        <p:spPr>
          <a:xfrm>
            <a:off x="2514600" y="5715000"/>
            <a:ext cx="4114800" cy="6096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Con gà trống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</p:spPr>
      </p:pic>
      <p:sp>
        <p:nvSpPr>
          <p:cNvPr id="11" name="Subtitle 7"/>
          <p:cNvSpPr txBox="1">
            <a:spLocks/>
          </p:cNvSpPr>
          <p:nvPr/>
        </p:nvSpPr>
        <p:spPr>
          <a:xfrm>
            <a:off x="2362200" y="5715000"/>
            <a:ext cx="4495800" cy="6096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mái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00800" cy="5305424"/>
          </a:xfrm>
          <a:prstGeom prst="rect">
            <a:avLst/>
          </a:prstGeom>
        </p:spPr>
      </p:pic>
      <p:sp>
        <p:nvSpPr>
          <p:cNvPr id="5" name="Subtitle 7"/>
          <p:cNvSpPr txBox="1">
            <a:spLocks/>
          </p:cNvSpPr>
          <p:nvPr/>
        </p:nvSpPr>
        <p:spPr>
          <a:xfrm>
            <a:off x="2362200" y="5715000"/>
            <a:ext cx="4495800" cy="6096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ấp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trứng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4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34D17B-E143-0A63-698D-573B9559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65782"/>
            <a:ext cx="8991600" cy="692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4804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" y="1143000"/>
            <a:ext cx="3230524" cy="1964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06" y="1143000"/>
            <a:ext cx="3520694" cy="196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" y="3993574"/>
            <a:ext cx="3230524" cy="2102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06" y="3993574"/>
            <a:ext cx="3520694" cy="2102426"/>
          </a:xfrm>
          <a:prstGeom prst="rect">
            <a:avLst/>
          </a:prstGeom>
        </p:spPr>
      </p:pic>
      <p:sp>
        <p:nvSpPr>
          <p:cNvPr id="9" name="Subtitle 7"/>
          <p:cNvSpPr txBox="1">
            <a:spLocks/>
          </p:cNvSpPr>
          <p:nvPr/>
        </p:nvSpPr>
        <p:spPr>
          <a:xfrm>
            <a:off x="1143000" y="3276600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Bắp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5444017" y="3276600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Cám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viên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Subtitle 7"/>
          <p:cNvSpPr txBox="1">
            <a:spLocks/>
          </p:cNvSpPr>
          <p:nvPr/>
        </p:nvSpPr>
        <p:spPr>
          <a:xfrm>
            <a:off x="1158059" y="6296892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Gạo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Subtitle 7"/>
          <p:cNvSpPr txBox="1">
            <a:spLocks/>
          </p:cNvSpPr>
          <p:nvPr/>
        </p:nvSpPr>
        <p:spPr>
          <a:xfrm>
            <a:off x="5430162" y="6296892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Lúa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0200" y="159787"/>
            <a:ext cx="57150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THỨC ĂN CHO GÀ</a:t>
            </a:r>
          </a:p>
        </p:txBody>
      </p:sp>
    </p:spTree>
    <p:extLst>
      <p:ext uri="{BB962C8B-B14F-4D97-AF65-F5344CB8AC3E}">
        <p14:creationId xmlns:p14="http://schemas.microsoft.com/office/powerpoint/2010/main" val="13105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23900" y="228600"/>
            <a:ext cx="7772400" cy="9144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66"/>
                </a:solidFill>
              </a:rPr>
              <a:t>Bé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đang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làm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gì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vậy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các</a:t>
            </a:r>
            <a:r>
              <a:rPr lang="en-US" sz="4000" b="1" dirty="0">
                <a:solidFill>
                  <a:srgbClr val="FF0066"/>
                </a:solidFill>
              </a:rPr>
              <a:t> con?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6324600" cy="4444814"/>
          </a:xfrm>
          <a:prstGeom prst="rect">
            <a:avLst/>
          </a:prstGeom>
        </p:spPr>
      </p:pic>
      <p:sp>
        <p:nvSpPr>
          <p:cNvPr id="10" name="Subtitle 7"/>
          <p:cNvSpPr txBox="1">
            <a:spLocks/>
          </p:cNvSpPr>
          <p:nvPr/>
        </p:nvSpPr>
        <p:spPr>
          <a:xfrm>
            <a:off x="3028950" y="5867399"/>
            <a:ext cx="3162300" cy="713507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6126"/>
            <a:ext cx="3505200" cy="1974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3505200" cy="2095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93790"/>
            <a:ext cx="3581399" cy="2006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72" y="3962399"/>
            <a:ext cx="3512127" cy="2095559"/>
          </a:xfrm>
          <a:prstGeom prst="rect">
            <a:avLst/>
          </a:prstGeom>
        </p:spPr>
      </p:pic>
      <p:sp>
        <p:nvSpPr>
          <p:cNvPr id="9" name="Subtitle 7"/>
          <p:cNvSpPr txBox="1">
            <a:spLocks/>
          </p:cNvSpPr>
          <p:nvPr/>
        </p:nvSpPr>
        <p:spPr>
          <a:xfrm>
            <a:off x="1101436" y="3373577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luộc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5434444" y="3373577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nướng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Subtitle 7"/>
          <p:cNvSpPr txBox="1">
            <a:spLocks/>
          </p:cNvSpPr>
          <p:nvPr/>
        </p:nvSpPr>
        <p:spPr>
          <a:xfrm>
            <a:off x="1094509" y="6248400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chiên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Subtitle 7"/>
          <p:cNvSpPr txBox="1">
            <a:spLocks/>
          </p:cNvSpPr>
          <p:nvPr/>
        </p:nvSpPr>
        <p:spPr>
          <a:xfrm>
            <a:off x="5482935" y="6248400"/>
            <a:ext cx="2590800" cy="4572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bóp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gỏi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76200"/>
            <a:ext cx="83820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MÓN ĂN CHẾ BIẾN TỪ GÀ</a:t>
            </a:r>
          </a:p>
        </p:txBody>
      </p:sp>
    </p:spTree>
    <p:extLst>
      <p:ext uri="{BB962C8B-B14F-4D97-AF65-F5344CB8AC3E}">
        <p14:creationId xmlns:p14="http://schemas.microsoft.com/office/powerpoint/2010/main" val="42493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133600"/>
            <a:ext cx="792480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HOẠT ĐỘNG 3:</a:t>
            </a:r>
          </a:p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BẮT CHƯỚC TIẾNG KÊU</a:t>
            </a:r>
          </a:p>
        </p:txBody>
      </p:sp>
    </p:spTree>
    <p:extLst>
      <p:ext uri="{BB962C8B-B14F-4D97-AF65-F5344CB8AC3E}">
        <p14:creationId xmlns:p14="http://schemas.microsoft.com/office/powerpoint/2010/main" val="2029891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52400"/>
            <a:ext cx="716280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TIẾNG KÊU CỦA CÁC CHÚ GÀ</a:t>
            </a:r>
            <a:endParaRPr 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Tieng Ga Gay - Chick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00279" y="5791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151909"/>
            <a:ext cx="2705358" cy="234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3151909"/>
            <a:ext cx="2819400" cy="234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89" y="3151909"/>
            <a:ext cx="2719345" cy="234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[TaiNhacChuong.Net]__Goi_G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43400" y="5791200"/>
            <a:ext cx="609600" cy="609600"/>
          </a:xfrm>
          <a:prstGeom prst="rect">
            <a:avLst/>
          </a:prstGeom>
        </p:spPr>
      </p:pic>
      <p:pic>
        <p:nvPicPr>
          <p:cNvPr id="8" name="Ti-ngGaConKeu[iuL-mNa]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27127" y="5791200"/>
            <a:ext cx="609600" cy="6096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145034" y="1143000"/>
            <a:ext cx="3886200" cy="1447800"/>
          </a:xfrm>
          <a:prstGeom prst="wedgeEllipseCallout">
            <a:avLst>
              <a:gd name="adj1" fmla="val -20833"/>
              <a:gd name="adj2" fmla="val 72069"/>
            </a:avLst>
          </a:prstGeom>
          <a:solidFill>
            <a:srgbClr val="0033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Con </a:t>
            </a:r>
            <a:r>
              <a:rPr lang="en-US" sz="3200" dirty="0" err="1">
                <a:solidFill>
                  <a:srgbClr val="FFFF00"/>
                </a:solidFill>
              </a:rPr>
              <a:t>gì</a:t>
            </a:r>
            <a:r>
              <a:rPr lang="en-US" sz="3200" dirty="0">
                <a:solidFill>
                  <a:srgbClr val="FFFF00"/>
                </a:solidFill>
              </a:rPr>
              <a:t>? Con </a:t>
            </a:r>
            <a:r>
              <a:rPr lang="en-US" sz="3200" dirty="0" err="1">
                <a:solidFill>
                  <a:srgbClr val="FFFF00"/>
                </a:solidFill>
              </a:rPr>
              <a:t>gì</a:t>
            </a:r>
            <a:r>
              <a:rPr lang="en-US" sz="32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20486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2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2967335"/>
            <a:ext cx="8077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HOẠT ĐỘNG 4: NHẬN XÉT VÀ ĐÁNH GIÁ</a:t>
            </a:r>
          </a:p>
        </p:txBody>
      </p:sp>
    </p:spTree>
    <p:extLst>
      <p:ext uri="{BB962C8B-B14F-4D97-AF65-F5344CB8AC3E}">
        <p14:creationId xmlns:p14="http://schemas.microsoft.com/office/powerpoint/2010/main" val="41323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052AC-A57D-F574-6437-8250531DA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01000" cy="1828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NỘI DUNG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2400" y="1981200"/>
            <a:ext cx="8610600" cy="3886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FF0066"/>
                </a:solidFill>
              </a:rPr>
              <a:t>	</a:t>
            </a:r>
            <a:r>
              <a:rPr lang="en-US" sz="4000" b="1" u="sng" dirty="0" err="1">
                <a:solidFill>
                  <a:srgbClr val="FF0066"/>
                </a:solidFill>
              </a:rPr>
              <a:t>Hoạt</a:t>
            </a:r>
            <a:r>
              <a:rPr lang="en-US" sz="4000" b="1" u="sng" dirty="0">
                <a:solidFill>
                  <a:srgbClr val="FF0066"/>
                </a:solidFill>
              </a:rPr>
              <a:t> </a:t>
            </a:r>
            <a:r>
              <a:rPr lang="en-US" sz="4000" b="1" u="sng" dirty="0" err="1">
                <a:solidFill>
                  <a:srgbClr val="FF0066"/>
                </a:solidFill>
              </a:rPr>
              <a:t>động</a:t>
            </a:r>
            <a:r>
              <a:rPr lang="en-US" sz="4000" b="1" u="sng" dirty="0">
                <a:solidFill>
                  <a:srgbClr val="FF0066"/>
                </a:solidFill>
              </a:rPr>
              <a:t> 1</a:t>
            </a:r>
            <a:r>
              <a:rPr lang="en-US" sz="4000" b="1" dirty="0">
                <a:solidFill>
                  <a:srgbClr val="FF0066"/>
                </a:solidFill>
              </a:rPr>
              <a:t>: </a:t>
            </a:r>
            <a:r>
              <a:rPr lang="en-US" sz="4000" b="1" dirty="0" err="1">
                <a:solidFill>
                  <a:srgbClr val="FF0066"/>
                </a:solidFill>
              </a:rPr>
              <a:t>Trò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chuyện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cùng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cô</a:t>
            </a:r>
            <a:endParaRPr lang="en-US" sz="4000" b="1" dirty="0">
              <a:solidFill>
                <a:srgbClr val="FF0066"/>
              </a:solidFill>
            </a:endParaRPr>
          </a:p>
          <a:p>
            <a:pPr algn="l"/>
            <a:r>
              <a:rPr lang="en-US" sz="4000" b="1" dirty="0">
                <a:solidFill>
                  <a:srgbClr val="00B0F0"/>
                </a:solidFill>
              </a:rPr>
              <a:t>	</a:t>
            </a:r>
            <a:r>
              <a:rPr lang="en-US" sz="4000" b="1" u="sng" dirty="0" err="1">
                <a:solidFill>
                  <a:srgbClr val="00B0F0"/>
                </a:solidFill>
              </a:rPr>
              <a:t>Hoạt</a:t>
            </a:r>
            <a:r>
              <a:rPr lang="en-US" sz="4000" b="1" u="sng" dirty="0">
                <a:solidFill>
                  <a:srgbClr val="00B0F0"/>
                </a:solidFill>
              </a:rPr>
              <a:t> </a:t>
            </a:r>
            <a:r>
              <a:rPr lang="en-US" sz="4000" b="1" u="sng" dirty="0" err="1">
                <a:solidFill>
                  <a:srgbClr val="00B0F0"/>
                </a:solidFill>
              </a:rPr>
              <a:t>động</a:t>
            </a:r>
            <a:r>
              <a:rPr lang="en-US" sz="4000" b="1" u="sng" dirty="0">
                <a:solidFill>
                  <a:srgbClr val="00B0F0"/>
                </a:solidFill>
              </a:rPr>
              <a:t> 2</a:t>
            </a:r>
            <a:r>
              <a:rPr lang="en-US" sz="4000" b="1" dirty="0">
                <a:solidFill>
                  <a:srgbClr val="00B0F0"/>
                </a:solidFill>
              </a:rPr>
              <a:t>: </a:t>
            </a:r>
            <a:r>
              <a:rPr lang="en-US" sz="4000" b="1" dirty="0" err="1">
                <a:solidFill>
                  <a:srgbClr val="00B0F0"/>
                </a:solidFill>
              </a:rPr>
              <a:t>Bé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cùng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khám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phá</a:t>
            </a:r>
            <a:endParaRPr lang="en-US" sz="4000" b="1" dirty="0">
              <a:solidFill>
                <a:srgbClr val="00B0F0"/>
              </a:solidFill>
            </a:endParaRPr>
          </a:p>
          <a:p>
            <a:pPr algn="l"/>
            <a:r>
              <a:rPr lang="en-US" sz="4000" b="1" dirty="0">
                <a:solidFill>
                  <a:srgbClr val="FFFF99"/>
                </a:solidFill>
              </a:rPr>
              <a:t>	</a:t>
            </a:r>
            <a:r>
              <a:rPr lang="en-US" sz="4000" b="1" u="sng" dirty="0" err="1">
                <a:solidFill>
                  <a:srgbClr val="FFFF99"/>
                </a:solidFill>
              </a:rPr>
              <a:t>Hoạt</a:t>
            </a:r>
            <a:r>
              <a:rPr lang="en-US" sz="4000" b="1" u="sng" dirty="0">
                <a:solidFill>
                  <a:srgbClr val="FFFF99"/>
                </a:solidFill>
              </a:rPr>
              <a:t> </a:t>
            </a:r>
            <a:r>
              <a:rPr lang="en-US" sz="4000" b="1" u="sng" dirty="0" err="1">
                <a:solidFill>
                  <a:srgbClr val="FFFF99"/>
                </a:solidFill>
              </a:rPr>
              <a:t>động</a:t>
            </a:r>
            <a:r>
              <a:rPr lang="en-US" sz="4000" b="1" u="sng" dirty="0">
                <a:solidFill>
                  <a:srgbClr val="FFFF99"/>
                </a:solidFill>
              </a:rPr>
              <a:t> 3</a:t>
            </a:r>
            <a:r>
              <a:rPr lang="en-US" sz="4000" b="1" dirty="0">
                <a:solidFill>
                  <a:srgbClr val="FFFF99"/>
                </a:solidFill>
              </a:rPr>
              <a:t>: </a:t>
            </a:r>
            <a:r>
              <a:rPr lang="en-US" sz="4000" b="1" dirty="0" err="1">
                <a:solidFill>
                  <a:srgbClr val="FFFF99"/>
                </a:solidFill>
              </a:rPr>
              <a:t>Trò</a:t>
            </a:r>
            <a:r>
              <a:rPr lang="en-US" sz="4000" b="1" dirty="0">
                <a:solidFill>
                  <a:srgbClr val="FFFF99"/>
                </a:solidFill>
              </a:rPr>
              <a:t> </a:t>
            </a:r>
            <a:r>
              <a:rPr lang="en-US" sz="4000" b="1" dirty="0" err="1">
                <a:solidFill>
                  <a:srgbClr val="FFFF99"/>
                </a:solidFill>
              </a:rPr>
              <a:t>chơi</a:t>
            </a:r>
            <a:r>
              <a:rPr lang="en-US" sz="4000" b="1" dirty="0">
                <a:solidFill>
                  <a:srgbClr val="FFFF99"/>
                </a:solidFill>
              </a:rPr>
              <a:t> “</a:t>
            </a:r>
            <a:r>
              <a:rPr lang="en-US" sz="4000" b="1" dirty="0" err="1">
                <a:solidFill>
                  <a:srgbClr val="FFFF99"/>
                </a:solidFill>
              </a:rPr>
              <a:t>Bắt</a:t>
            </a:r>
            <a:r>
              <a:rPr lang="en-US" sz="4000" b="1" dirty="0">
                <a:solidFill>
                  <a:srgbClr val="FFFF99"/>
                </a:solidFill>
              </a:rPr>
              <a:t> </a:t>
            </a:r>
            <a:r>
              <a:rPr lang="en-US" sz="4000" b="1" dirty="0" err="1">
                <a:solidFill>
                  <a:srgbClr val="FFFF99"/>
                </a:solidFill>
              </a:rPr>
              <a:t>chước</a:t>
            </a:r>
            <a:r>
              <a:rPr lang="en-US" sz="4000" b="1" dirty="0">
                <a:solidFill>
                  <a:srgbClr val="FFFF99"/>
                </a:solidFill>
              </a:rPr>
              <a:t> 	</a:t>
            </a:r>
            <a:r>
              <a:rPr lang="en-US" sz="4000" b="1" dirty="0" err="1">
                <a:solidFill>
                  <a:srgbClr val="FFFF99"/>
                </a:solidFill>
              </a:rPr>
              <a:t>tiếng</a:t>
            </a:r>
            <a:r>
              <a:rPr lang="en-US" sz="4000" b="1" dirty="0">
                <a:solidFill>
                  <a:srgbClr val="FFFF99"/>
                </a:solidFill>
              </a:rPr>
              <a:t> </a:t>
            </a:r>
            <a:r>
              <a:rPr lang="en-US" sz="4000" b="1" dirty="0" err="1">
                <a:solidFill>
                  <a:srgbClr val="FFFF99"/>
                </a:solidFill>
              </a:rPr>
              <a:t>kêu</a:t>
            </a:r>
            <a:r>
              <a:rPr lang="en-US" sz="4000" b="1" dirty="0">
                <a:solidFill>
                  <a:srgbClr val="FFFF99"/>
                </a:solidFill>
              </a:rPr>
              <a:t>”</a:t>
            </a:r>
          </a:p>
          <a:p>
            <a:pPr algn="l"/>
            <a:r>
              <a:rPr lang="en-US" sz="4000" b="1" dirty="0">
                <a:solidFill>
                  <a:schemeClr val="tx1"/>
                </a:solidFill>
              </a:rPr>
              <a:t>	</a:t>
            </a:r>
            <a:r>
              <a:rPr lang="en-US" sz="4000" b="1" u="sng" dirty="0" err="1">
                <a:solidFill>
                  <a:schemeClr val="tx1"/>
                </a:solidFill>
              </a:rPr>
              <a:t>Hoạt</a:t>
            </a:r>
            <a:r>
              <a:rPr lang="en-US" sz="4000" b="1" u="sng" dirty="0">
                <a:solidFill>
                  <a:schemeClr val="tx1"/>
                </a:solidFill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</a:rPr>
              <a:t>động</a:t>
            </a:r>
            <a:r>
              <a:rPr lang="en-US" sz="4000" b="1" u="sng" dirty="0">
                <a:solidFill>
                  <a:schemeClr val="tx1"/>
                </a:solidFill>
              </a:rPr>
              <a:t> 4</a:t>
            </a:r>
            <a:r>
              <a:rPr lang="en-US" sz="4000" b="1" dirty="0">
                <a:solidFill>
                  <a:schemeClr val="tx1"/>
                </a:solidFill>
              </a:rPr>
              <a:t>: </a:t>
            </a:r>
            <a:r>
              <a:rPr lang="en-US" sz="4000" b="1" dirty="0" err="1">
                <a:solidFill>
                  <a:schemeClr val="tx1"/>
                </a:solidFill>
              </a:rPr>
              <a:t>Nhận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xét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và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đánh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giá</a:t>
            </a:r>
            <a:endParaRPr lang="en-US" sz="4000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Thiếu Nhi Plus] - Hát Cùng Siêu Chíp - Gà Gáy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96" y="1905000"/>
            <a:ext cx="82296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u="sng" dirty="0" err="1">
                <a:solidFill>
                  <a:srgbClr val="00B050"/>
                </a:solidFill>
              </a:rPr>
              <a:t>Bài</a:t>
            </a:r>
            <a:r>
              <a:rPr lang="en-US" sz="4000" b="1" u="sng" dirty="0">
                <a:solidFill>
                  <a:srgbClr val="00B050"/>
                </a:solidFill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</a:rPr>
              <a:t>hát</a:t>
            </a:r>
            <a:r>
              <a:rPr lang="en-US" sz="4000" b="1" u="sng" dirty="0">
                <a:solidFill>
                  <a:srgbClr val="00B050"/>
                </a:solidFill>
              </a:rPr>
              <a:t>: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“</a:t>
            </a:r>
            <a:r>
              <a:rPr lang="en-US" sz="4000" b="1" dirty="0" err="1">
                <a:solidFill>
                  <a:srgbClr val="FF0000"/>
                </a:solidFill>
              </a:rPr>
              <a:t>Đàn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con”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0723" y="0"/>
            <a:ext cx="57070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Hoạt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động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1:</a:t>
            </a:r>
          </a:p>
          <a:p>
            <a:pPr algn="ctr"/>
            <a:r>
              <a:rPr lang="en-US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chuyện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cùng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cô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en-US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51" y="2743200"/>
            <a:ext cx="5401687" cy="2854036"/>
          </a:xfrm>
          <a:prstGeom prst="rect">
            <a:avLst/>
          </a:prstGeom>
        </p:spPr>
      </p:pic>
      <p:pic>
        <p:nvPicPr>
          <p:cNvPr id="6" name="Dan Ga Con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2190" y="3405020"/>
            <a:ext cx="1731810" cy="1530395"/>
          </a:xfrm>
          <a:prstGeom prst="rect">
            <a:avLst/>
          </a:prstGeom>
        </p:spPr>
      </p:pic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3291896" y="5763491"/>
            <a:ext cx="2362200" cy="1066800"/>
            <a:chOff x="2016" y="3648"/>
            <a:chExt cx="1296" cy="672"/>
          </a:xfrm>
        </p:grpSpPr>
        <p:pic>
          <p:nvPicPr>
            <p:cNvPr id="10" name="Picture 25" descr="Hoa Anh Dong 9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744"/>
              <a:ext cx="52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 descr="Hoa trang Tri GA6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86"/>
              <a:ext cx="480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7" descr="141o39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8" descr="Hoa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5915891"/>
            <a:ext cx="1371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Hoa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295" y="5982566"/>
            <a:ext cx="1371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3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350"/>
            <a:ext cx="8229600" cy="5143500"/>
          </a:xfrm>
        </p:spPr>
      </p:pic>
      <p:sp>
        <p:nvSpPr>
          <p:cNvPr id="4" name="Rectangle 3"/>
          <p:cNvSpPr/>
          <p:nvPr/>
        </p:nvSpPr>
        <p:spPr>
          <a:xfrm>
            <a:off x="533400" y="2057400"/>
            <a:ext cx="79247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2:</a:t>
            </a:r>
          </a:p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 CÙNG KHÁM PHÁ</a:t>
            </a:r>
          </a:p>
        </p:txBody>
      </p:sp>
    </p:spTree>
    <p:extLst>
      <p:ext uri="{BB962C8B-B14F-4D97-AF65-F5344CB8AC3E}">
        <p14:creationId xmlns:p14="http://schemas.microsoft.com/office/powerpoint/2010/main" val="37813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37" y="20782"/>
            <a:ext cx="6994525" cy="5665787"/>
          </a:xfrm>
        </p:spPr>
      </p:pic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775855" y="0"/>
            <a:ext cx="1676400" cy="609600"/>
          </a:xfrm>
          <a:prstGeom prst="wedgeEllipseCallout">
            <a:avLst>
              <a:gd name="adj1" fmla="val 73518"/>
              <a:gd name="adj2" fmla="val 10149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B0F0"/>
                </a:solidFill>
                <a:latin typeface=".VnAvant" pitchFamily="34" charset="0"/>
              </a:rPr>
              <a:t>Mµo</a:t>
            </a:r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 gµ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4038600" y="263236"/>
            <a:ext cx="1524000" cy="609600"/>
          </a:xfrm>
          <a:prstGeom prst="wedgeEllipseCallout">
            <a:avLst>
              <a:gd name="adj1" fmla="val -102130"/>
              <a:gd name="adj2" fmla="val 15452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§</a:t>
            </a:r>
            <a:r>
              <a:rPr lang="en-US" altLang="en-US" b="1" dirty="0" err="1">
                <a:solidFill>
                  <a:srgbClr val="00B0F0"/>
                </a:solidFill>
                <a:latin typeface=".VnAvant" pitchFamily="34" charset="0"/>
              </a:rPr>
              <a:t>Çu</a:t>
            </a:r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 gµ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66255" y="1905000"/>
            <a:ext cx="1447800" cy="609600"/>
          </a:xfrm>
          <a:prstGeom prst="wedgeEllipseCallout">
            <a:avLst>
              <a:gd name="adj1" fmla="val 119097"/>
              <a:gd name="adj2" fmla="val -13582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B0F0"/>
                </a:solidFill>
                <a:latin typeface=".VnAvant" pitchFamily="34" charset="0"/>
              </a:rPr>
              <a:t>Má gµ</a:t>
            </a: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533400" y="3505200"/>
            <a:ext cx="1828800" cy="609600"/>
          </a:xfrm>
          <a:prstGeom prst="wedgeEllipseCallout">
            <a:avLst>
              <a:gd name="adj1" fmla="val 95216"/>
              <a:gd name="adj2" fmla="val -1506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B0F0"/>
                </a:solidFill>
                <a:latin typeface=".VnAvant" pitchFamily="34" charset="0"/>
              </a:rPr>
              <a:t>M×nh gµ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219200" y="4648200"/>
            <a:ext cx="1828800" cy="609600"/>
          </a:xfrm>
          <a:prstGeom prst="wedgeEllipseCallout">
            <a:avLst>
              <a:gd name="adj1" fmla="val 97128"/>
              <a:gd name="adj2" fmla="val -2994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B0F0"/>
                </a:solidFill>
                <a:latin typeface=".VnAvant" pitchFamily="34" charset="0"/>
              </a:rPr>
              <a:t>Ch©n</a:t>
            </a:r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 gµ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029200" y="1579418"/>
            <a:ext cx="1828800" cy="609600"/>
          </a:xfrm>
          <a:prstGeom prst="wedgeEllipseCallout">
            <a:avLst>
              <a:gd name="adj1" fmla="val -106597"/>
              <a:gd name="adj2" fmla="val 23084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B0F0"/>
                </a:solidFill>
                <a:latin typeface=".VnAvant" pitchFamily="34" charset="0"/>
              </a:rPr>
              <a:t>C¸nh</a:t>
            </a:r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 gµ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592291" y="2486891"/>
            <a:ext cx="1524000" cy="609600"/>
          </a:xfrm>
          <a:prstGeom prst="wedgeEllipseCallout">
            <a:avLst>
              <a:gd name="adj1" fmla="val -112159"/>
              <a:gd name="adj2" fmla="val 122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§</a:t>
            </a:r>
            <a:r>
              <a:rPr lang="en-US" altLang="en-US" b="1" dirty="0" err="1">
                <a:solidFill>
                  <a:srgbClr val="00B0F0"/>
                </a:solidFill>
                <a:latin typeface=".VnAvant" pitchFamily="34" charset="0"/>
              </a:rPr>
              <a:t>u«I</a:t>
            </a:r>
            <a:r>
              <a:rPr lang="en-US" altLang="en-US" b="1" dirty="0">
                <a:solidFill>
                  <a:srgbClr val="00B0F0"/>
                </a:solidFill>
                <a:latin typeface=".VnAvant" pitchFamily="34" charset="0"/>
              </a:rPr>
              <a:t> gµ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5791200"/>
            <a:ext cx="7287491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bộ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phận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con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gà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1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205781"/>
            <a:ext cx="4180862" cy="2451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4218709"/>
            <a:ext cx="4232564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369889"/>
            <a:ext cx="4232564" cy="2670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" y="1390671"/>
            <a:ext cx="4206713" cy="26704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228599"/>
            <a:ext cx="6743701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Phân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loại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gà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4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762000"/>
            <a:ext cx="4343400" cy="426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762000"/>
            <a:ext cx="4232564" cy="4267200"/>
          </a:xfrm>
          <a:prstGeom prst="rect">
            <a:avLst/>
          </a:prstGeom>
        </p:spPr>
      </p:pic>
      <p:sp>
        <p:nvSpPr>
          <p:cNvPr id="6" name="Subtitle 7"/>
          <p:cNvSpPr txBox="1">
            <a:spLocks/>
          </p:cNvSpPr>
          <p:nvPr/>
        </p:nvSpPr>
        <p:spPr>
          <a:xfrm>
            <a:off x="762000" y="5486400"/>
            <a:ext cx="3124200" cy="6096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Trứng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Subtitle 7"/>
          <p:cNvSpPr txBox="1">
            <a:spLocks/>
          </p:cNvSpPr>
          <p:nvPr/>
        </p:nvSpPr>
        <p:spPr>
          <a:xfrm>
            <a:off x="5084618" y="5486400"/>
            <a:ext cx="3429000" cy="6096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Trứng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nở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vortex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7"/>
          <p:cNvSpPr txBox="1">
            <a:spLocks/>
          </p:cNvSpPr>
          <p:nvPr/>
        </p:nvSpPr>
        <p:spPr>
          <a:xfrm>
            <a:off x="2667000" y="5715000"/>
            <a:ext cx="3962400" cy="60960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Đàn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gà</a:t>
            </a:r>
            <a:r>
              <a:rPr lang="en-US" sz="4000" b="1" dirty="0">
                <a:solidFill>
                  <a:srgbClr val="FF0000"/>
                </a:solidFill>
              </a:rPr>
              <a:t> con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7710"/>
            <a:ext cx="6477000" cy="53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225</Words>
  <Application>Microsoft Office PowerPoint</Application>
  <PresentationFormat>On-screen Show (4:3)</PresentationFormat>
  <Paragraphs>48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.VnAvant</vt:lpstr>
      <vt:lpstr>Arial</vt:lpstr>
      <vt:lpstr>Calibri</vt:lpstr>
      <vt:lpstr>Office Theme</vt:lpstr>
      <vt:lpstr> Chủ đề: Thế giới động vật  Đề tài: HĐKP “Chú gà đáng yêu”  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đang làm gì vậy các con?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Thế giới động vật Đề tài: “Chú gà đáng yêu”</dc:title>
  <dc:creator>Admiistrator</dc:creator>
  <cp:lastModifiedBy>WIN</cp:lastModifiedBy>
  <cp:revision>79</cp:revision>
  <dcterms:created xsi:type="dcterms:W3CDTF">2014-11-13T06:55:57Z</dcterms:created>
  <dcterms:modified xsi:type="dcterms:W3CDTF">2025-11-21T04:37:13Z</dcterms:modified>
</cp:coreProperties>
</file>