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7"/>
  </p:notesMasterIdLst>
  <p:sldIdLst>
    <p:sldId id="269" r:id="rId3"/>
    <p:sldId id="272" r:id="rId4"/>
    <p:sldId id="271" r:id="rId5"/>
    <p:sldId id="256" r:id="rId6"/>
    <p:sldId id="257" r:id="rId8"/>
    <p:sldId id="258" r:id="rId9"/>
    <p:sldId id="259" r:id="rId10"/>
    <p:sldId id="260" r:id="rId11"/>
    <p:sldId id="261" r:id="rId12"/>
    <p:sldId id="262" r:id="rId13"/>
    <p:sldId id="263" r:id="rId14"/>
    <p:sldId id="264" r:id="rId15"/>
    <p:sldId id="273" r:id="rId16"/>
    <p:sldId id="265" r:id="rId17"/>
    <p:sldId id="274" r:id="rId18"/>
    <p:sldId id="267" r:id="rId19"/>
  </p:sldIdLst>
  <p:sldSz cx="14630400" cy="8229600"/>
  <p:notesSz cx="8229600" cy="14630400"/>
  <p:embeddedFontLst>
    <p:embeddedFont>
      <p:font typeface="Alexandria Semi Bold" pitchFamily="34" charset="-122"/>
      <p:regular r:id="rId23"/>
    </p:embeddedFont>
    <p:embeddedFont>
      <p:font typeface="Alexandria Semi Bold" pitchFamily="34" charset="0"/>
      <p:regular r:id="rId24"/>
    </p:embeddedFont>
    <p:embeddedFont>
      <p:font typeface="Alexandria Semi Bold" pitchFamily="34" charset="-120"/>
      <p:regular r:id="rId25"/>
    </p:embeddedFont>
    <p:embeddedFont>
      <p:font typeface="Sora Light" pitchFamily="34" charset="-122"/>
      <p:regular r:id="rId26"/>
    </p:embeddedFont>
    <p:embeddedFont>
      <p:font typeface="Sora Light" pitchFamily="34" charset="0"/>
      <p:regular r:id="rId27"/>
    </p:embeddedFont>
    <p:embeddedFont>
      <p:font typeface="Sora Light" pitchFamily="34" charset="-120"/>
      <p:regular r:id="rId28"/>
    </p:embeddedFont>
    <p:embeddedFont>
      <p:font typeface="Calibri Light" panose="020F0302020204030204" charset="0"/>
      <p:regular r:id="rId29"/>
      <p:italic r:id="rId30"/>
    </p:embeddedFont>
    <p:embeddedFont>
      <p:font typeface="Calibri" panose="020F0502020204030204" charset="0"/>
      <p:regular r:id="rId31"/>
      <p:bold r:id="rId32"/>
      <p:italic r:id="rId33"/>
      <p:boldItalic r:id="rId34"/>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font" Target="fonts/font12.fntdata"/><Relationship Id="rId33" Type="http://schemas.openxmlformats.org/officeDocument/2006/relationships/font" Target="fonts/font11.fntdata"/><Relationship Id="rId32" Type="http://schemas.openxmlformats.org/officeDocument/2006/relationships/font" Target="fonts/font10.fntdata"/><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SG"/>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SG"/>
          </a:p>
        </p:txBody>
      </p:sp>
      <p:sp>
        <p:nvSpPr>
          <p:cNvPr id="4" name="Date Placeholder 3"/>
          <p:cNvSpPr>
            <a:spLocks noGrp="1"/>
          </p:cNvSpPr>
          <p:nvPr>
            <p:ph type="dt" sz="half" idx="10"/>
          </p:nvPr>
        </p:nvSpPr>
        <p:spPr>
          <a:xfrm>
            <a:off x="1005840" y="7627620"/>
            <a:ext cx="3291840" cy="438150"/>
          </a:xfrm>
        </p:spPr>
        <p:txBody>
          <a:bodyPr/>
          <a:lstStyle/>
          <a:p>
            <a:fld id="{A4DB9391-1AC1-48F4-9354-96AB4ABCA105}" type="datetimeFigureOut">
              <a:rPr lang="en-SG" smtClean="0"/>
            </a:fld>
            <a:endParaRPr lang="en-SG"/>
          </a:p>
        </p:txBody>
      </p:sp>
      <p:sp>
        <p:nvSpPr>
          <p:cNvPr id="5" name="Footer Placeholder 4"/>
          <p:cNvSpPr>
            <a:spLocks noGrp="1"/>
          </p:cNvSpPr>
          <p:nvPr>
            <p:ph type="ftr" sz="quarter" idx="11"/>
          </p:nvPr>
        </p:nvSpPr>
        <p:spPr>
          <a:xfrm>
            <a:off x="4846320" y="7627620"/>
            <a:ext cx="4937760" cy="438150"/>
          </a:xfrm>
        </p:spPr>
        <p:txBody>
          <a:bodyPr/>
          <a:lstStyle/>
          <a:p>
            <a:endParaRPr lang="en-SG"/>
          </a:p>
        </p:txBody>
      </p:sp>
      <p:sp>
        <p:nvSpPr>
          <p:cNvPr id="6" name="Slide Number Placeholder 5"/>
          <p:cNvSpPr>
            <a:spLocks noGrp="1"/>
          </p:cNvSpPr>
          <p:nvPr>
            <p:ph type="sldNum" sz="quarter" idx="12"/>
          </p:nvPr>
        </p:nvSpPr>
        <p:spPr>
          <a:xfrm>
            <a:off x="10332720" y="7627620"/>
            <a:ext cx="3291840" cy="438150"/>
          </a:xfrm>
        </p:spPr>
        <p:txBody>
          <a:bodyPr/>
          <a:lstStyle/>
          <a:p>
            <a:fld id="{8CFA02A8-D6DE-4BB5-BDFA-945AC9A05C22}" type="slidenum">
              <a:rPr lang="en-SG" smtClean="0"/>
            </a:fld>
            <a:endParaRPr lang="en-SG"/>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p:spPr>
        <p:txBody>
          <a:bodyPr/>
          <a:lstStyle/>
          <a:p>
            <a:r>
              <a:rPr lang="en-US"/>
              <a:t>Click to edit Master title style</a:t>
            </a:r>
            <a:endParaRPr lang="en-SG"/>
          </a:p>
        </p:txBody>
      </p:sp>
      <p:sp>
        <p:nvSpPr>
          <p:cNvPr id="3" name="Content Placeholder 2"/>
          <p:cNvSpPr>
            <a:spLocks noGrp="1"/>
          </p:cNvSpPr>
          <p:nvPr>
            <p:ph idx="1"/>
          </p:nvPr>
        </p:nvSpPr>
        <p:spPr>
          <a:xfrm>
            <a:off x="1005840" y="2190750"/>
            <a:ext cx="12618720" cy="522160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SG"/>
          </a:p>
        </p:txBody>
      </p:sp>
      <p:sp>
        <p:nvSpPr>
          <p:cNvPr id="4" name="Date Placeholder 3"/>
          <p:cNvSpPr>
            <a:spLocks noGrp="1"/>
          </p:cNvSpPr>
          <p:nvPr>
            <p:ph type="dt" sz="half" idx="10"/>
          </p:nvPr>
        </p:nvSpPr>
        <p:spPr>
          <a:xfrm>
            <a:off x="1005840" y="7627620"/>
            <a:ext cx="3291840" cy="438150"/>
          </a:xfrm>
        </p:spPr>
        <p:txBody>
          <a:bodyPr/>
          <a:lstStyle/>
          <a:p>
            <a:fld id="{A4DB9391-1AC1-48F4-9354-96AB4ABCA105}" type="datetimeFigureOut">
              <a:rPr lang="en-SG" smtClean="0"/>
            </a:fld>
            <a:endParaRPr lang="en-SG"/>
          </a:p>
        </p:txBody>
      </p:sp>
      <p:sp>
        <p:nvSpPr>
          <p:cNvPr id="5" name="Footer Placeholder 4"/>
          <p:cNvSpPr>
            <a:spLocks noGrp="1"/>
          </p:cNvSpPr>
          <p:nvPr>
            <p:ph type="ftr" sz="quarter" idx="11"/>
          </p:nvPr>
        </p:nvSpPr>
        <p:spPr>
          <a:xfrm>
            <a:off x="4846320" y="7627620"/>
            <a:ext cx="4937760" cy="438150"/>
          </a:xfrm>
        </p:spPr>
        <p:txBody>
          <a:bodyPr/>
          <a:lstStyle/>
          <a:p>
            <a:endParaRPr lang="en-SG"/>
          </a:p>
        </p:txBody>
      </p:sp>
      <p:sp>
        <p:nvSpPr>
          <p:cNvPr id="6" name="Slide Number Placeholder 5"/>
          <p:cNvSpPr>
            <a:spLocks noGrp="1"/>
          </p:cNvSpPr>
          <p:nvPr>
            <p:ph type="sldNum" sz="quarter" idx="12"/>
          </p:nvPr>
        </p:nvSpPr>
        <p:spPr>
          <a:xfrm>
            <a:off x="10332720" y="7627620"/>
            <a:ext cx="3291840" cy="438150"/>
          </a:xfrm>
        </p:spPr>
        <p:txBody>
          <a:bodyPr/>
          <a:lstStyle/>
          <a:p>
            <a:fld id="{8CFA02A8-D6DE-4BB5-BDFA-945AC9A05C22}" type="slidenum">
              <a:rPr lang="en-SG" smtClean="0"/>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7EEF9"/>
          </a:solidFill>
        </p:spPr>
      </p:sp>
      <p:sp>
        <p:nvSpPr>
          <p:cNvPr id="3" name="Shape 1"/>
          <p:cNvSpPr/>
          <p:nvPr/>
        </p:nvSpPr>
        <p:spPr>
          <a:xfrm>
            <a:off x="0" y="0"/>
            <a:ext cx="14630400" cy="8229600"/>
          </a:xfrm>
          <a:prstGeom prst="rect">
            <a:avLst/>
          </a:prstGeom>
          <a:solidFill>
            <a:srgbClr val="FFFAFA"/>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1026" name="Picture 2" descr="50+ hình nền powerpoint cho trẻ mầm mon đẹp, dễ thươ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2"/>
            </p:custDataLst>
          </p:nvPr>
        </p:nvSpPr>
        <p:spPr>
          <a:xfrm>
            <a:off x="2170963" y="210772"/>
            <a:ext cx="11562736" cy="829945"/>
          </a:xfrm>
          <a:prstGeom prst="rect">
            <a:avLst/>
          </a:prstGeom>
          <a:noFill/>
        </p:spPr>
        <p:txBody>
          <a:bodyPr wrap="square" rtlCol="0">
            <a:spAutoFit/>
          </a:bodyPr>
          <a:lstStyle/>
          <a:p>
            <a:pPr algn="ctr"/>
            <a:r>
              <a:rPr lang="en-US" sz="2400" b="1" dirty="0">
                <a:solidFill>
                  <a:srgbClr val="002060"/>
                </a:solidFill>
                <a:latin typeface="Times New Roman" panose="02020603050405020304" charset="0"/>
                <a:cs typeface="Times New Roman" panose="02020603050405020304" charset="0"/>
              </a:rPr>
              <a:t>UBND PHƯỜNG GIA VIÊN</a:t>
            </a:r>
            <a:endParaRPr lang="en-US" sz="2400" b="1" dirty="0">
              <a:solidFill>
                <a:srgbClr val="002060"/>
              </a:solidFill>
              <a:latin typeface="Times New Roman" panose="02020603050405020304" charset="0"/>
              <a:cs typeface="Times New Roman" panose="02020603050405020304" charset="0"/>
            </a:endParaRPr>
          </a:p>
          <a:p>
            <a:pPr algn="ctr"/>
            <a:r>
              <a:rPr lang="en-US" sz="2400" b="1" dirty="0">
                <a:solidFill>
                  <a:srgbClr val="002060"/>
                </a:solidFill>
                <a:latin typeface="Times New Roman" panose="02020603050405020304" charset="0"/>
                <a:cs typeface="Times New Roman" panose="02020603050405020304" charset="0"/>
              </a:rPr>
              <a:t>TRƯỜNG MẦM NON SAO SÁNG 5</a:t>
            </a:r>
            <a:endParaRPr lang="en-SG" sz="2400" b="1" dirty="0">
              <a:solidFill>
                <a:srgbClr val="002060"/>
              </a:solidFill>
              <a:latin typeface="Times New Roman" panose="02020603050405020304" charset="0"/>
              <a:cs typeface="Times New Roman" panose="02020603050405020304" charset="0"/>
            </a:endParaRPr>
          </a:p>
        </p:txBody>
      </p:sp>
      <p:sp>
        <p:nvSpPr>
          <p:cNvPr id="6" name="Rectangle 5"/>
          <p:cNvSpPr/>
          <p:nvPr/>
        </p:nvSpPr>
        <p:spPr>
          <a:xfrm>
            <a:off x="3945255" y="2120900"/>
            <a:ext cx="7852410" cy="913765"/>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60" b="1" dirty="0">
                <a:solidFill>
                  <a:srgbClr val="0070C0"/>
                </a:solidFill>
                <a:highlight>
                  <a:srgbClr val="FFFF00"/>
                </a:highlight>
                <a:latin typeface="Times New Roman" panose="02020603050405020304" charset="0"/>
                <a:cs typeface="Times New Roman" panose="02020603050405020304" charset="0"/>
              </a:rPr>
              <a:t>GIÁO ÁN PHÁT TRIỂN NGÔN NGỮ</a:t>
            </a:r>
            <a:endParaRPr lang="en-SG" sz="3360" b="1" dirty="0">
              <a:solidFill>
                <a:srgbClr val="0070C0"/>
              </a:solidFill>
              <a:highlight>
                <a:srgbClr val="FFFF00"/>
              </a:highlight>
              <a:latin typeface="Times New Roman" panose="02020603050405020304" charset="0"/>
              <a:cs typeface="Times New Roman" panose="02020603050405020304" charset="0"/>
            </a:endParaRPr>
          </a:p>
        </p:txBody>
      </p:sp>
      <p:sp>
        <p:nvSpPr>
          <p:cNvPr id="7" name="TextBox 6"/>
          <p:cNvSpPr txBox="1"/>
          <p:nvPr/>
        </p:nvSpPr>
        <p:spPr>
          <a:xfrm>
            <a:off x="5214026" y="4114759"/>
            <a:ext cx="7987727" cy="1863725"/>
          </a:xfrm>
          <a:prstGeom prst="rect">
            <a:avLst/>
          </a:prstGeom>
          <a:noFill/>
        </p:spPr>
        <p:txBody>
          <a:bodyPr wrap="square" rtlCol="0">
            <a:spAutoFit/>
          </a:bodyPr>
          <a:lstStyle/>
          <a:p>
            <a:pPr algn="l"/>
            <a:r>
              <a:rPr lang="en-US" sz="2880" b="1" dirty="0" err="1">
                <a:solidFill>
                  <a:srgbClr val="FF0000"/>
                </a:solidFill>
                <a:latin typeface="Times New Roman" panose="02020603050405020304" charset="0"/>
                <a:cs typeface="Times New Roman" panose="02020603050405020304" charset="0"/>
              </a:rPr>
              <a:t>Chủ đề: Những con vật bé yêu</a:t>
            </a:r>
            <a:endParaRPr lang="en-US" sz="2880" b="1" dirty="0" err="1">
              <a:solidFill>
                <a:srgbClr val="FF0000"/>
              </a:solidFill>
              <a:latin typeface="Times New Roman" panose="02020603050405020304" charset="0"/>
              <a:cs typeface="Times New Roman" panose="02020603050405020304" charset="0"/>
            </a:endParaRPr>
          </a:p>
          <a:p>
            <a:pPr algn="l"/>
            <a:r>
              <a:rPr lang="en-US" sz="2880" b="1" dirty="0" err="1">
                <a:solidFill>
                  <a:srgbClr val="FF0000"/>
                </a:solidFill>
                <a:latin typeface="Times New Roman" panose="02020603050405020304" charset="0"/>
                <a:cs typeface="Times New Roman" panose="02020603050405020304" charset="0"/>
              </a:rPr>
              <a:t>Đề tài</a:t>
            </a:r>
            <a:r>
              <a:rPr lang="en-US" sz="2880" b="1" dirty="0">
                <a:solidFill>
                  <a:srgbClr val="FF0000"/>
                </a:solidFill>
                <a:latin typeface="Times New Roman" panose="02020603050405020304" charset="0"/>
                <a:cs typeface="Times New Roman" panose="02020603050405020304" charset="0"/>
              </a:rPr>
              <a:t>: Kể chuyện Dê con nhanh trí</a:t>
            </a:r>
            <a:endParaRPr lang="en-US" sz="2880" b="1" dirty="0">
              <a:solidFill>
                <a:srgbClr val="FF0000"/>
              </a:solidFill>
              <a:latin typeface="Times New Roman" panose="02020603050405020304" charset="0"/>
              <a:cs typeface="Times New Roman" panose="02020603050405020304" charset="0"/>
            </a:endParaRPr>
          </a:p>
          <a:p>
            <a:pPr algn="l"/>
            <a:r>
              <a:rPr lang="en-US" sz="2880" b="1" dirty="0" err="1">
                <a:solidFill>
                  <a:srgbClr val="FF0000"/>
                </a:solidFill>
                <a:latin typeface="Times New Roman" panose="02020603050405020304" charset="0"/>
                <a:cs typeface="Times New Roman" panose="02020603050405020304" charset="0"/>
              </a:rPr>
              <a:t>Độ</a:t>
            </a:r>
            <a:r>
              <a:rPr lang="en-US" sz="2880" b="1" dirty="0">
                <a:solidFill>
                  <a:srgbClr val="FF0000"/>
                </a:solidFill>
                <a:latin typeface="Times New Roman" panose="02020603050405020304" charset="0"/>
                <a:cs typeface="Times New Roman" panose="02020603050405020304" charset="0"/>
              </a:rPr>
              <a:t> </a:t>
            </a:r>
            <a:r>
              <a:rPr lang="en-US" sz="2880" b="1" dirty="0" err="1">
                <a:solidFill>
                  <a:srgbClr val="FF0000"/>
                </a:solidFill>
                <a:latin typeface="Times New Roman" panose="02020603050405020304" charset="0"/>
                <a:cs typeface="Times New Roman" panose="02020603050405020304" charset="0"/>
              </a:rPr>
              <a:t>tuổi</a:t>
            </a:r>
            <a:r>
              <a:rPr lang="en-US" sz="2880" b="1" dirty="0">
                <a:solidFill>
                  <a:srgbClr val="FF0000"/>
                </a:solidFill>
                <a:latin typeface="Times New Roman" panose="02020603050405020304" charset="0"/>
                <a:cs typeface="Times New Roman" panose="02020603050405020304" charset="0"/>
              </a:rPr>
              <a:t>: 4-5 </a:t>
            </a:r>
            <a:r>
              <a:rPr lang="en-US" sz="2880" b="1" dirty="0" err="1">
                <a:solidFill>
                  <a:srgbClr val="FF0000"/>
                </a:solidFill>
                <a:latin typeface="Times New Roman" panose="02020603050405020304" charset="0"/>
                <a:cs typeface="Times New Roman" panose="02020603050405020304" charset="0"/>
              </a:rPr>
              <a:t>tuổi</a:t>
            </a:r>
            <a:endParaRPr lang="en-US" sz="2880" b="1" dirty="0">
              <a:solidFill>
                <a:srgbClr val="FF0000"/>
              </a:solidFill>
              <a:latin typeface="Times New Roman" panose="02020603050405020304" charset="0"/>
              <a:cs typeface="Times New Roman" panose="02020603050405020304" charset="0"/>
            </a:endParaRPr>
          </a:p>
          <a:p>
            <a:pPr algn="l"/>
            <a:r>
              <a:rPr lang="en-US" altLang="en-SG" sz="2880" b="1" dirty="0" err="1">
                <a:solidFill>
                  <a:srgbClr val="FF0000"/>
                </a:solidFill>
                <a:latin typeface="Times New Roman" panose="02020603050405020304" charset="0"/>
                <a:cs typeface="Times New Roman" panose="02020603050405020304" charset="0"/>
              </a:rPr>
              <a:t>Người</a:t>
            </a:r>
            <a:r>
              <a:rPr lang="en-US" altLang="en-SG" sz="2880" b="1" dirty="0">
                <a:solidFill>
                  <a:srgbClr val="FF0000"/>
                </a:solidFill>
                <a:latin typeface="Times New Roman" panose="02020603050405020304" charset="0"/>
                <a:cs typeface="Times New Roman" panose="02020603050405020304" charset="0"/>
              </a:rPr>
              <a:t> </a:t>
            </a:r>
            <a:r>
              <a:rPr lang="en-US" altLang="en-SG" sz="2880" b="1" dirty="0" err="1">
                <a:solidFill>
                  <a:srgbClr val="FF0000"/>
                </a:solidFill>
                <a:latin typeface="Times New Roman" panose="02020603050405020304" charset="0"/>
                <a:cs typeface="Times New Roman" panose="02020603050405020304" charset="0"/>
              </a:rPr>
              <a:t>thiết</a:t>
            </a:r>
            <a:r>
              <a:rPr lang="en-US" altLang="en-SG" sz="2880" b="1" dirty="0">
                <a:solidFill>
                  <a:srgbClr val="FF0000"/>
                </a:solidFill>
                <a:latin typeface="Times New Roman" panose="02020603050405020304" charset="0"/>
                <a:cs typeface="Times New Roman" panose="02020603050405020304" charset="0"/>
              </a:rPr>
              <a:t> </a:t>
            </a:r>
            <a:r>
              <a:rPr lang="en-US" altLang="en-SG" sz="2880" b="1" dirty="0" err="1">
                <a:solidFill>
                  <a:srgbClr val="FF0000"/>
                </a:solidFill>
                <a:latin typeface="Times New Roman" panose="02020603050405020304" charset="0"/>
                <a:cs typeface="Times New Roman" panose="02020603050405020304" charset="0"/>
              </a:rPr>
              <a:t>kế</a:t>
            </a:r>
            <a:r>
              <a:rPr lang="en-US" altLang="en-SG" sz="2880" b="1" dirty="0">
                <a:solidFill>
                  <a:srgbClr val="FF0000"/>
                </a:solidFill>
                <a:latin typeface="Times New Roman" panose="02020603050405020304" charset="0"/>
                <a:cs typeface="Times New Roman" panose="02020603050405020304" charset="0"/>
              </a:rPr>
              <a:t>: </a:t>
            </a:r>
            <a:r>
              <a:rPr lang="en-US" altLang="en-SG" sz="2880" b="1" dirty="0" err="1">
                <a:solidFill>
                  <a:srgbClr val="FF0000"/>
                </a:solidFill>
                <a:latin typeface="Times New Roman" panose="02020603050405020304" charset="0"/>
                <a:cs typeface="Times New Roman" panose="02020603050405020304" charset="0"/>
              </a:rPr>
              <a:t>Nguyễn</a:t>
            </a:r>
            <a:r>
              <a:rPr lang="en-US" altLang="en-SG" sz="2880" b="1" dirty="0">
                <a:solidFill>
                  <a:srgbClr val="FF0000"/>
                </a:solidFill>
                <a:latin typeface="Times New Roman" panose="02020603050405020304" charset="0"/>
                <a:cs typeface="Times New Roman" panose="02020603050405020304" charset="0"/>
              </a:rPr>
              <a:t> </a:t>
            </a:r>
            <a:r>
              <a:rPr lang="en-US" altLang="en-SG" sz="2880" b="1" dirty="0" err="1">
                <a:solidFill>
                  <a:srgbClr val="FF0000"/>
                </a:solidFill>
                <a:latin typeface="Times New Roman" panose="02020603050405020304" charset="0"/>
                <a:cs typeface="Times New Roman" panose="02020603050405020304" charset="0"/>
              </a:rPr>
              <a:t>Thị</a:t>
            </a:r>
            <a:r>
              <a:rPr lang="en-US" altLang="en-SG" sz="2880" b="1" dirty="0">
                <a:solidFill>
                  <a:srgbClr val="FF0000"/>
                </a:solidFill>
                <a:latin typeface="Times New Roman" panose="02020603050405020304" charset="0"/>
                <a:cs typeface="Times New Roman" panose="02020603050405020304" charset="0"/>
              </a:rPr>
              <a:t> Trang</a:t>
            </a:r>
            <a:endParaRPr lang="en-US" altLang="en-SG" sz="2880" b="1" dirty="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bldLvl="0" animBg="1"/>
      <p:bldP spid="6" grpId="1" animBg="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2766893"/>
            <a:ext cx="5451753"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b="1" dirty="0">
                <a:solidFill>
                  <a:srgbClr val="00B0F0"/>
                </a:solidFill>
                <a:latin typeface="Alexandria Semi Bold" pitchFamily="34" charset="0"/>
                <a:ea typeface="Alexandria Semi Bold" pitchFamily="34" charset="-122"/>
                <a:cs typeface="Alexandria Semi Bold" pitchFamily="34" charset="-120"/>
              </a:rPr>
              <a:t>Slide 7: Chó sói bỏ đi</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Sói thất bại, tức giận bỏ đi.</a:t>
            </a:r>
            <a:endParaRPr lang="en-US" sz="1700" dirty="0"/>
          </a:p>
        </p:txBody>
      </p:sp>
      <p:sp>
        <p:nvSpPr>
          <p:cNvPr id="5" name="Text 2"/>
          <p:cNvSpPr/>
          <p:nvPr/>
        </p:nvSpPr>
        <p:spPr>
          <a:xfrm>
            <a:off x="62447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Sói tức tối đi khỏi nhà dê.</a:t>
            </a:r>
            <a:endParaRPr lang="en-US" sz="1700" dirty="0"/>
          </a:p>
        </p:txBody>
      </p:sp>
      <p:sp>
        <p:nvSpPr>
          <p:cNvPr id="6" name="Text 3"/>
          <p:cNvSpPr/>
          <p:nvPr/>
        </p:nvSpPr>
        <p:spPr>
          <a:xfrm>
            <a:off x="62447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"Chó sói biết bị lộ, tức giận bỏ đi. Dê con vẫn an toàn trong nhà."</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2766893"/>
            <a:ext cx="5629156"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dirty="0">
                <a:solidFill>
                  <a:srgbClr val="00B0F0"/>
                </a:solidFill>
                <a:latin typeface="Alexandria Semi Bold" pitchFamily="34" charset="0"/>
                <a:ea typeface="Alexandria Semi Bold" pitchFamily="34" charset="-122"/>
                <a:cs typeface="Alexandria Semi Bold" pitchFamily="34" charset="-120"/>
              </a:rPr>
              <a:t>Slide 8: Dê mẹ về nhà</a:t>
            </a:r>
            <a:endParaRPr lang="en-US" sz="3550"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mẹ đi chợ về.</a:t>
            </a:r>
            <a:endParaRPr lang="en-US" sz="1700" dirty="0"/>
          </a:p>
        </p:txBody>
      </p:sp>
      <p:sp>
        <p:nvSpPr>
          <p:cNvPr id="5" name="Text 2"/>
          <p:cNvSpPr/>
          <p:nvPr/>
        </p:nvSpPr>
        <p:spPr>
          <a:xfrm>
            <a:off x="62447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Dê mẹ xách giỏ đầy thức ăn về.</a:t>
            </a:r>
            <a:endParaRPr lang="en-US" sz="1700" dirty="0"/>
          </a:p>
        </p:txBody>
      </p:sp>
      <p:sp>
        <p:nvSpPr>
          <p:cNvPr id="6" name="Text 3"/>
          <p:cNvSpPr/>
          <p:nvPr/>
        </p:nvSpPr>
        <p:spPr>
          <a:xfrm>
            <a:off x="62447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"Một lát sau, dê mẹ đi chợ về. Dê con nghe đúng tiếng mẹ và mở cửa."</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2766893"/>
            <a:ext cx="7285792"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b="1" dirty="0">
                <a:solidFill>
                  <a:srgbClr val="00B0F0"/>
                </a:solidFill>
                <a:latin typeface="Alexandria Semi Bold" pitchFamily="34" charset="0"/>
                <a:ea typeface="Alexandria Semi Bold" pitchFamily="34" charset="-122"/>
                <a:cs typeface="Alexandria Semi Bold" pitchFamily="34" charset="-120"/>
              </a:rPr>
              <a:t>Slide 9: Hai mẹ con ôm nhau</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7583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mẹ khen con ngoan, thông minh.</a:t>
            </a:r>
            <a:endParaRPr lang="en-US" sz="1700" dirty="0"/>
          </a:p>
        </p:txBody>
      </p:sp>
      <p:sp>
        <p:nvSpPr>
          <p:cNvPr id="5" name="Text 2"/>
          <p:cNvSpPr/>
          <p:nvPr/>
        </p:nvSpPr>
        <p:spPr>
          <a:xfrm>
            <a:off x="7583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Hai mẹ con ôm nhau vui vẻ.</a:t>
            </a:r>
            <a:endParaRPr lang="en-US" sz="1700" dirty="0"/>
          </a:p>
        </p:txBody>
      </p:sp>
      <p:sp>
        <p:nvSpPr>
          <p:cNvPr id="6" name="Text 3"/>
          <p:cNvSpPr/>
          <p:nvPr/>
        </p:nvSpPr>
        <p:spPr>
          <a:xfrm>
            <a:off x="7583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"Dê con kể lại mọi chuyện cho mẹ nghe. Dê mẹ khen: – Con mẹ ngoan lắm, rất nhanh trí và biết vâng lời!"</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4" name="Picture 4" descr="999+ hình nền powerpoint dạy học giúp truyền tải kiến thức hiệu quả"/>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4848205" cy="8503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3755390" y="1095375"/>
            <a:ext cx="9573260" cy="5415915"/>
          </a:xfrm>
          <a:prstGeom prst="rect">
            <a:avLst/>
          </a:prstGeom>
          <a:noFill/>
        </p:spPr>
        <p:txBody>
          <a:bodyPr wrap="square" rtlCol="0">
            <a:spAutoFit/>
          </a:bodyPr>
          <a:p>
            <a:pPr algn="ctr"/>
            <a:r>
              <a:rPr lang="en-US" altLang="en-US" sz="5400" b="1">
                <a:solidFill>
                  <a:srgbClr val="7030A0"/>
                </a:solidFill>
                <a:latin typeface="Times New Roman" panose="02020603050405020304" charset="0"/>
                <a:cs typeface="Times New Roman" panose="02020603050405020304" charset="0"/>
              </a:rPr>
              <a:t>CÂU HỎI ĐÀM THOẠI:</a:t>
            </a:r>
            <a:endParaRPr lang="en-US" altLang="en-US" sz="5400" b="1">
              <a:solidFill>
                <a:srgbClr val="7030A0"/>
              </a:solidFill>
              <a:latin typeface="Times New Roman" panose="02020603050405020304" charset="0"/>
              <a:cs typeface="Times New Roman" panose="02020603050405020304" charset="0"/>
            </a:endParaRPr>
          </a:p>
          <a:p>
            <a:pPr>
              <a:lnSpc>
                <a:spcPct val="100000"/>
              </a:lnSpc>
            </a:pPr>
            <a:r>
              <a:rPr lang="en-US" altLang="en-US" sz="4000" b="1">
                <a:solidFill>
                  <a:srgbClr val="7030A0"/>
                </a:solidFill>
                <a:latin typeface="Times New Roman" panose="02020603050405020304" charset="0"/>
                <a:cs typeface="Times New Roman" panose="02020603050405020304" charset="0"/>
              </a:rPr>
              <a:t> </a:t>
            </a:r>
            <a:r>
              <a:rPr lang="en-US" altLang="en-US" sz="2800" b="1">
                <a:solidFill>
                  <a:srgbClr val="7030A0"/>
                </a:solidFill>
                <a:latin typeface="Times New Roman" panose="02020603050405020304" charset="0"/>
                <a:cs typeface="Times New Roman" panose="02020603050405020304" charset="0"/>
              </a:rPr>
              <a:t>1. Câu chuyện có tên là gì?</a:t>
            </a:r>
            <a:endParaRPr lang="en-US" altLang="en-US" sz="2800" b="1">
              <a:solidFill>
                <a:srgbClr val="7030A0"/>
              </a:solidFill>
              <a:latin typeface="Times New Roman" panose="02020603050405020304" charset="0"/>
              <a:cs typeface="Times New Roman" panose="02020603050405020304" charset="0"/>
            </a:endParaRPr>
          </a:p>
          <a:p>
            <a:pPr>
              <a:lnSpc>
                <a:spcPct val="100000"/>
              </a:lnSpc>
            </a:pPr>
            <a:r>
              <a:rPr lang="en-US" altLang="en-US" sz="2800" b="1">
                <a:solidFill>
                  <a:srgbClr val="7030A0"/>
                </a:solidFill>
                <a:latin typeface="Times New Roman" panose="02020603050405020304" charset="0"/>
                <a:cs typeface="Times New Roman" panose="02020603050405020304" charset="0"/>
              </a:rPr>
              <a:t>  2.Trong truyện có những nhân vật nào?</a:t>
            </a:r>
            <a:endParaRPr lang="en-US" altLang="en-US" sz="2800" b="1">
              <a:solidFill>
                <a:srgbClr val="7030A0"/>
              </a:solidFill>
              <a:latin typeface="Times New Roman" panose="02020603050405020304" charset="0"/>
              <a:cs typeface="Times New Roman" panose="02020603050405020304" charset="0"/>
            </a:endParaRPr>
          </a:p>
          <a:p>
            <a:pPr>
              <a:lnSpc>
                <a:spcPct val="100000"/>
              </a:lnSpc>
            </a:pPr>
            <a:r>
              <a:rPr lang="en-US" altLang="en-US" sz="2800" b="1">
                <a:solidFill>
                  <a:srgbClr val="7030A0"/>
                </a:solidFill>
                <a:latin typeface="Times New Roman" panose="02020603050405020304" charset="0"/>
                <a:cs typeface="Times New Roman" panose="02020603050405020304" charset="0"/>
              </a:rPr>
              <a:t>  3. Khi đ</a:t>
            </a:r>
            <a:r>
              <a:rPr lang="en-US" altLang="en-US" sz="2800" b="1">
                <a:solidFill>
                  <a:srgbClr val="7030A0"/>
                </a:solidFill>
                <a:latin typeface="Times New Roman" panose="02020603050405020304" charset="0"/>
                <a:cs typeface="Times New Roman" panose="02020603050405020304" charset="0"/>
              </a:rPr>
              <a:t>i chợ, mẹ dặn dê con đ</a:t>
            </a:r>
            <a:r>
              <a:rPr lang="en-US" altLang="en-US" sz="2800" b="1">
                <a:solidFill>
                  <a:srgbClr val="7030A0"/>
                </a:solidFill>
                <a:latin typeface="Times New Roman" panose="02020603050405020304" charset="0"/>
                <a:cs typeface="Times New Roman" panose="02020603050405020304" charset="0"/>
              </a:rPr>
              <a:t>iều gì?</a:t>
            </a:r>
            <a:endParaRPr lang="en-US" altLang="en-US" sz="2800" b="1">
              <a:solidFill>
                <a:srgbClr val="7030A0"/>
              </a:solidFill>
              <a:latin typeface="Times New Roman" panose="02020603050405020304" charset="0"/>
              <a:cs typeface="Times New Roman" panose="02020603050405020304" charset="0"/>
            </a:endParaRPr>
          </a:p>
          <a:p>
            <a:pPr>
              <a:lnSpc>
                <a:spcPct val="100000"/>
              </a:lnSpc>
            </a:pPr>
            <a:r>
              <a:rPr lang="en-US" altLang="en-US" sz="2800" b="1">
                <a:solidFill>
                  <a:srgbClr val="7030A0"/>
                </a:solidFill>
                <a:latin typeface="Times New Roman" panose="02020603050405020304" charset="0"/>
                <a:cs typeface="Times New Roman" panose="02020603050405020304" charset="0"/>
              </a:rPr>
              <a:t>  4. Ai đ</a:t>
            </a:r>
            <a:r>
              <a:rPr lang="en-US" altLang="en-US" sz="2800" b="1">
                <a:solidFill>
                  <a:srgbClr val="7030A0"/>
                </a:solidFill>
                <a:latin typeface="Times New Roman" panose="02020603050405020304" charset="0"/>
                <a:cs typeface="Times New Roman" panose="02020603050405020304" charset="0"/>
              </a:rPr>
              <a:t>ã đ</a:t>
            </a:r>
            <a:r>
              <a:rPr lang="en-US" altLang="en-US" sz="2800" b="1">
                <a:solidFill>
                  <a:srgbClr val="7030A0"/>
                </a:solidFill>
                <a:latin typeface="Times New Roman" panose="02020603050405020304" charset="0"/>
                <a:cs typeface="Times New Roman" panose="02020603050405020304" charset="0"/>
              </a:rPr>
              <a:t>ến gõ</a:t>
            </a:r>
            <a:r>
              <a:rPr lang="en-US" altLang="en-US" sz="2800" b="1">
                <a:solidFill>
                  <a:srgbClr val="7030A0"/>
                </a:solidFill>
                <a:latin typeface="Times New Roman" panose="02020603050405020304" charset="0"/>
                <a:cs typeface="Times New Roman" panose="02020603050405020304" charset="0"/>
              </a:rPr>
              <a:t> cửa nhà dê con?</a:t>
            </a:r>
            <a:endParaRPr lang="en-US" altLang="en-US" sz="2800" b="1">
              <a:solidFill>
                <a:srgbClr val="7030A0"/>
              </a:solidFill>
              <a:latin typeface="Times New Roman" panose="02020603050405020304" charset="0"/>
              <a:cs typeface="Times New Roman" panose="02020603050405020304" charset="0"/>
            </a:endParaRPr>
          </a:p>
          <a:p>
            <a:pPr>
              <a:lnSpc>
                <a:spcPct val="100000"/>
              </a:lnSpc>
            </a:pPr>
            <a:r>
              <a:rPr lang="en-US" altLang="en-US" sz="2800" b="1">
                <a:solidFill>
                  <a:srgbClr val="7030A0"/>
                </a:solidFill>
                <a:latin typeface="Times New Roman" panose="02020603050405020304" charset="0"/>
                <a:cs typeface="Times New Roman" panose="02020603050405020304" charset="0"/>
              </a:rPr>
              <a:t>  5. Dê con đ</a:t>
            </a:r>
            <a:r>
              <a:rPr lang="en-US" altLang="en-US" sz="2800" b="1">
                <a:solidFill>
                  <a:srgbClr val="7030A0"/>
                </a:solidFill>
                <a:latin typeface="Times New Roman" panose="02020603050405020304" charset="0"/>
                <a:cs typeface="Times New Roman" panose="02020603050405020304" charset="0"/>
              </a:rPr>
              <a:t>ã làm gì khi nghe tiếng gọi?</a:t>
            </a:r>
            <a:endParaRPr lang="en-US" altLang="en-US" sz="2800" b="1">
              <a:solidFill>
                <a:srgbClr val="7030A0"/>
              </a:solidFill>
              <a:latin typeface="Times New Roman" panose="02020603050405020304" charset="0"/>
              <a:cs typeface="Times New Roman" panose="02020603050405020304" charset="0"/>
            </a:endParaRPr>
          </a:p>
          <a:p>
            <a:pPr>
              <a:lnSpc>
                <a:spcPct val="100000"/>
              </a:lnSpc>
            </a:pPr>
            <a:r>
              <a:rPr lang="en-US" altLang="en-US" sz="2800" b="1">
                <a:solidFill>
                  <a:srgbClr val="7030A0"/>
                </a:solidFill>
                <a:latin typeface="Times New Roman" panose="02020603050405020304" charset="0"/>
                <a:cs typeface="Times New Roman" panose="02020603050405020304" charset="0"/>
              </a:rPr>
              <a:t>  6.Vì sao dê con không mở cửa cho chó sói?</a:t>
            </a:r>
            <a:endParaRPr lang="en-US" altLang="en-US" sz="2800" b="1">
              <a:solidFill>
                <a:srgbClr val="7030A0"/>
              </a:solidFill>
              <a:latin typeface="Times New Roman" panose="02020603050405020304" charset="0"/>
              <a:cs typeface="Times New Roman" panose="02020603050405020304" charset="0"/>
            </a:endParaRPr>
          </a:p>
          <a:p>
            <a:pPr>
              <a:lnSpc>
                <a:spcPct val="100000"/>
              </a:lnSpc>
            </a:pPr>
            <a:r>
              <a:rPr lang="en-US" altLang="en-US" sz="2800" b="1">
                <a:solidFill>
                  <a:srgbClr val="7030A0"/>
                </a:solidFill>
                <a:latin typeface="Times New Roman" panose="02020603050405020304" charset="0"/>
                <a:cs typeface="Times New Roman" panose="02020603050405020304" charset="0"/>
              </a:rPr>
              <a:t>  7. Dê con đ</a:t>
            </a:r>
            <a:r>
              <a:rPr lang="en-US" altLang="en-US" sz="2800" b="1">
                <a:solidFill>
                  <a:srgbClr val="7030A0"/>
                </a:solidFill>
                <a:latin typeface="Times New Roman" panose="02020603050405020304" charset="0"/>
                <a:cs typeface="Times New Roman" panose="02020603050405020304" charset="0"/>
              </a:rPr>
              <a:t>ã làm gì khiến sói bỏ đ</a:t>
            </a:r>
            <a:r>
              <a:rPr lang="en-US" altLang="en-US" sz="2800" b="1">
                <a:solidFill>
                  <a:srgbClr val="7030A0"/>
                </a:solidFill>
                <a:latin typeface="Times New Roman" panose="02020603050405020304" charset="0"/>
                <a:cs typeface="Times New Roman" panose="02020603050405020304" charset="0"/>
              </a:rPr>
              <a:t>i?</a:t>
            </a:r>
            <a:endParaRPr lang="en-US" altLang="en-US" sz="2800" b="1">
              <a:solidFill>
                <a:srgbClr val="7030A0"/>
              </a:solidFill>
              <a:latin typeface="Times New Roman" panose="02020603050405020304" charset="0"/>
              <a:cs typeface="Times New Roman" panose="02020603050405020304" charset="0"/>
            </a:endParaRPr>
          </a:p>
          <a:p>
            <a:pPr>
              <a:lnSpc>
                <a:spcPct val="100000"/>
              </a:lnSpc>
            </a:pPr>
            <a:r>
              <a:rPr lang="en-US" altLang="en-US" sz="2800" b="1">
                <a:solidFill>
                  <a:srgbClr val="7030A0"/>
                </a:solidFill>
                <a:latin typeface="Times New Roman" panose="02020603050405020304" charset="0"/>
                <a:cs typeface="Times New Roman" panose="02020603050405020304" charset="0"/>
              </a:rPr>
              <a:t>  8. Dê mẹ khen dê con ntn?</a:t>
            </a:r>
            <a:endParaRPr lang="en-US" altLang="en-US" sz="2800" b="1">
              <a:solidFill>
                <a:srgbClr val="7030A0"/>
              </a:solidFill>
              <a:latin typeface="Times New Roman" panose="02020603050405020304" charset="0"/>
              <a:cs typeface="Times New Roman" panose="02020603050405020304" charset="0"/>
            </a:endParaRPr>
          </a:p>
          <a:p>
            <a:pPr>
              <a:lnSpc>
                <a:spcPct val="100000"/>
              </a:lnSpc>
            </a:pPr>
            <a:r>
              <a:rPr lang="en-US" altLang="en-US" sz="2800" b="1">
                <a:solidFill>
                  <a:srgbClr val="7030A0"/>
                </a:solidFill>
                <a:latin typeface="Times New Roman" panose="02020603050405020304" charset="0"/>
                <a:cs typeface="Times New Roman" panose="02020603050405020304" charset="0"/>
              </a:rPr>
              <a:t>  9.Dê mẹ đã thưởng gì cho dê con?</a:t>
            </a:r>
            <a:endParaRPr lang="en-US" altLang="en-US" sz="2800" b="1">
              <a:solidFill>
                <a:srgbClr val="7030A0"/>
              </a:solidFill>
              <a:latin typeface="Times New Roman" panose="02020603050405020304" charset="0"/>
              <a:cs typeface="Times New Roman" panose="02020603050405020304" charset="0"/>
            </a:endParaRPr>
          </a:p>
          <a:p>
            <a:endParaRPr lang="en-US" sz="2800" b="1">
              <a:solidFill>
                <a:srgbClr val="7030A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ssolve">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5565140" y="591185"/>
            <a:ext cx="7679055" cy="1263015"/>
          </a:xfrm>
          <a:prstGeom prst="rect">
            <a:avLst/>
          </a:prstGeom>
          <a:noFill/>
        </p:spPr>
        <p:txBody>
          <a:bodyPr wrap="none" lIns="0" tIns="0" rIns="0" bIns="0" rtlCol="0" anchor="t"/>
          <a:lstStyle/>
          <a:p>
            <a:pPr marL="0" indent="0" algn="l">
              <a:lnSpc>
                <a:spcPts val="7700"/>
              </a:lnSpc>
              <a:buNone/>
            </a:pPr>
            <a:r>
              <a:rPr lang="en-US" sz="5400" b="1" dirty="0">
                <a:solidFill>
                  <a:srgbClr val="00B0F0"/>
                </a:solidFill>
                <a:latin typeface="Times New Roman" panose="02020603050405020304" charset="0"/>
                <a:ea typeface="Alexandria Semi Bold" pitchFamily="34" charset="-122"/>
                <a:cs typeface="Times New Roman" panose="02020603050405020304" charset="0"/>
              </a:rPr>
              <a:t>GIÁO DỤC TRẺ</a:t>
            </a:r>
            <a:endParaRPr lang="en-US" sz="5400" b="1" dirty="0">
              <a:solidFill>
                <a:srgbClr val="00B0F0"/>
              </a:solidFill>
              <a:latin typeface="Times New Roman" panose="02020603050405020304" charset="0"/>
              <a:ea typeface="Alexandria Semi Bold" pitchFamily="34" charset="-122"/>
              <a:cs typeface="Times New Roman" panose="02020603050405020304" charset="0"/>
            </a:endParaRPr>
          </a:p>
        </p:txBody>
      </p:sp>
      <p:sp>
        <p:nvSpPr>
          <p:cNvPr id="4" name="Text 1"/>
          <p:cNvSpPr/>
          <p:nvPr/>
        </p:nvSpPr>
        <p:spPr>
          <a:xfrm>
            <a:off x="5486519" y="2580838"/>
            <a:ext cx="7627382" cy="1040130"/>
          </a:xfrm>
          <a:prstGeom prst="rect">
            <a:avLst/>
          </a:prstGeom>
          <a:noFill/>
        </p:spPr>
        <p:txBody>
          <a:bodyPr wrap="square" lIns="0" tIns="0" rIns="0" bIns="0" rtlCol="0" anchor="t"/>
          <a:lstStyle/>
          <a:p>
            <a:pPr marL="0" indent="0" algn="l">
              <a:lnSpc>
                <a:spcPct val="150000"/>
              </a:lnSpc>
              <a:buNone/>
            </a:pPr>
            <a:r>
              <a:rPr lang="en-US" sz="2800" dirty="0">
                <a:solidFill>
                  <a:srgbClr val="3B3535"/>
                </a:solidFill>
                <a:latin typeface="Times New Roman" panose="02020603050405020304" charset="0"/>
                <a:ea typeface="Sora Light" pitchFamily="34" charset="-122"/>
                <a:cs typeface="Times New Roman" panose="02020603050405020304" charset="0"/>
              </a:rPr>
              <a:t>Câu chuyện "Dê con nhanh trí" dạy chúng ta về sự vâng lời, cẩn thận và khả năng nhận biết nguy hiểm. Dê con đã rất thông minh khi không tin lời kẻ xấu và biết cách bảo vệ bản thân.</a:t>
            </a:r>
            <a:endParaRPr lang="en-US" sz="2800" dirty="0">
              <a:latin typeface="Times New Roman" panose="02020603050405020304" charset="0"/>
              <a:cs typeface="Times New Roman" panose="02020603050405020304" charset="0"/>
            </a:endParaRPr>
          </a:p>
        </p:txBody>
      </p:sp>
      <p:sp>
        <p:nvSpPr>
          <p:cNvPr id="5" name="Text 2"/>
          <p:cNvSpPr/>
          <p:nvPr/>
        </p:nvSpPr>
        <p:spPr>
          <a:xfrm>
            <a:off x="5486519" y="5222954"/>
            <a:ext cx="7627382" cy="693420"/>
          </a:xfrm>
          <a:prstGeom prst="rect">
            <a:avLst/>
          </a:prstGeom>
          <a:noFill/>
        </p:spPr>
        <p:txBody>
          <a:bodyPr wrap="square" lIns="0" tIns="0" rIns="0" bIns="0" rtlCol="0" anchor="t"/>
          <a:lstStyle/>
          <a:p>
            <a:pPr marL="0" indent="0" algn="l">
              <a:lnSpc>
                <a:spcPct val="150000"/>
              </a:lnSpc>
              <a:buNone/>
            </a:pPr>
            <a:r>
              <a:rPr lang="en-US" sz="2800" dirty="0">
                <a:solidFill>
                  <a:srgbClr val="3B3535"/>
                </a:solidFill>
                <a:latin typeface="Times New Roman" panose="02020603050405020304" charset="0"/>
                <a:ea typeface="Sora Light" pitchFamily="34" charset="-122"/>
                <a:cs typeface="Times New Roman" panose="02020603050405020304" charset="0"/>
              </a:rPr>
              <a:t>Hãy luôn nhớ lời dặn của bố mẹ và cẩn trọng với những người lạ nhé các bé!</a:t>
            </a:r>
            <a:endParaRPr lang="en-US" sz="2800" dirty="0">
              <a:latin typeface="Times New Roman" panose="02020603050405020304" charset="0"/>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100965" y="201930"/>
            <a:ext cx="14237335" cy="8028305"/>
          </a:xfrm>
          <a:prstGeom prst="rect">
            <a:avLst/>
          </a:prstGeom>
        </p:spPr>
      </p:pic>
      <p:sp>
        <p:nvSpPr>
          <p:cNvPr id="3" name="Text Box 2"/>
          <p:cNvSpPr txBox="1"/>
          <p:nvPr/>
        </p:nvSpPr>
        <p:spPr>
          <a:xfrm>
            <a:off x="2647315" y="2294890"/>
            <a:ext cx="8985250" cy="2570480"/>
          </a:xfrm>
          <a:prstGeom prst="rect">
            <a:avLst/>
          </a:prstGeom>
          <a:noFill/>
        </p:spPr>
        <p:txBody>
          <a:bodyPr wrap="square" rtlCol="0">
            <a:noAutofit/>
          </a:bodyPr>
          <a:p>
            <a:r>
              <a:rPr lang="en-US" sz="5400" b="1">
                <a:latin typeface="Times New Roman" panose="02020603050405020304" charset="0"/>
                <a:cs typeface="Times New Roman" panose="02020603050405020304" charset="0"/>
              </a:rPr>
              <a:t>VÀO RỪNG XANH</a:t>
            </a:r>
            <a:endParaRPr lang="en-US" sz="5400">
              <a:latin typeface="Times New Roman" panose="02020603050405020304" charset="0"/>
              <a:cs typeface="Times New Roman" panose="02020603050405020304" charset="0"/>
            </a:endParaRPr>
          </a:p>
          <a:p>
            <a:pPr algn="ctr">
              <a:lnSpc>
                <a:spcPct val="150000"/>
              </a:lnSpc>
            </a:pPr>
            <a:r>
              <a:rPr lang="en-US" sz="4000">
                <a:latin typeface="Times New Roman" panose="02020603050405020304" charset="0"/>
                <a:cs typeface="Times New Roman" panose="02020603050405020304" charset="0"/>
              </a:rPr>
              <a:t>Cho trẻ đi vào rừng xanh tìm cỏ non </a:t>
            </a:r>
            <a:endParaRPr lang="en-US" sz="4000">
              <a:latin typeface="Times New Roman" panose="02020603050405020304" charset="0"/>
              <a:cs typeface="Times New Roman" panose="02020603050405020304" charset="0"/>
            </a:endParaRPr>
          </a:p>
          <a:p>
            <a:pPr algn="ctr">
              <a:lnSpc>
                <a:spcPct val="150000"/>
              </a:lnSpc>
            </a:pPr>
            <a:r>
              <a:rPr lang="en-US" sz="4000">
                <a:latin typeface="Times New Roman" panose="02020603050405020304" charset="0"/>
                <a:cs typeface="Times New Roman" panose="02020603050405020304" charset="0"/>
              </a:rPr>
              <a:t>tặng cho bạn dê con</a:t>
            </a:r>
            <a:endParaRPr lang="en-US" sz="4000">
              <a:latin typeface="Times New Roman" panose="02020603050405020304" charset="0"/>
              <a:cs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p:nvPr/>
        </p:nvPicPr>
        <p:blipFill>
          <a:blip r:embed="rId1"/>
          <a:stretch>
            <a:fillRect/>
          </a:stretch>
        </p:blipFill>
        <p:spPr>
          <a:xfrm>
            <a:off x="-161925" y="-190500"/>
            <a:ext cx="14792960" cy="85166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098" name="Picture 2" descr="Hình nền mầm non đẹp nhất và quyến rũ"/>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91160"/>
            <a:ext cx="14630400" cy="8067136"/>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Process 3"/>
          <p:cNvSpPr/>
          <p:nvPr/>
        </p:nvSpPr>
        <p:spPr>
          <a:xfrm>
            <a:off x="4495308" y="590488"/>
            <a:ext cx="6194323" cy="848954"/>
          </a:xfrm>
          <a:prstGeom prst="flowChartProces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80" b="1" dirty="0">
                <a:latin typeface="Times New Roman" panose="02020603050405020304" charset="0"/>
                <a:cs typeface="Times New Roman" panose="02020603050405020304" charset="0"/>
              </a:rPr>
              <a:t>MỤC ĐÍCH YÊU CẦU</a:t>
            </a:r>
            <a:endParaRPr lang="en-SG" sz="2880" b="1" dirty="0">
              <a:latin typeface="Times New Roman" panose="02020603050405020304" charset="0"/>
              <a:cs typeface="Times New Roman" panose="02020603050405020304" charset="0"/>
            </a:endParaRPr>
          </a:p>
        </p:txBody>
      </p:sp>
      <p:cxnSp>
        <p:nvCxnSpPr>
          <p:cNvPr id="10" name="Straight Connector 9"/>
          <p:cNvCxnSpPr/>
          <p:nvPr/>
        </p:nvCxnSpPr>
        <p:spPr>
          <a:xfrm>
            <a:off x="7633765" y="1464569"/>
            <a:ext cx="3280042" cy="12373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495308" y="1439442"/>
            <a:ext cx="3138457" cy="112087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633765" y="1439442"/>
            <a:ext cx="0" cy="1262462"/>
          </a:xfrm>
          <a:prstGeom prst="line">
            <a:avLst/>
          </a:prstGeom>
        </p:spPr>
        <p:style>
          <a:lnRef idx="2">
            <a:schemeClr val="accent1"/>
          </a:lnRef>
          <a:fillRef idx="0">
            <a:schemeClr val="accent1"/>
          </a:fillRef>
          <a:effectRef idx="1">
            <a:schemeClr val="accent1"/>
          </a:effectRef>
          <a:fontRef idx="minor">
            <a:schemeClr val="tx1"/>
          </a:fontRef>
        </p:style>
      </p:cxnSp>
      <p:sp>
        <p:nvSpPr>
          <p:cNvPr id="29" name="Explosion: 14 Points 28"/>
          <p:cNvSpPr/>
          <p:nvPr/>
        </p:nvSpPr>
        <p:spPr>
          <a:xfrm>
            <a:off x="3489468" y="2339309"/>
            <a:ext cx="1297856" cy="765871"/>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160"/>
          </a:p>
        </p:txBody>
      </p:sp>
      <p:sp>
        <p:nvSpPr>
          <p:cNvPr id="30" name="Explosion: 14 Points 29"/>
          <p:cNvSpPr/>
          <p:nvPr/>
        </p:nvSpPr>
        <p:spPr>
          <a:xfrm>
            <a:off x="10382866" y="2267305"/>
            <a:ext cx="1297856" cy="765871"/>
          </a:xfrm>
          <a:prstGeom prst="irregularSeal2">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160"/>
          </a:p>
        </p:txBody>
      </p:sp>
      <p:sp>
        <p:nvSpPr>
          <p:cNvPr id="31" name="Explosion: 14 Points 30"/>
          <p:cNvSpPr/>
          <p:nvPr/>
        </p:nvSpPr>
        <p:spPr>
          <a:xfrm>
            <a:off x="7021711" y="2237416"/>
            <a:ext cx="1297856" cy="865837"/>
          </a:xfrm>
          <a:prstGeom prst="irregularSeal2">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160"/>
          </a:p>
        </p:txBody>
      </p:sp>
      <p:sp>
        <p:nvSpPr>
          <p:cNvPr id="32" name="Flowchart: Stored Data 31"/>
          <p:cNvSpPr/>
          <p:nvPr/>
        </p:nvSpPr>
        <p:spPr>
          <a:xfrm>
            <a:off x="1005839" y="3069784"/>
            <a:ext cx="3781484" cy="3124538"/>
          </a:xfrm>
          <a:prstGeom prst="flowChartOnlineStorag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160" dirty="0"/>
          </a:p>
        </p:txBody>
      </p:sp>
      <p:sp>
        <p:nvSpPr>
          <p:cNvPr id="33" name="Flowchart: Stored Data 32"/>
          <p:cNvSpPr/>
          <p:nvPr/>
        </p:nvSpPr>
        <p:spPr>
          <a:xfrm>
            <a:off x="5713730" y="3246755"/>
            <a:ext cx="3829685" cy="3124835"/>
          </a:xfrm>
          <a:prstGeom prst="flowChartOnlineStorag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160" dirty="0"/>
          </a:p>
        </p:txBody>
      </p:sp>
      <p:sp>
        <p:nvSpPr>
          <p:cNvPr id="34" name="Flowchart: Stored Data 33"/>
          <p:cNvSpPr/>
          <p:nvPr/>
        </p:nvSpPr>
        <p:spPr>
          <a:xfrm>
            <a:off x="9233535" y="3105785"/>
            <a:ext cx="4471670" cy="3322955"/>
          </a:xfrm>
          <a:prstGeom prst="flowChartOnlineStorag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sz="2160"/>
          </a:p>
        </p:txBody>
      </p:sp>
      <p:sp>
        <p:nvSpPr>
          <p:cNvPr id="35" name="TextBox 34"/>
          <p:cNvSpPr txBox="1"/>
          <p:nvPr/>
        </p:nvSpPr>
        <p:spPr>
          <a:xfrm>
            <a:off x="1291590" y="3105150"/>
            <a:ext cx="2569845" cy="2989580"/>
          </a:xfrm>
          <a:prstGeom prst="rect">
            <a:avLst/>
          </a:prstGeom>
          <a:noFill/>
        </p:spPr>
        <p:txBody>
          <a:bodyPr wrap="square" rtlCol="0">
            <a:noAutofit/>
          </a:bodyPr>
          <a:lstStyle/>
          <a:p>
            <a:pPr algn="ctr"/>
            <a:r>
              <a:rPr lang="en-US" sz="2880" dirty="0">
                <a:solidFill>
                  <a:srgbClr val="FF0000"/>
                </a:solidFill>
                <a:latin typeface="Times New Roman" panose="02020603050405020304" charset="0"/>
                <a:cs typeface="Times New Roman" panose="02020603050405020304" charset="0"/>
              </a:rPr>
              <a:t>Kiến thức</a:t>
            </a:r>
            <a:endParaRPr lang="en-US" sz="2880" dirty="0">
              <a:solidFill>
                <a:srgbClr val="FF0000"/>
              </a:solidFill>
              <a:latin typeface="Times New Roman" panose="02020603050405020304" charset="0"/>
              <a:cs typeface="Times New Roman" panose="02020603050405020304" charset="0"/>
            </a:endParaRPr>
          </a:p>
          <a:p>
            <a:pPr indent="0" algn="ctr">
              <a:buFontTx/>
              <a:buNone/>
            </a:pPr>
            <a:r>
              <a:rPr lang="en-US" sz="2400" dirty="0" err="1">
                <a:latin typeface="Times New Roman" panose="02020603050405020304" charset="0"/>
                <a:cs typeface="Times New Roman" panose="02020603050405020304" charset="0"/>
              </a:rPr>
              <a:t>-Trẻ</a:t>
            </a:r>
            <a:r>
              <a:rPr lang="en-US" sz="2400" dirty="0">
                <a:latin typeface="Times New Roman" panose="02020603050405020304" charset="0"/>
                <a:cs typeface="Times New Roman" panose="02020603050405020304" charset="0"/>
              </a:rPr>
              <a:t> nhớ tên truyện</a:t>
            </a:r>
            <a:endParaRPr lang="en-US" sz="2400" dirty="0">
              <a:latin typeface="Times New Roman" panose="02020603050405020304" charset="0"/>
              <a:cs typeface="Times New Roman" panose="02020603050405020304" charset="0"/>
            </a:endParaRPr>
          </a:p>
          <a:p>
            <a:pPr indent="0" algn="l">
              <a:buFontTx/>
              <a:buNone/>
            </a:pPr>
            <a:r>
              <a:rPr lang="en-US" sz="2400" dirty="0">
                <a:latin typeface="Times New Roman" panose="02020603050405020304" charset="0"/>
                <a:cs typeface="Times New Roman" panose="02020603050405020304" charset="0"/>
              </a:rPr>
              <a:t>- Các nhân vật trong truyện</a:t>
            </a:r>
            <a:endParaRPr lang="en-US" sz="2400" dirty="0">
              <a:latin typeface="Times New Roman" panose="02020603050405020304" charset="0"/>
              <a:cs typeface="Times New Roman" panose="02020603050405020304" charset="0"/>
            </a:endParaRPr>
          </a:p>
          <a:p>
            <a:pPr indent="0" algn="l">
              <a:buFontTx/>
              <a:buNone/>
            </a:pPr>
            <a:r>
              <a:rPr lang="en-US" sz="2400" dirty="0">
                <a:latin typeface="Times New Roman" panose="02020603050405020304" charset="0"/>
                <a:cs typeface="Times New Roman" panose="02020603050405020304" charset="0"/>
              </a:rPr>
              <a:t>-Hiểu nội dung chính của truyện</a:t>
            </a:r>
            <a:endParaRPr lang="en-SG" sz="2400" dirty="0">
              <a:latin typeface="Times New Roman" panose="02020603050405020304" charset="0"/>
              <a:cs typeface="Times New Roman" panose="02020603050405020304" charset="0"/>
            </a:endParaRPr>
          </a:p>
        </p:txBody>
      </p:sp>
      <p:sp>
        <p:nvSpPr>
          <p:cNvPr id="36" name="TextBox 35"/>
          <p:cNvSpPr txBox="1"/>
          <p:nvPr/>
        </p:nvSpPr>
        <p:spPr>
          <a:xfrm>
            <a:off x="5966460" y="3197860"/>
            <a:ext cx="2955290" cy="3104515"/>
          </a:xfrm>
          <a:prstGeom prst="rect">
            <a:avLst/>
          </a:prstGeom>
          <a:noFill/>
        </p:spPr>
        <p:txBody>
          <a:bodyPr wrap="square" rtlCol="0">
            <a:noAutofit/>
          </a:bodyPr>
          <a:lstStyle/>
          <a:p>
            <a:pPr algn="ctr"/>
            <a:r>
              <a:rPr lang="en-US" sz="2880" b="1" dirty="0" err="1">
                <a:solidFill>
                  <a:srgbClr val="FF0000"/>
                </a:solidFill>
                <a:latin typeface="Times New Roman" panose="02020603050405020304" charset="0"/>
                <a:cs typeface="Times New Roman" panose="02020603050405020304" charset="0"/>
              </a:rPr>
              <a:t>Kỹ năng </a:t>
            </a:r>
            <a:endParaRPr lang="en-US" sz="2880" b="1" dirty="0" err="1">
              <a:solidFill>
                <a:srgbClr val="FF0000"/>
              </a:solidFill>
              <a:latin typeface="Times New Roman" panose="02020603050405020304" charset="0"/>
              <a:cs typeface="Times New Roman" panose="02020603050405020304" charset="0"/>
            </a:endParaRPr>
          </a:p>
          <a:p>
            <a:pPr algn="ctr"/>
            <a:r>
              <a:rPr lang="en-US" altLang="en-US" sz="2880" dirty="0">
                <a:latin typeface="Times New Roman" panose="02020603050405020304" charset="0"/>
                <a:cs typeface="Times New Roman" panose="02020603050405020304" charset="0"/>
              </a:rPr>
              <a:t> R</a:t>
            </a:r>
            <a:r>
              <a:rPr lang="en-US" altLang="en-US" sz="2880" dirty="0">
                <a:latin typeface="Times New Roman" panose="02020603050405020304" charset="0"/>
                <a:cs typeface="Times New Roman" panose="02020603050405020304" charset="0"/>
              </a:rPr>
              <a:t>è</a:t>
            </a:r>
            <a:r>
              <a:rPr lang="en-US" altLang="en-US" sz="2880" dirty="0">
                <a:latin typeface="Times New Roman" panose="02020603050405020304" charset="0"/>
                <a:cs typeface="Times New Roman" panose="02020603050405020304" charset="0"/>
              </a:rPr>
              <a:t>n kỹ n</a:t>
            </a:r>
            <a:r>
              <a:rPr lang="en-US" altLang="en-US" sz="2880" dirty="0">
                <a:latin typeface="Times New Roman" panose="02020603050405020304" charset="0"/>
                <a:cs typeface="Times New Roman" panose="02020603050405020304" charset="0"/>
              </a:rPr>
              <a:t>ă</a:t>
            </a:r>
            <a:r>
              <a:rPr lang="en-US" altLang="en-US" sz="2880" dirty="0">
                <a:latin typeface="Times New Roman" panose="02020603050405020304" charset="0"/>
                <a:cs typeface="Times New Roman" panose="02020603050405020304" charset="0"/>
              </a:rPr>
              <a:t>ng nghe  ghi nhớ cho trẻ</a:t>
            </a:r>
            <a:endParaRPr lang="en-US" altLang="en-US" sz="2880" dirty="0">
              <a:latin typeface="Times New Roman" panose="02020603050405020304" charset="0"/>
              <a:cs typeface="Times New Roman" panose="02020603050405020304" charset="0"/>
            </a:endParaRPr>
          </a:p>
          <a:p>
            <a:pPr algn="ctr"/>
            <a:r>
              <a:rPr lang="en-US" altLang="en-US" sz="2880" dirty="0">
                <a:latin typeface="Times New Roman" panose="02020603050405020304" charset="0"/>
                <a:cs typeface="Times New Roman" panose="02020603050405020304" charset="0"/>
              </a:rPr>
              <a:t>R</a:t>
            </a:r>
            <a:r>
              <a:rPr lang="en-US" altLang="en-US" sz="2880" dirty="0">
                <a:latin typeface="Times New Roman" panose="02020603050405020304" charset="0"/>
                <a:cs typeface="Times New Roman" panose="02020603050405020304" charset="0"/>
              </a:rPr>
              <a:t>è</a:t>
            </a:r>
            <a:r>
              <a:rPr lang="en-US" altLang="en-US" sz="2880" dirty="0">
                <a:latin typeface="Times New Roman" panose="02020603050405020304" charset="0"/>
                <a:cs typeface="Times New Roman" panose="02020603050405020304" charset="0"/>
              </a:rPr>
              <a:t>n khả n</a:t>
            </a:r>
            <a:r>
              <a:rPr lang="en-US" altLang="en-US" sz="2880" dirty="0">
                <a:latin typeface="Times New Roman" panose="02020603050405020304" charset="0"/>
                <a:cs typeface="Times New Roman" panose="02020603050405020304" charset="0"/>
              </a:rPr>
              <a:t>ă</a:t>
            </a:r>
            <a:r>
              <a:rPr lang="en-US" altLang="en-US" sz="2880" dirty="0">
                <a:latin typeface="Times New Roman" panose="02020603050405020304" charset="0"/>
                <a:cs typeface="Times New Roman" panose="02020603050405020304" charset="0"/>
              </a:rPr>
              <a:t>ng trả lời câu hỏi theo </a:t>
            </a:r>
            <a:endParaRPr lang="en-US" altLang="en-US" sz="2880" dirty="0">
              <a:latin typeface="Times New Roman" panose="02020603050405020304" charset="0"/>
              <a:cs typeface="Times New Roman" panose="02020603050405020304" charset="0"/>
            </a:endParaRPr>
          </a:p>
          <a:p>
            <a:pPr algn="ctr"/>
            <a:r>
              <a:rPr lang="en-US" altLang="en-US" sz="2880" dirty="0">
                <a:latin typeface="Times New Roman" panose="02020603050405020304" charset="0"/>
                <a:cs typeface="Times New Roman" panose="02020603050405020304" charset="0"/>
              </a:rPr>
              <a:t>  nội dung truyện.</a:t>
            </a:r>
            <a:endParaRPr lang="en-US" altLang="en-US" sz="2880" dirty="0">
              <a:latin typeface="Times New Roman" panose="02020603050405020304" charset="0"/>
              <a:cs typeface="Times New Roman" panose="02020603050405020304" charset="0"/>
            </a:endParaRPr>
          </a:p>
          <a:p>
            <a:endParaRPr lang="en-SG" sz="2880" dirty="0">
              <a:latin typeface="Times New Roman" panose="02020603050405020304" charset="0"/>
              <a:cs typeface="Times New Roman" panose="02020603050405020304" charset="0"/>
            </a:endParaRPr>
          </a:p>
        </p:txBody>
      </p:sp>
      <p:sp>
        <p:nvSpPr>
          <p:cNvPr id="37" name="TextBox 36"/>
          <p:cNvSpPr txBox="1"/>
          <p:nvPr/>
        </p:nvSpPr>
        <p:spPr>
          <a:xfrm>
            <a:off x="9247505" y="3197860"/>
            <a:ext cx="3865245" cy="3461385"/>
          </a:xfrm>
          <a:prstGeom prst="rect">
            <a:avLst/>
          </a:prstGeom>
          <a:noFill/>
        </p:spPr>
        <p:txBody>
          <a:bodyPr wrap="square" rtlCol="0">
            <a:noAutofit/>
          </a:bodyPr>
          <a:lstStyle/>
          <a:p>
            <a:pPr algn="ctr"/>
            <a:r>
              <a:rPr lang="en-US" sz="2880" b="1" dirty="0" err="1">
                <a:solidFill>
                  <a:schemeClr val="tx2"/>
                </a:solidFill>
                <a:latin typeface="Times New Roman" panose="02020603050405020304" charset="0"/>
                <a:cs typeface="Times New Roman" panose="02020603050405020304" charset="0"/>
              </a:rPr>
              <a:t>Thái độ</a:t>
            </a:r>
            <a:endParaRPr lang="en-US" sz="2880" b="1" dirty="0">
              <a:solidFill>
                <a:schemeClr val="tx2"/>
              </a:solidFill>
              <a:latin typeface="Times New Roman" panose="02020603050405020304" charset="0"/>
              <a:cs typeface="Times New Roman" panose="02020603050405020304" charset="0"/>
            </a:endParaRPr>
          </a:p>
          <a:p>
            <a:pPr indent="0">
              <a:buFontTx/>
              <a:buNone/>
            </a:pPr>
            <a:r>
              <a:rPr lang="en-US" altLang="en-US" sz="2880" dirty="0">
                <a:latin typeface="Times New Roman" panose="02020603050405020304" charset="0"/>
                <a:cs typeface="Times New Roman" panose="02020603050405020304" charset="0"/>
              </a:rPr>
              <a:t>Trẻ biết vâng lời cha mẹ, không mở cửa cho ng</a:t>
            </a:r>
            <a:r>
              <a:rPr lang="en-US" altLang="en-US" sz="2880" dirty="0">
                <a:latin typeface="Times New Roman" panose="02020603050405020304" charset="0"/>
                <a:cs typeface="Times New Roman" panose="02020603050405020304" charset="0"/>
              </a:rPr>
              <a:t>ư</a:t>
            </a:r>
            <a:r>
              <a:rPr lang="en-US" altLang="en-US" sz="2880" dirty="0">
                <a:latin typeface="Times New Roman" panose="02020603050405020304" charset="0"/>
                <a:cs typeface="Times New Roman" panose="02020603050405020304" charset="0"/>
              </a:rPr>
              <a:t>ời lạ.Giáo dục trẻ tinh thần cảnh giác và nhanh trí khi gặp tình huống nguy  </a:t>
            </a:r>
            <a:endParaRPr lang="en-US" altLang="en-US" sz="2880" dirty="0">
              <a:latin typeface="Times New Roman" panose="02020603050405020304" charset="0"/>
              <a:cs typeface="Times New Roman" panose="02020603050405020304" charset="0"/>
            </a:endParaRPr>
          </a:p>
          <a:p>
            <a:pPr indent="0">
              <a:buFontTx/>
              <a:buNone/>
            </a:pPr>
            <a:r>
              <a:rPr lang="en-US" altLang="en-US" sz="2880" dirty="0">
                <a:latin typeface="Times New Roman" panose="02020603050405020304" charset="0"/>
                <a:cs typeface="Times New Roman" panose="02020603050405020304" charset="0"/>
              </a:rPr>
              <a:t>      hểm      </a:t>
            </a:r>
            <a:endParaRPr lang="en-US" altLang="en-US" sz="288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checkerboard(across)">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0" fill="hold"/>
                                        <p:tgtEl>
                                          <p:spTgt spid="37"/>
                                        </p:tgtEl>
                                        <p:attrNameLst>
                                          <p:attrName>ppt_x</p:attrName>
                                        </p:attrNameLst>
                                      </p:cBhvr>
                                      <p:tavLst>
                                        <p:tav tm="0">
                                          <p:val>
                                            <p:strVal val="#ppt_x"/>
                                          </p:val>
                                        </p:tav>
                                        <p:tav tm="100000">
                                          <p:val>
                                            <p:strVal val="#ppt_x"/>
                                          </p:val>
                                        </p:tav>
                                      </p:tavLst>
                                    </p:anim>
                                    <p:anim calcmode="lin" valueType="num">
                                      <p:cBhvr additive="base">
                                        <p:cTn id="24"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5" grpId="0"/>
      <p:bldP spid="35" grpId="1"/>
      <p:bldP spid="36" grpId="0"/>
      <p:bldP spid="36" grpId="1"/>
      <p:bldP spid="37" grpId="0"/>
      <p:bldP spid="3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2" descr="Hình Nền Đẹp Mầm Non: Sáng Tạo Không Gian Học Tập Và Vui Chơ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4630400" cy="8366760"/>
          </a:xfrm>
          <a:prstGeom prst="rect">
            <a:avLst/>
          </a:prstGeom>
          <a:noFill/>
          <a:extLst>
            <a:ext uri="{909E8E84-426E-40DD-AFC4-6F175D3DCCD1}">
              <a14:hiddenFill xmlns:a14="http://schemas.microsoft.com/office/drawing/2010/main">
                <a:solidFill>
                  <a:srgbClr val="FFFFFF"/>
                </a:solidFill>
              </a14:hiddenFill>
            </a:ext>
          </a:extLst>
        </p:spPr>
      </p:pic>
      <p:sp>
        <p:nvSpPr>
          <p:cNvPr id="5" name="Double Wave 4"/>
          <p:cNvSpPr/>
          <p:nvPr/>
        </p:nvSpPr>
        <p:spPr>
          <a:xfrm>
            <a:off x="4624705" y="237490"/>
            <a:ext cx="6546215" cy="1475740"/>
          </a:xfrm>
          <a:prstGeom prst="doubleWav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Times New Roman" panose="02020603050405020304" charset="0"/>
                <a:cs typeface="Times New Roman" panose="02020603050405020304" charset="0"/>
              </a:rPr>
              <a:t>CHUẨN BỊ</a:t>
            </a:r>
            <a:endParaRPr lang="en-US" sz="5400" b="1" dirty="0">
              <a:solidFill>
                <a:srgbClr val="FF0000"/>
              </a:solidFill>
              <a:latin typeface="Times New Roman" panose="02020603050405020304" charset="0"/>
              <a:cs typeface="Times New Roman" panose="02020603050405020304" charset="0"/>
            </a:endParaRPr>
          </a:p>
        </p:txBody>
      </p:sp>
      <p:sp>
        <p:nvSpPr>
          <p:cNvPr id="2" name="Text Box 1"/>
          <p:cNvSpPr txBox="1"/>
          <p:nvPr/>
        </p:nvSpPr>
        <p:spPr>
          <a:xfrm>
            <a:off x="2373630" y="2986405"/>
            <a:ext cx="10890250" cy="3752215"/>
          </a:xfrm>
          <a:prstGeom prst="rect">
            <a:avLst/>
          </a:prstGeom>
          <a:noFill/>
        </p:spPr>
        <p:txBody>
          <a:bodyPr wrap="square" rtlCol="0">
            <a:spAutoFit/>
          </a:bodyPr>
          <a:p>
            <a:pPr>
              <a:lnSpc>
                <a:spcPct val="170000"/>
              </a:lnSpc>
            </a:pPr>
            <a:r>
              <a:rPr lang="en-US" altLang="en-US"/>
              <a:t>-</a:t>
            </a:r>
            <a:r>
              <a:rPr lang="en-US" altLang="en-US" sz="2800">
                <a:latin typeface="Times New Roman" panose="02020603050405020304" charset="0"/>
                <a:cs typeface="Times New Roman" panose="02020603050405020304" charset="0"/>
              </a:rPr>
              <a:t> Video truyện: “Dê con nhanh trí ”trên máy tính</a:t>
            </a:r>
            <a:endParaRPr lang="en-US" altLang="en-US" sz="2800">
              <a:latin typeface="Times New Roman" panose="02020603050405020304" charset="0"/>
              <a:cs typeface="Times New Roman" panose="02020603050405020304" charset="0"/>
            </a:endParaRPr>
          </a:p>
          <a:p>
            <a:pPr>
              <a:lnSpc>
                <a:spcPct val="170000"/>
              </a:lnSpc>
            </a:pPr>
            <a:r>
              <a:rPr lang="en-US" altLang="en-US" sz="2800">
                <a:latin typeface="Times New Roman" panose="02020603050405020304" charset="0"/>
                <a:cs typeface="Times New Roman" panose="02020603050405020304" charset="0"/>
              </a:rPr>
              <a:t>- Mô hình rối tay các nhân vật: dê mẹ, dê con, chó sói </a:t>
            </a:r>
            <a:endParaRPr lang="en-US" altLang="en-US" sz="2800">
              <a:latin typeface="Times New Roman" panose="02020603050405020304" charset="0"/>
              <a:cs typeface="Times New Roman" panose="02020603050405020304" charset="0"/>
            </a:endParaRPr>
          </a:p>
          <a:p>
            <a:pPr>
              <a:lnSpc>
                <a:spcPct val="170000"/>
              </a:lnSpc>
            </a:pPr>
            <a:r>
              <a:rPr lang="en-US" altLang="en-US" sz="2800">
                <a:latin typeface="Times New Roman" panose="02020603050405020304" charset="0"/>
                <a:cs typeface="Times New Roman" panose="02020603050405020304" charset="0"/>
              </a:rPr>
              <a:t>- Nhạc nền nhẹ nhàng, âm thanh hiệu ứng (g</a:t>
            </a:r>
            <a:r>
              <a:rPr lang="en-US" altLang="en-US" sz="2800">
                <a:latin typeface="Times New Roman" panose="02020603050405020304" charset="0"/>
                <a:cs typeface="Times New Roman" panose="02020603050405020304" charset="0"/>
              </a:rPr>
              <a:t>õ</a:t>
            </a:r>
            <a:r>
              <a:rPr lang="en-US" altLang="en-US" sz="2800">
                <a:latin typeface="Times New Roman" panose="02020603050405020304" charset="0"/>
                <a:cs typeface="Times New Roman" panose="02020603050405020304" charset="0"/>
              </a:rPr>
              <a:t> cửa, tiếng sói...)</a:t>
            </a:r>
            <a:endParaRPr lang="en-US" altLang="en-US" sz="2800">
              <a:latin typeface="Times New Roman" panose="02020603050405020304" charset="0"/>
              <a:cs typeface="Times New Roman" panose="02020603050405020304" charset="0"/>
            </a:endParaRPr>
          </a:p>
          <a:p>
            <a:pPr>
              <a:lnSpc>
                <a:spcPct val="170000"/>
              </a:lnSpc>
            </a:pPr>
            <a:r>
              <a:rPr lang="en-US" altLang="en-US" sz="2800">
                <a:latin typeface="Times New Roman" panose="02020603050405020304" charset="0"/>
                <a:cs typeface="Times New Roman" panose="02020603050405020304" charset="0"/>
              </a:rPr>
              <a:t>-Bài hát vào rừng xanh</a:t>
            </a:r>
            <a:endParaRPr lang="en-US" altLang="en-US" sz="2800">
              <a:latin typeface="Times New Roman" panose="02020603050405020304" charset="0"/>
              <a:cs typeface="Times New Roman" panose="02020603050405020304" charset="0"/>
            </a:endParaRPr>
          </a:p>
          <a:p>
            <a:pPr>
              <a:lnSpc>
                <a:spcPct val="170000"/>
              </a:lnSpc>
            </a:pPr>
            <a:r>
              <a:rPr lang="en-US" altLang="en-US" sz="2800">
                <a:latin typeface="Times New Roman" panose="02020603050405020304" charset="0"/>
                <a:cs typeface="Times New Roman" panose="02020603050405020304" charset="0"/>
              </a:rPr>
              <a:t>-Mô hình rừng xanh.</a:t>
            </a:r>
            <a:endParaRPr lang="en-US" sz="28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501005" y="730885"/>
            <a:ext cx="9129395" cy="2138045"/>
          </a:xfrm>
          <a:prstGeom prst="rect">
            <a:avLst/>
          </a:prstGeom>
          <a:noFill/>
        </p:spPr>
        <p:txBody>
          <a:bodyPr wrap="square" lIns="0" tIns="0" rIns="0" bIns="0" rtlCol="0" anchor="t"/>
          <a:lstStyle/>
          <a:p>
            <a:pPr marL="0" indent="0" algn="ctr">
              <a:lnSpc>
                <a:spcPts val="5600"/>
              </a:lnSpc>
              <a:buNone/>
            </a:pPr>
            <a:endParaRPr lang="en-US" sz="4450" b="1" dirty="0">
              <a:solidFill>
                <a:srgbClr val="FF0000"/>
              </a:solidFill>
              <a:latin typeface="Times New Roman" panose="02020603050405020304" charset="0"/>
              <a:ea typeface="Alexandria Semi Bold" pitchFamily="34" charset="-122"/>
              <a:cs typeface="Times New Roman" panose="02020603050405020304" charset="0"/>
            </a:endParaRPr>
          </a:p>
        </p:txBody>
      </p:sp>
      <p:sp>
        <p:nvSpPr>
          <p:cNvPr id="4" name="Text 1"/>
          <p:cNvSpPr/>
          <p:nvPr/>
        </p:nvSpPr>
        <p:spPr>
          <a:xfrm>
            <a:off x="6438384" y="854631"/>
            <a:ext cx="5706189" cy="577691"/>
          </a:xfrm>
          <a:prstGeom prst="rect">
            <a:avLst/>
          </a:prstGeom>
          <a:noFill/>
        </p:spPr>
        <p:txBody>
          <a:bodyPr wrap="none" lIns="0" tIns="0" rIns="0" bIns="0" rtlCol="0" anchor="t"/>
          <a:lstStyle/>
          <a:p>
            <a:pPr marL="0" indent="0" algn="l">
              <a:lnSpc>
                <a:spcPts val="4450"/>
              </a:lnSpc>
              <a:buNone/>
            </a:pPr>
            <a:r>
              <a:rPr lang="en-US" sz="3550" dirty="0">
                <a:solidFill>
                  <a:srgbClr val="00B0F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sym typeface="+mn-ea"/>
              </a:rPr>
              <a:t> </a:t>
            </a:r>
            <a:r>
              <a:rPr lang="en-US" sz="3550" b="1" dirty="0">
                <a:solidFill>
                  <a:srgbClr val="00B0F0"/>
                </a:solidFill>
                <a:latin typeface="Alexandria Semi Bold" pitchFamily="34" charset="0"/>
                <a:ea typeface="Alexandria Semi Bold" pitchFamily="34" charset="-122"/>
                <a:cs typeface="Alexandria Semi Bold" pitchFamily="34" charset="-120"/>
                <a:sym typeface="+mn-ea"/>
              </a:rPr>
              <a:t>Slide 1</a:t>
            </a:r>
            <a:r>
              <a:rPr lang="en-US" sz="3550" dirty="0">
                <a:solidFill>
                  <a:srgbClr val="00B0F0"/>
                </a:solidFill>
                <a:latin typeface="Times New Roman" panose="02020603050405020304" charset="0"/>
                <a:ea typeface="Alexandria Semi Bold" pitchFamily="34" charset="-122"/>
                <a:cs typeface="Times New Roman" panose="02020603050405020304" charset="0"/>
              </a:rPr>
              <a:t>: </a:t>
            </a:r>
            <a:r>
              <a:rPr lang="en-US" sz="4800" b="1" dirty="0">
                <a:solidFill>
                  <a:srgbClr val="00B0F0"/>
                </a:solidFill>
                <a:latin typeface="Times New Roman" panose="02020603050405020304" charset="0"/>
                <a:ea typeface="Alexandria Semi Bold" pitchFamily="34" charset="-122"/>
                <a:cs typeface="Times New Roman" panose="02020603050405020304" charset="0"/>
              </a:rPr>
              <a:t>Giới thiệu câu chuyện</a:t>
            </a:r>
            <a:endParaRPr lang="en-US" sz="4800" b="1" dirty="0">
              <a:solidFill>
                <a:srgbClr val="00B0F0"/>
              </a:solidFill>
              <a:latin typeface="Times New Roman" panose="02020603050405020304" charset="0"/>
              <a:ea typeface="Alexandria Semi Bold" pitchFamily="34" charset="-122"/>
              <a:cs typeface="Times New Roman" panose="02020603050405020304" charset="0"/>
            </a:endParaRPr>
          </a:p>
        </p:txBody>
      </p:sp>
      <p:sp>
        <p:nvSpPr>
          <p:cNvPr id="5" name="Text 2"/>
          <p:cNvSpPr/>
          <p:nvPr/>
        </p:nvSpPr>
        <p:spPr>
          <a:xfrm>
            <a:off x="8521700" y="1948815"/>
            <a:ext cx="3924300" cy="346710"/>
          </a:xfrm>
          <a:prstGeom prst="rect">
            <a:avLst/>
          </a:prstGeom>
          <a:noFill/>
        </p:spPr>
        <p:txBody>
          <a:bodyPr wrap="none" lIns="0" tIns="0" rIns="0" bIns="0" rtlCol="0" anchor="t"/>
          <a:lstStyle/>
          <a:p>
            <a:pPr marL="0" indent="0" algn="l">
              <a:lnSpc>
                <a:spcPts val="2700"/>
              </a:lnSpc>
              <a:buNone/>
            </a:pPr>
            <a:r>
              <a:rPr lang="en-US" sz="2400" b="1" dirty="0">
                <a:solidFill>
                  <a:srgbClr val="3B3535"/>
                </a:solidFill>
                <a:latin typeface="Times New Roman" panose="02020603050405020304" charset="0"/>
                <a:ea typeface="Sora Light" pitchFamily="34" charset="-122"/>
                <a:cs typeface="Times New Roman" panose="02020603050405020304" charset="0"/>
              </a:rPr>
              <a:t> </a:t>
            </a:r>
            <a:r>
              <a:rPr lang="en-US" sz="3600" b="1" i="1" dirty="0">
                <a:solidFill>
                  <a:srgbClr val="3B3535"/>
                </a:solidFill>
                <a:latin typeface="Times New Roman" panose="02020603050405020304" charset="0"/>
                <a:ea typeface="Sora Light" pitchFamily="34" charset="-122"/>
                <a:cs typeface="Times New Roman" panose="02020603050405020304" charset="0"/>
              </a:rPr>
              <a:t>"DÊ CON NHANH TRÍ"</a:t>
            </a:r>
            <a:endParaRPr lang="en-US" sz="3600" b="1" dirty="0">
              <a:latin typeface="Times New Roman" panose="02020603050405020304" charset="0"/>
              <a:cs typeface="Times New Roman" panose="02020603050405020304" charset="0"/>
            </a:endParaRPr>
          </a:p>
        </p:txBody>
      </p:sp>
      <p:sp>
        <p:nvSpPr>
          <p:cNvPr id="7" name="Text 4"/>
          <p:cNvSpPr/>
          <p:nvPr/>
        </p:nvSpPr>
        <p:spPr>
          <a:xfrm>
            <a:off x="6438384" y="3942040"/>
            <a:ext cx="7627382" cy="693420"/>
          </a:xfrm>
          <a:prstGeom prst="rect">
            <a:avLst/>
          </a:prstGeom>
          <a:noFill/>
        </p:spPr>
        <p:txBody>
          <a:bodyPr wrap="square" lIns="0" tIns="0" rIns="0" bIns="0" rtlCol="0" anchor="t"/>
          <a:lstStyle/>
          <a:p>
            <a:pPr marL="0" indent="0" algn="l">
              <a:lnSpc>
                <a:spcPct val="150000"/>
              </a:lnSpc>
              <a:buNone/>
            </a:pPr>
            <a:r>
              <a:rPr lang="en-US" sz="2800" b="1" dirty="0">
                <a:solidFill>
                  <a:srgbClr val="FF0000"/>
                </a:solidFill>
                <a:latin typeface="Times New Roman" panose="02020603050405020304" charset="0"/>
                <a:ea typeface="Sora Light" pitchFamily="34" charset="-122"/>
                <a:cs typeface="Times New Roman" panose="02020603050405020304" charset="0"/>
              </a:rPr>
              <a:t>Lời dẫn: "Các bé ơi! Hôm nay cô sẽ kể cho các con nghe một câu chuyện rất hay, đó là chuyện 'Dê con nhanh trí'."</a:t>
            </a:r>
            <a:endParaRPr lang="en-US" sz="2800" b="1" dirty="0">
              <a:solidFill>
                <a:srgbClr val="FF0000"/>
              </a:solidFill>
              <a:latin typeface="Times New Roman" panose="02020603050405020304" charset="0"/>
              <a:ea typeface="Sora Light" pitchFamily="34" charset="-122"/>
              <a:cs typeface="Times New Roman" panose="02020603050405020304" charset="0"/>
            </a:endParaRPr>
          </a:p>
        </p:txBody>
      </p:sp>
      <p:grpSp>
        <p:nvGrpSpPr>
          <p:cNvPr id="10" name="Group 9"/>
          <p:cNvGrpSpPr/>
          <p:nvPr/>
        </p:nvGrpSpPr>
        <p:grpSpPr>
          <a:xfrm>
            <a:off x="0" y="0"/>
            <a:ext cx="5486400" cy="8229600"/>
            <a:chOff x="0" y="0"/>
            <a:chExt cx="8640" cy="12960"/>
          </a:xfrm>
        </p:grpSpPr>
        <p:pic>
          <p:nvPicPr>
            <p:cNvPr id="2" name="Image 0" descr="preencoded.png"/>
            <p:cNvPicPr>
              <a:picLocks noChangeAspect="1"/>
            </p:cNvPicPr>
            <p:nvPr/>
          </p:nvPicPr>
          <p:blipFill>
            <a:blip r:embed="rId1"/>
            <a:stretch>
              <a:fillRect/>
            </a:stretch>
          </p:blipFill>
          <p:spPr>
            <a:xfrm>
              <a:off x="0" y="0"/>
              <a:ext cx="8640" cy="12960"/>
            </a:xfrm>
            <a:prstGeom prst="rect">
              <a:avLst/>
            </a:prstGeom>
          </p:spPr>
        </p:pic>
        <p:sp>
          <p:nvSpPr>
            <p:cNvPr id="9" name="Rounded Rectangle 8"/>
            <p:cNvSpPr/>
            <p:nvPr/>
          </p:nvSpPr>
          <p:spPr>
            <a:xfrm>
              <a:off x="668" y="8835"/>
              <a:ext cx="7667" cy="1163"/>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b="1" dirty="0">
                  <a:solidFill>
                    <a:srgbClr val="00B0F0"/>
                  </a:solidFill>
                  <a:latin typeface="Times New Roman" panose="02020603050405020304" charset="0"/>
                  <a:ea typeface="Alexandria Semi Bold" pitchFamily="34" charset="-122"/>
                  <a:cs typeface="Times New Roman" panose="02020603050405020304" charset="0"/>
                  <a:sym typeface="+mn-ea"/>
                </a:rPr>
                <a:t>DÊ CON NHANH TRÍ</a:t>
              </a:r>
              <a:endParaRPr lang="en-US" sz="3200" b="1" dirty="0">
                <a:solidFill>
                  <a:srgbClr val="00B0F0"/>
                </a:solidFill>
                <a:latin typeface="Times New Roman" panose="02020603050405020304" charset="0"/>
                <a:ea typeface="Alexandria Semi Bold" pitchFamily="34" charset="-122"/>
                <a:cs typeface="Times New Roman" panose="02020603050405020304" charset="0"/>
                <a:sym typeface="+mn-ea"/>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2593538"/>
            <a:ext cx="6279833"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b="1" dirty="0">
                <a:solidFill>
                  <a:srgbClr val="00B0F0"/>
                </a:solidFill>
                <a:latin typeface="Alexandria Semi Bold" pitchFamily="34" charset="0"/>
                <a:ea typeface="Alexandria Semi Bold" pitchFamily="34" charset="-122"/>
                <a:cs typeface="Alexandria Semi Bold" pitchFamily="34" charset="-120"/>
              </a:rPr>
              <a:t>Slide 2: Dê mẹ và dê con</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414951"/>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mẹ dặn dò dê con trước khi đi chợ.</a:t>
            </a:r>
            <a:endParaRPr lang="en-US" sz="1700" dirty="0"/>
          </a:p>
        </p:txBody>
      </p:sp>
      <p:sp>
        <p:nvSpPr>
          <p:cNvPr id="5" name="Text 2"/>
          <p:cNvSpPr/>
          <p:nvPr/>
        </p:nvSpPr>
        <p:spPr>
          <a:xfrm>
            <a:off x="6244709" y="4005382"/>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Dê mẹ và dê con trước cửa nhà.</a:t>
            </a:r>
            <a:endParaRPr lang="en-US" sz="1700" dirty="0"/>
          </a:p>
        </p:txBody>
      </p:sp>
      <p:sp>
        <p:nvSpPr>
          <p:cNvPr id="6" name="Text 3"/>
          <p:cNvSpPr/>
          <p:nvPr/>
        </p:nvSpPr>
        <p:spPr>
          <a:xfrm>
            <a:off x="6244709" y="4595813"/>
            <a:ext cx="7627382" cy="104013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"Một ngày nọ, dê mẹ chuẩn bị đi chợ. Trước khi đi, mẹ dặn dê con: – Mẹ đi chợ, con ở nhà nhớ khóa cửa cẩn thận nhé! Chỉ mở cửa khi nghe đúng tiếng mẹ con nhé!"</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14630400" cy="2708196"/>
          </a:xfrm>
          <a:prstGeom prst="rect">
            <a:avLst/>
          </a:prstGeom>
        </p:spPr>
      </p:pic>
      <p:sp>
        <p:nvSpPr>
          <p:cNvPr id="3" name="Text 0"/>
          <p:cNvSpPr/>
          <p:nvPr/>
        </p:nvSpPr>
        <p:spPr>
          <a:xfrm>
            <a:off x="758309" y="4294346"/>
            <a:ext cx="7926943"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b="1" dirty="0">
                <a:solidFill>
                  <a:srgbClr val="00B0F0"/>
                </a:solidFill>
                <a:latin typeface="Alexandria Semi Bold" pitchFamily="34" charset="0"/>
                <a:ea typeface="Alexandria Semi Bold" pitchFamily="34" charset="-122"/>
                <a:cs typeface="Alexandria Semi Bold" pitchFamily="34" charset="-120"/>
              </a:rPr>
              <a:t> Slide 3: Dê con ở nhà một mình</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758309" y="5115758"/>
            <a:ext cx="131137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con ngoan ngoãn ở nhà, khóa cửa, chơi một mình.</a:t>
            </a:r>
            <a:endParaRPr lang="en-US" sz="1700" dirty="0"/>
          </a:p>
        </p:txBody>
      </p:sp>
      <p:sp>
        <p:nvSpPr>
          <p:cNvPr id="5" name="Text 2"/>
          <p:cNvSpPr/>
          <p:nvPr/>
        </p:nvSpPr>
        <p:spPr>
          <a:xfrm>
            <a:off x="758309" y="5706189"/>
            <a:ext cx="131137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Dê con ngồi trong nhà, đồ chơi xung quanh.</a:t>
            </a:r>
            <a:endParaRPr lang="en-US" sz="1700" dirty="0"/>
          </a:p>
        </p:txBody>
      </p:sp>
      <p:sp>
        <p:nvSpPr>
          <p:cNvPr id="6" name="Text 3"/>
          <p:cNvSpPr/>
          <p:nvPr/>
        </p:nvSpPr>
        <p:spPr>
          <a:xfrm>
            <a:off x="758309" y="6296620"/>
            <a:ext cx="131137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"Dê con ngoan ngoãn nghe lời mẹ, khóa cửa cẩn thận rồi ngồi chơi một mình trong nhà."</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2766893"/>
            <a:ext cx="6843474"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dirty="0">
                <a:solidFill>
                  <a:srgbClr val="1F1E1E"/>
                </a:solidFill>
                <a:latin typeface="Alexandria Semi Bold" pitchFamily="34" charset="0"/>
                <a:ea typeface="Alexandria Semi Bold" pitchFamily="34" charset="-122"/>
                <a:cs typeface="Alexandria Semi Bold" pitchFamily="34" charset="-120"/>
              </a:rPr>
              <a:t> </a:t>
            </a:r>
            <a:r>
              <a:rPr lang="en-US" sz="3550" b="1" dirty="0">
                <a:solidFill>
                  <a:srgbClr val="00B0F0"/>
                </a:solidFill>
                <a:latin typeface="Alexandria Semi Bold" pitchFamily="34" charset="0"/>
                <a:ea typeface="Alexandria Semi Bold" pitchFamily="34" charset="-122"/>
                <a:cs typeface="Alexandria Semi Bold" pitchFamily="34" charset="-120"/>
              </a:rPr>
              <a:t>Slide 4: Chó sói đến gõ cửa</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7583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Chó sói giả tiếng gọi cửa.</a:t>
            </a:r>
            <a:endParaRPr lang="en-US" sz="1700" dirty="0"/>
          </a:p>
        </p:txBody>
      </p:sp>
      <p:sp>
        <p:nvSpPr>
          <p:cNvPr id="5" name="Text 2"/>
          <p:cNvSpPr/>
          <p:nvPr/>
        </p:nvSpPr>
        <p:spPr>
          <a:xfrm>
            <a:off x="7583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Sói đội mũ, gõ cửa nhà dê.</a:t>
            </a:r>
            <a:endParaRPr lang="en-US" sz="1700" dirty="0"/>
          </a:p>
        </p:txBody>
      </p:sp>
      <p:sp>
        <p:nvSpPr>
          <p:cNvPr id="6" name="Text 3"/>
          <p:cNvSpPr/>
          <p:nvPr/>
        </p:nvSpPr>
        <p:spPr>
          <a:xfrm>
            <a:off x="7583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"Bỗng nhiên… </a:t>
            </a:r>
            <a:r>
              <a:rPr lang="en-US" sz="1700" i="1" dirty="0">
                <a:solidFill>
                  <a:srgbClr val="3B3535"/>
                </a:solidFill>
                <a:latin typeface="Sora Light" pitchFamily="34" charset="0"/>
                <a:ea typeface="Sora Light" pitchFamily="34" charset="-122"/>
                <a:cs typeface="Sora Light" pitchFamily="34" charset="-120"/>
              </a:rPr>
              <a:t>cộc! cộc! cộc!</a:t>
            </a:r>
            <a:r>
              <a:rPr lang="en-US" sz="1700" dirty="0">
                <a:solidFill>
                  <a:srgbClr val="3B3535"/>
                </a:solidFill>
                <a:latin typeface="Sora Light" pitchFamily="34" charset="0"/>
                <a:ea typeface="Sora Light" pitchFamily="34" charset="-122"/>
                <a:cs typeface="Sora Light" pitchFamily="34" charset="-120"/>
              </a:rPr>
              <a:t> Có tiếng gõ cửa và giọng nói: – Con ơi, mở cửa cho mẹ nào!"</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709" y="2766893"/>
            <a:ext cx="6270307"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b="1" dirty="0">
                <a:solidFill>
                  <a:srgbClr val="00B0F0"/>
                </a:solidFill>
                <a:latin typeface="Alexandria Semi Bold" pitchFamily="34" charset="0"/>
                <a:ea typeface="Alexandria Semi Bold" pitchFamily="34" charset="-122"/>
                <a:cs typeface="Alexandria Semi Bold" pitchFamily="34" charset="-120"/>
              </a:rPr>
              <a:t> Slide 5: Dê con nghi ngờ</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62447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Dê con không mở cửa, hỏi lại.</a:t>
            </a:r>
            <a:endParaRPr lang="en-US" sz="1700" dirty="0"/>
          </a:p>
        </p:txBody>
      </p:sp>
      <p:sp>
        <p:nvSpPr>
          <p:cNvPr id="5" name="Text 2"/>
          <p:cNvSpPr/>
          <p:nvPr/>
        </p:nvSpPr>
        <p:spPr>
          <a:xfrm>
            <a:off x="62447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Dê con đứng bên trong, nghi ngờ.</a:t>
            </a:r>
            <a:endParaRPr lang="en-US" sz="1700" dirty="0"/>
          </a:p>
        </p:txBody>
      </p:sp>
      <p:sp>
        <p:nvSpPr>
          <p:cNvPr id="6" name="Text 3"/>
          <p:cNvSpPr/>
          <p:nvPr/>
        </p:nvSpPr>
        <p:spPr>
          <a:xfrm>
            <a:off x="62447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"Dê con nghi ngờ hỏi lại: – Ai đấy? Hãy giơ chân cho con xem nào!"</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8309" y="2766893"/>
            <a:ext cx="7010400" cy="577691"/>
          </a:xfrm>
          <a:prstGeom prst="rect">
            <a:avLst/>
          </a:prstGeom>
          <a:noFill/>
        </p:spPr>
        <p:txBody>
          <a:bodyPr wrap="none" lIns="0" tIns="0" rIns="0" bIns="0" rtlCol="0" anchor="t"/>
          <a:lstStyle/>
          <a:p>
            <a:pPr marL="0" indent="0" algn="l">
              <a:lnSpc>
                <a:spcPts val="4450"/>
              </a:lnSpc>
              <a:buNone/>
            </a:pPr>
            <a:r>
              <a:rPr lang="en-US" sz="3550" dirty="0">
                <a:solidFill>
                  <a:srgbClr val="000000"/>
                </a:solidFill>
                <a:latin typeface="Alexandria Semi Bold" pitchFamily="34" charset="0"/>
                <a:ea typeface="Alexandria Semi Bold" pitchFamily="34" charset="-122"/>
                <a:cs typeface="Alexandria Semi Bold" pitchFamily="34" charset="-120"/>
              </a:rPr>
              <a:t>🔹</a:t>
            </a:r>
            <a:r>
              <a:rPr lang="en-US" sz="3550" b="1" dirty="0">
                <a:solidFill>
                  <a:srgbClr val="00B0F0"/>
                </a:solidFill>
                <a:latin typeface="Alexandria Semi Bold" pitchFamily="34" charset="0"/>
                <a:ea typeface="Alexandria Semi Bold" pitchFamily="34" charset="-122"/>
                <a:cs typeface="Alexandria Semi Bold" pitchFamily="34" charset="-120"/>
              </a:rPr>
              <a:t> Slide 6: Chó sói lộ chân đen</a:t>
            </a:r>
            <a:endParaRPr lang="en-US" sz="3550" b="1" dirty="0">
              <a:solidFill>
                <a:srgbClr val="00B0F0"/>
              </a:solidFill>
              <a:latin typeface="Alexandria Semi Bold" pitchFamily="34" charset="0"/>
              <a:ea typeface="Alexandria Semi Bold" pitchFamily="34" charset="-122"/>
              <a:cs typeface="Alexandria Semi Bold" pitchFamily="34" charset="-120"/>
            </a:endParaRPr>
          </a:p>
        </p:txBody>
      </p:sp>
      <p:sp>
        <p:nvSpPr>
          <p:cNvPr id="4" name="Text 1"/>
          <p:cNvSpPr/>
          <p:nvPr/>
        </p:nvSpPr>
        <p:spPr>
          <a:xfrm>
            <a:off x="758309" y="3588306"/>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Nội dung:</a:t>
            </a:r>
            <a:r>
              <a:rPr lang="en-US" sz="1700" dirty="0">
                <a:solidFill>
                  <a:srgbClr val="3B3535"/>
                </a:solidFill>
                <a:latin typeface="Sora Light" pitchFamily="34" charset="0"/>
                <a:ea typeface="Sora Light" pitchFamily="34" charset="-122"/>
                <a:cs typeface="Sora Light" pitchFamily="34" charset="-120"/>
              </a:rPr>
              <a:t> Sói giơ chân đen thui – bị lộ.</a:t>
            </a:r>
            <a:endParaRPr lang="en-US" sz="1700" dirty="0"/>
          </a:p>
        </p:txBody>
      </p:sp>
      <p:sp>
        <p:nvSpPr>
          <p:cNvPr id="5" name="Text 2"/>
          <p:cNvSpPr/>
          <p:nvPr/>
        </p:nvSpPr>
        <p:spPr>
          <a:xfrm>
            <a:off x="758309" y="4178737"/>
            <a:ext cx="7627382" cy="346710"/>
          </a:xfrm>
          <a:prstGeom prst="rect">
            <a:avLst/>
          </a:prstGeom>
          <a:noFill/>
        </p:spPr>
        <p:txBody>
          <a:bodyPr wrap="non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Hình ảnh gợi ý:</a:t>
            </a:r>
            <a:r>
              <a:rPr lang="en-US" sz="1700" dirty="0">
                <a:solidFill>
                  <a:srgbClr val="3B3535"/>
                </a:solidFill>
                <a:latin typeface="Sora Light" pitchFamily="34" charset="0"/>
                <a:ea typeface="Sora Light" pitchFamily="34" charset="-122"/>
                <a:cs typeface="Sora Light" pitchFamily="34" charset="-120"/>
              </a:rPr>
              <a:t> Chân sói đen sạm bên ngoài cửa.</a:t>
            </a:r>
            <a:endParaRPr lang="en-US" sz="1700" dirty="0"/>
          </a:p>
        </p:txBody>
      </p:sp>
      <p:sp>
        <p:nvSpPr>
          <p:cNvPr id="6" name="Text 3"/>
          <p:cNvSpPr/>
          <p:nvPr/>
        </p:nvSpPr>
        <p:spPr>
          <a:xfrm>
            <a:off x="758309" y="4769168"/>
            <a:ext cx="7627382" cy="693420"/>
          </a:xfrm>
          <a:prstGeom prst="rect">
            <a:avLst/>
          </a:prstGeom>
          <a:noFill/>
        </p:spPr>
        <p:txBody>
          <a:bodyPr wrap="square" lIns="0" tIns="0" rIns="0" bIns="0" rtlCol="0" anchor="t"/>
          <a:lstStyle/>
          <a:p>
            <a:pPr marL="0" indent="0" algn="l">
              <a:lnSpc>
                <a:spcPts val="2700"/>
              </a:lnSpc>
              <a:buNone/>
            </a:pPr>
            <a:r>
              <a:rPr lang="en-US" sz="1700" b="1" dirty="0">
                <a:solidFill>
                  <a:srgbClr val="3B3535"/>
                </a:solidFill>
                <a:latin typeface="Sora Light" pitchFamily="34" charset="0"/>
                <a:ea typeface="Sora Light" pitchFamily="34" charset="-122"/>
                <a:cs typeface="Sora Light" pitchFamily="34" charset="-120"/>
              </a:rPr>
              <a:t>Lời dẫn:</a:t>
            </a:r>
            <a:r>
              <a:rPr lang="en-US" sz="1700" dirty="0">
                <a:solidFill>
                  <a:srgbClr val="3B3535"/>
                </a:solidFill>
                <a:latin typeface="Sora Light" pitchFamily="34" charset="0"/>
                <a:ea typeface="Sora Light" pitchFamily="34" charset="-122"/>
                <a:cs typeface="Sora Light" pitchFamily="34" charset="-120"/>
              </a:rPr>
              <a:t> "Khi sói giơ chân ra, dê con thấy chân đen thui liền nói: – Không phải mẹ rồi! Mẹ con có chân trắng cơ mà!"</a:t>
            </a:r>
            <a:endParaRPr lang="en-US" sz="1700" dirty="0"/>
          </a:p>
        </p:txBody>
      </p:sp>
    </p:spTree>
  </p:cSld>
  <p:clrMapOvr>
    <a:masterClrMapping/>
  </p:clrMapOvr>
</p:sld>
</file>

<file path=ppt/tags/tag1.xml><?xml version="1.0" encoding="utf-8"?>
<p:tagLst xmlns:p="http://schemas.openxmlformats.org/presentationml/2006/main">
  <p:tag name="KSO_WM_DIAGRAM_VIRTUALLY_FRAME" val="{&quot;height&quot;:55.739055118110244,&quot;left&quot;:142.4516535433071,&quot;top&quot;:13.830157480314961,&quot;width&quot;:758.709685039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3335</Words>
  <Application>WPS Presentation</Application>
  <PresentationFormat>On-screen Show (16:9)</PresentationFormat>
  <Paragraphs>129</Paragraphs>
  <Slides>16</Slides>
  <Notes>10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16</vt:i4>
      </vt:variant>
    </vt:vector>
  </HeadingPairs>
  <TitlesOfParts>
    <vt:vector size="31" baseType="lpstr">
      <vt:lpstr>Arial</vt:lpstr>
      <vt:lpstr>SimSun</vt:lpstr>
      <vt:lpstr>Wingdings</vt:lpstr>
      <vt:lpstr>Times New Roman</vt:lpstr>
      <vt:lpstr>Alexandria Semi Bold</vt:lpstr>
      <vt:lpstr>Alexandria Semi Bold</vt:lpstr>
      <vt:lpstr>Alexandria Semi Bold</vt:lpstr>
      <vt:lpstr>Sora Light</vt:lpstr>
      <vt:lpstr>Sora Light</vt:lpstr>
      <vt:lpstr>Sora Light</vt:lpstr>
      <vt:lpstr>Calibri Light</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Khang Phạm</cp:lastModifiedBy>
  <cp:revision>31</cp:revision>
  <dcterms:created xsi:type="dcterms:W3CDTF">2025-07-26T08:45:00Z</dcterms:created>
  <dcterms:modified xsi:type="dcterms:W3CDTF">2025-12-20T15:58:37Z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7489F42B92EC4D5C84DED04E4F2D12D4_12</vt:lpwstr>
  </property>
  <property fmtid="{D5CDD505-2E9C-101B-9397-08002B2CF9AE}" pid="3" name="KSOProductBuildVer">
    <vt:lpwstr>1033-12.2.0.23155</vt:lpwstr>
  </property>
</Properties>
</file>