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4" r:id="rId3"/>
    <p:sldId id="309" r:id="rId4"/>
    <p:sldId id="285" r:id="rId5"/>
    <p:sldId id="286" r:id="rId6"/>
    <p:sldId id="299" r:id="rId7"/>
    <p:sldId id="275" r:id="rId8"/>
    <p:sldId id="300" r:id="rId9"/>
    <p:sldId id="292" r:id="rId10"/>
    <p:sldId id="301" r:id="rId11"/>
    <p:sldId id="303" r:id="rId12"/>
    <p:sldId id="287" r:id="rId13"/>
    <p:sldId id="267" r:id="rId14"/>
    <p:sldId id="268" r:id="rId15"/>
    <p:sldId id="305" r:id="rId16"/>
    <p:sldId id="306" r:id="rId17"/>
    <p:sldId id="282" r:id="rId18"/>
    <p:sldId id="288" r:id="rId19"/>
    <p:sldId id="269" r:id="rId20"/>
    <p:sldId id="294" r:id="rId21"/>
    <p:sldId id="289" r:id="rId22"/>
    <p:sldId id="270" r:id="rId23"/>
    <p:sldId id="274" r:id="rId24"/>
    <p:sldId id="290" r:id="rId25"/>
    <p:sldId id="308" r:id="rId26"/>
    <p:sldId id="291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28/10/2009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NGUYỄN  PHƯƠNG THUÝ</a:t>
            </a:r>
            <a:r>
              <a:rPr lang="en-US" b="0"/>
              <a:t>  -MN PHAN THIẾT – TUYÊN QUANG</a:t>
            </a:r>
          </a:p>
        </p:txBody>
      </p:sp>
      <p:pic>
        <p:nvPicPr>
          <p:cNvPr id="4" name="Picture 26" descr="naturepaint(9)86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33291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naturepaint(9)86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33291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52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6050" y="1295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738813"/>
            <a:ext cx="9144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938838"/>
            <a:ext cx="9413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1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638800"/>
            <a:ext cx="736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1219200" y="857250"/>
            <a:ext cx="68580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mầm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non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Sao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2514600" y="2590800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ĐỘNG:LÀM QUEN VỚI TOÁN</a:t>
            </a: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8458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 tập thêm bớt trong phạm vi </a:t>
            </a:r>
            <a:r>
              <a:rPr lang="en-US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. </a:t>
            </a:r>
          </a:p>
          <a:p>
            <a:pPr algn="ctr"/>
            <a:r>
              <a:rPr lang="en-US" sz="54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54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4</a:t>
            </a:r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đối tượng thành 2 phần</a:t>
            </a:r>
            <a:endParaRPr lang="en-US" sz="5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981200" y="4919008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Buì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thi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̣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Nhung</a:t>
            </a:r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4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tuổi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Mầm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Non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Sao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Sáng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5</a:t>
            </a:r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700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3236" y="1470452"/>
            <a:ext cx="1762460" cy="1516063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52600" y="1546599"/>
            <a:ext cx="2133600" cy="1557662"/>
          </a:xfrm>
          <a:prstGeom prst="rect">
            <a:avLst/>
          </a:prstGeom>
          <a:noFill/>
        </p:spPr>
      </p:pic>
      <p:pic>
        <p:nvPicPr>
          <p:cNvPr id="7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00055" y="1506617"/>
            <a:ext cx="1762460" cy="1668463"/>
          </a:xfrm>
          <a:prstGeom prst="rect">
            <a:avLst/>
          </a:prstGeom>
          <a:noFill/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819400" y="1506618"/>
            <a:ext cx="990600" cy="1500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Phần quà dành cho các đội. Ôi nhiều quà quá nhưng chỉ có </a:t>
            </a:r>
            <a:r>
              <a:rPr lang="en-US" sz="3200" dirty="0"/>
              <a:t>2</a:t>
            </a:r>
            <a:r>
              <a:rPr lang="vi-VN" sz="3200" dirty="0"/>
              <a:t> đội đoán đúng thôi. Phải bớt đi mấy gói quà?</a:t>
            </a:r>
            <a:endParaRPr lang="en-US" sz="3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4974" y="381000"/>
            <a:ext cx="1947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14" name="Picture 13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62515" y="1546599"/>
            <a:ext cx="1762460" cy="1668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1" y="533400"/>
            <a:ext cx="2362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2</a:t>
            </a:r>
          </a:p>
          <a:p>
            <a:pPr algn="ctr"/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/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T¸ch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-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gép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nhãm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cã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sè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l­îng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3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thµnh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2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phÇn</a:t>
            </a: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1" y="0"/>
            <a:ext cx="9143999" cy="6858000"/>
          </a:xfr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5800" y="990600"/>
            <a:ext cx="77724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38200" y="20574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8009792">
            <a:off x="6395" y="2439495"/>
            <a:ext cx="1905000" cy="1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401206">
            <a:off x="1752293" y="2509343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3588327" y="2471244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3" y="0"/>
            <a:ext cx="9213273" cy="6909956"/>
          </a:xfrm>
          <a:prstGeom prst="rect">
            <a:avLst/>
          </a:prstGeom>
        </p:spPr>
      </p:pic>
      <p:pic>
        <p:nvPicPr>
          <p:cNvPr id="12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3123586" y="2471244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1630727" y="2474916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182927" y="2511179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4602527" y="2495169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990601"/>
            <a:ext cx="281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34290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1525" y="344805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2288" y="3352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15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</a:t>
            </a:r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29058" y="3467101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1" y="0"/>
            <a:ext cx="89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3457576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1525" y="344805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97591" y="340215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15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prstClr val="black"/>
                </a:solidFill>
              </a:rPr>
              <a:t>  </a:t>
            </a:r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03174" y="3507799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1" y="0"/>
            <a:ext cx="89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9058" y="-152400"/>
            <a:ext cx="153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21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0.02639 L -0.30243 0.026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04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3457576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26629" y="351213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9700" y="344718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15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prstClr val="black"/>
                </a:solidFill>
              </a:rPr>
              <a:t>  </a:t>
            </a:r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71700" y="351213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29058" y="-152400"/>
            <a:ext cx="153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-152400"/>
            <a:ext cx="1336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3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0.01713 L 0.31736 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1204 L 0.3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509" y="1448432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727" y="1378527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95284" y="344198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3417743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3365786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0"/>
            <a:ext cx="162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9808" y="76200"/>
            <a:ext cx="852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30191" y="3483547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3264" y="76200"/>
            <a:ext cx="1314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0"/>
            <a:ext cx="1295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25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0.01574 L -0.28872 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F073E74-DCB9-41D9-A01F-B4DBD706B10A}" type="slidenum">
              <a:rPr lang="en-US" sz="1400">
                <a:latin typeface="Arial" charset="0"/>
              </a:rPr>
              <a:pPr algn="r"/>
              <a:t>18</a:t>
            </a:fld>
            <a:endParaRPr lang="en-US" sz="1400">
              <a:latin typeface="Arial" charset="0"/>
            </a:endParaRPr>
          </a:p>
        </p:txBody>
      </p:sp>
      <p:pic>
        <p:nvPicPr>
          <p:cNvPr id="16389" name="Picture 7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1295400" y="2286000"/>
            <a:ext cx="7162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mÊy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chia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4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b«ng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phÇn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26670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645" y="2514600"/>
            <a:ext cx="166423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4059382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2 </a:t>
            </a:r>
            <a:r>
              <a:rPr lang="en-US" sz="6600" dirty="0" err="1"/>
              <a:t>cách</a:t>
            </a:r>
            <a:r>
              <a:rPr lang="en-US" sz="6600" dirty="0"/>
              <a:t> chia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0944" y="2343328"/>
            <a:ext cx="32844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3-1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85208" y="4229457"/>
            <a:ext cx="1447799" cy="553825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13" name="Right Arrow 12"/>
          <p:cNvSpPr/>
          <p:nvPr/>
        </p:nvSpPr>
        <p:spPr>
          <a:xfrm>
            <a:off x="2885209" y="2743200"/>
            <a:ext cx="1447799" cy="498764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457200" y="1524000"/>
            <a:ext cx="8229600" cy="2743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41148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" y="990600"/>
            <a:ext cx="7543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I. Mục đích – yêu cầu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/>
              <a:t>- </a:t>
            </a:r>
            <a:r>
              <a:rPr lang="vi-VN" sz="2400" b="1" dirty="0" smtClean="0"/>
              <a:t>Kiến </a:t>
            </a:r>
            <a:r>
              <a:rPr lang="vi-VN" sz="2400" b="1" dirty="0"/>
              <a:t>thức</a:t>
            </a:r>
            <a:endParaRPr lang="vi-VN" sz="2400" dirty="0"/>
          </a:p>
          <a:p>
            <a:r>
              <a:rPr lang="vi-VN" sz="2400" dirty="0"/>
              <a:t>Trẻ đếm được số lượng trong phạm vi 4.</a:t>
            </a:r>
          </a:p>
          <a:p>
            <a:r>
              <a:rPr lang="vi-VN" sz="2400" dirty="0"/>
              <a:t>Trẻ biết thêm, bớt 1 đối tượng trong phạm vi 4.</a:t>
            </a:r>
          </a:p>
          <a:p>
            <a:r>
              <a:rPr lang="vi-VN" sz="2400" dirty="0"/>
              <a:t>Trẻ biết tách 4 đối tượng thành 2 phần theo các cách khác nhau (1–3, 2–2).</a:t>
            </a:r>
          </a:p>
          <a:p>
            <a:r>
              <a:rPr lang="vi-VN" sz="2400" dirty="0"/>
              <a:t>Trẻ biết gộp 2 phần lại thành 4 đối tượng.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/>
              <a:t>- </a:t>
            </a:r>
            <a:r>
              <a:rPr lang="vi-VN" sz="2400" b="1" dirty="0" smtClean="0"/>
              <a:t>Kỹ </a:t>
            </a:r>
            <a:r>
              <a:rPr lang="vi-VN" sz="2400" b="1" dirty="0"/>
              <a:t>năng</a:t>
            </a:r>
            <a:endParaRPr lang="vi-VN" sz="2400" dirty="0"/>
          </a:p>
          <a:p>
            <a:r>
              <a:rPr lang="vi-VN" sz="2400" dirty="0"/>
              <a:t>Rèn kỹ năng quan sát, so sánh, ghi nhớ có chủ định.</a:t>
            </a:r>
          </a:p>
          <a:p>
            <a:r>
              <a:rPr lang="vi-VN" sz="2400" dirty="0"/>
              <a:t>Rèn kỹ năng đếm và diễn đạt bằng lời.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/>
              <a:t>-</a:t>
            </a:r>
            <a:r>
              <a:rPr lang="vi-VN" sz="2400" b="1" dirty="0" smtClean="0"/>
              <a:t>Thái </a:t>
            </a:r>
            <a:r>
              <a:rPr lang="vi-VN" sz="2400" b="1" dirty="0"/>
              <a:t>độ</a:t>
            </a:r>
            <a:endParaRPr lang="vi-VN" sz="2400" dirty="0"/>
          </a:p>
          <a:p>
            <a:r>
              <a:rPr lang="vi-VN" sz="2400" dirty="0"/>
              <a:t>Trẻ hứng thú tham gia hoạt động, mạnh dạn trả lời câu hỏi.</a:t>
            </a:r>
          </a:p>
          <a:p>
            <a:r>
              <a:rPr lang="vi-VN" sz="2400" dirty="0"/>
              <a:t>Biết hợp tác khi chơi cùng bạn.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0194" y="2514600"/>
            <a:ext cx="65114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659" y="2329106"/>
            <a:ext cx="3200400" cy="1385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3-1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2 </a:t>
            </a:r>
            <a:r>
              <a:rPr lang="en-US" sz="6600" dirty="0" err="1"/>
              <a:t>cách</a:t>
            </a:r>
            <a:r>
              <a:rPr lang="en-US" sz="6600" dirty="0"/>
              <a:t> </a:t>
            </a:r>
            <a:r>
              <a:rPr lang="en-US" sz="6600" dirty="0" err="1"/>
              <a:t>gộp</a:t>
            </a:r>
            <a:endParaRPr lang="en-US" sz="6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rot="5400000">
            <a:off x="4880654" y="2325055"/>
            <a:ext cx="3821162" cy="2609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49902" y="2234731"/>
            <a:ext cx="19224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68768" y="4295517"/>
            <a:ext cx="1854721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659" y="3911488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27479" y="2682146"/>
            <a:ext cx="1773269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p" animBg="1"/>
      <p:bldP spid="18" grpId="0"/>
      <p:bldP spid="11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7F9F44-4C31-49AE-8A7B-1195CF7778AA}" type="slidenum">
              <a:rPr lang="en-US" sz="1400">
                <a:latin typeface="Arial" charset="0"/>
              </a:rPr>
              <a:pPr algn="r"/>
              <a:t>21</a:t>
            </a:fld>
            <a:endParaRPr lang="en-US" sz="1400">
              <a:latin typeface="Arial" charset="0"/>
            </a:endParaRPr>
          </a:p>
        </p:txBody>
      </p:sp>
      <p:pic>
        <p:nvPicPr>
          <p:cNvPr id="18436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ANd9GcTU2Qw6raJB375BObqnoqtqW5x-wy_GQlsGEjq5DyvHykxalSS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179">
            <a:off x="3863975" y="228600"/>
            <a:ext cx="17827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7" descr="xanh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1905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2362200" y="2438400"/>
            <a:ext cx="3810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Cho trÎ chia theo yªu cÇu</a:t>
            </a:r>
          </a:p>
          <a:p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524000"/>
            <a:ext cx="2667000" cy="3505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245" y="1981200"/>
            <a:ext cx="166423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362200"/>
            <a:ext cx="32766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3048000"/>
            <a:ext cx="977900" cy="304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2590800"/>
            <a:ext cx="24902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2-1-1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00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5181600" cy="3935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3: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Luyện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tập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1: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vào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TC 2: Ai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thông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minh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hơn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1748-C306-44AC-BB25-2D3A94BE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760A-C4A2-4E20-AE7B-D48E7C5EA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A238E4-824F-4796-8B7D-3E26F4BE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1040"/>
            <a:ext cx="441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3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Sound Recorder Document" r:id="rId8" imgW="304520" imgH="304520" progId="Package">
                  <p:embed/>
                </p:oleObj>
              </mc:Choice>
              <mc:Fallback>
                <p:oleObj name="Sound Recorder Document" r:id="rId8" imgW="304520" imgH="304520" progId="Packag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457200" y="1524000"/>
            <a:ext cx="8229600" cy="2743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Ho¹t ®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H" pitchFamily="34" charset="0"/>
                <a:ea typeface="+mj-ea"/>
                <a:cs typeface="+mj-cs"/>
              </a:rPr>
              <a:t>æ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Þnh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tæ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chøc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G©y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høng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thó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41148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39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BFAB26-115F-4F73-AE5F-CFBEC21A69CF}" type="slidenum">
              <a:rPr lang="en-US" sz="1400">
                <a:latin typeface="Arial" charset="0"/>
              </a:rPr>
              <a:pPr algn="r"/>
              <a:t>4</a:t>
            </a:fld>
            <a:endParaRPr lang="en-US" sz="1400">
              <a:latin typeface="Arial" charset="0"/>
            </a:endParaRPr>
          </a:p>
        </p:txBody>
      </p:sp>
      <p:pic>
        <p:nvPicPr>
          <p:cNvPr id="7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68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4038600"/>
            <a:ext cx="53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90600" y="1524000"/>
            <a:ext cx="7086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Ho¹t ®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éng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 2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</a:b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éi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dung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träng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t©m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*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LuyÖn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tËp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thªm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bít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ph¹m vi 3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*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¸ch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-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gép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3 ®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èi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t­îng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thµnh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2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phÇn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*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L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uyÖn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tËp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cñng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cè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1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36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4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1807" y="1355474"/>
            <a:ext cx="1481249" cy="1897063"/>
          </a:xfrm>
          <a:prstGeom prst="rect">
            <a:avLst/>
          </a:prstGeom>
          <a:noFill/>
        </p:spPr>
      </p:pic>
      <p:pic>
        <p:nvPicPr>
          <p:cNvPr id="7" name="Picture 7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81200" y="4589585"/>
            <a:ext cx="1346379" cy="1828800"/>
          </a:xfrm>
          <a:prstGeom prst="rect">
            <a:avLst/>
          </a:prstGeom>
          <a:noFill/>
        </p:spPr>
      </p:pic>
      <p:pic>
        <p:nvPicPr>
          <p:cNvPr id="11" name="Picture 11" descr="btru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599" y="1354217"/>
            <a:ext cx="1405049" cy="1820863"/>
          </a:xfrm>
          <a:prstGeom prst="rect">
            <a:avLst/>
          </a:prstGeom>
          <a:noFill/>
        </p:spPr>
      </p:pic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7467600" y="9906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0"/>
            <a:ext cx="838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cần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bông hoa nhưng bây giờ chỉ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nên làm như thế 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04801"/>
            <a:ext cx="20008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2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11" descr="btru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9951" y="1305726"/>
            <a:ext cx="1481249" cy="1897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981200"/>
            <a:ext cx="1744663" cy="1668463"/>
          </a:xfrm>
          <a:prstGeom prst="rect">
            <a:avLst/>
          </a:prstGeom>
          <a:noFill/>
        </p:spPr>
      </p:pic>
      <p:pic>
        <p:nvPicPr>
          <p:cNvPr id="7" name="Picture 5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65337" y="1984158"/>
            <a:ext cx="1744663" cy="1668463"/>
          </a:xfrm>
          <a:prstGeom prst="rect">
            <a:avLst/>
          </a:prstGeom>
          <a:noFill/>
        </p:spPr>
      </p:pic>
      <p:pic>
        <p:nvPicPr>
          <p:cNvPr id="8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1984158"/>
            <a:ext cx="1820863" cy="1668463"/>
          </a:xfrm>
          <a:prstGeom prst="rect">
            <a:avLst/>
          </a:prstGeom>
          <a:noFill/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257800" y="1524000"/>
            <a:ext cx="2590800" cy="3733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Nh</a:t>
            </a:r>
            <a:r>
              <a:rPr lang="vi-VN" sz="3200" dirty="0"/>
              <a:t>à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/>
              <a:t>ngườiCô</a:t>
            </a:r>
            <a:r>
              <a:rPr lang="vi-VN" sz="3200" dirty="0"/>
              <a:t> chỉ cần có </a:t>
            </a:r>
            <a:r>
              <a:rPr lang="en-US" sz="3200" dirty="0"/>
              <a:t>3</a:t>
            </a:r>
            <a:r>
              <a:rPr lang="vi-VN" sz="3200" dirty="0"/>
              <a:t> chiếc bát là đ</a:t>
            </a:r>
            <a:r>
              <a:rPr lang="en-US" sz="3200" dirty="0"/>
              <a:t>ủ </a:t>
            </a:r>
            <a:r>
              <a:rPr lang="en-US" sz="3200" dirty="0" err="1"/>
              <a:t>bát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cơm</a:t>
            </a:r>
            <a:r>
              <a:rPr lang="vi-VN" sz="3200" dirty="0"/>
              <a:t>. Nhưng ở đây nhiều bát quá, làm thế nào hả bạn</a:t>
            </a:r>
            <a:r>
              <a:rPr lang="en-US" sz="3200" dirty="0"/>
              <a:t>?</a:t>
            </a:r>
            <a:r>
              <a:rPr lang="vi-VN" sz="3200" dirty="0"/>
              <a:t>.</a:t>
            </a:r>
            <a:endParaRPr lang="en-US" sz="3200" dirty="0"/>
          </a:p>
        </p:txBody>
      </p:sp>
      <p:pic>
        <p:nvPicPr>
          <p:cNvPr id="17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7400" y="1984158"/>
            <a:ext cx="1744663" cy="1668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12063" y="685801"/>
            <a:ext cx="13414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9" grpId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416</Words>
  <Application>Microsoft Office PowerPoint</Application>
  <PresentationFormat>On-screen Show (4:3)</PresentationFormat>
  <Paragraphs>125</Paragraphs>
  <Slides>26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.VnAristote</vt:lpstr>
      <vt:lpstr>.VnAvant</vt:lpstr>
      <vt:lpstr>.VnAvantH</vt:lpstr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55</cp:revision>
  <dcterms:created xsi:type="dcterms:W3CDTF">2016-10-25T01:09:39Z</dcterms:created>
  <dcterms:modified xsi:type="dcterms:W3CDTF">2025-12-24T15:22:45Z</dcterms:modified>
</cp:coreProperties>
</file>