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66" r:id="rId4"/>
    <p:sldId id="258" r:id="rId5"/>
    <p:sldId id="259" r:id="rId6"/>
    <p:sldId id="261" r:id="rId7"/>
    <p:sldId id="263" r:id="rId8"/>
    <p:sldId id="264" r:id="rId9"/>
    <p:sldId id="265" r:id="rId10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-1116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CCB09-FD8F-454D-B470-0CE181F40E4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1D73E-DE1B-4938-8823-D2995D2F0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1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DB34A-AF6A-4143-AE04-4E32E59D35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9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7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3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4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9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7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1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8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6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8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54683-E77D-4F51-99ED-3C599D7FFC9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635B9-4EE3-4137-AA62-DA13185E6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1.png"/><Relationship Id="rId18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media4.m4a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0.png"/><Relationship Id="rId5" Type="http://schemas.microsoft.com/office/2007/relationships/media" Target="../media/media6.m4a"/><Relationship Id="rId15" Type="http://schemas.microsoft.com/office/2007/relationships/hdphoto" Target="../media/hdphoto2.wdp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4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5ADDC8-0910-8B28-18A4-2340075D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8366"/>
            <a:ext cx="9131029" cy="5201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15EF59-A0BC-4D64-39D0-9985E606309E}"/>
              </a:ext>
            </a:extLst>
          </p:cNvPr>
          <p:cNvSpPr txBox="1"/>
          <p:nvPr/>
        </p:nvSpPr>
        <p:spPr>
          <a:xfrm>
            <a:off x="2684835" y="58366"/>
            <a:ext cx="406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GIA VIÊN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SAO SÁNG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325C85-E66E-7F26-CBB7-369D24F92DD4}"/>
              </a:ext>
            </a:extLst>
          </p:cNvPr>
          <p:cNvSpPr/>
          <p:nvPr/>
        </p:nvSpPr>
        <p:spPr>
          <a:xfrm>
            <a:off x="911211" y="1634546"/>
            <a:ext cx="7756134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TCKNXH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E9AFB9-37E6-E8F9-8DBA-03575AB5629B}"/>
              </a:ext>
            </a:extLst>
          </p:cNvPr>
          <p:cNvSpPr txBox="1"/>
          <p:nvPr/>
        </p:nvSpPr>
        <p:spPr>
          <a:xfrm>
            <a:off x="1" y="2513322"/>
            <a:ext cx="9131029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tài: Bé chăm sóc vườn hoa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80565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it-IT" sz="24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tuổi: 3 - 4 tuổi</a:t>
            </a:r>
          </a:p>
          <a:p>
            <a:pPr indent="1980565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sz="24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Giáo viên: Hoàng Thị Thùy Linh</a:t>
            </a:r>
            <a:endParaRPr lang="en-US" sz="2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3">
            <a:extLst>
              <a:ext uri="{FF2B5EF4-FFF2-40B4-BE49-F238E27FC236}">
                <a16:creationId xmlns:a16="http://schemas.microsoft.com/office/drawing/2014/main" xmlns="" id="{C666CE44-B666-5C4C-C0A1-63663EC582EA}"/>
              </a:ext>
            </a:extLst>
          </p:cNvPr>
          <p:cNvSpPr/>
          <p:nvPr/>
        </p:nvSpPr>
        <p:spPr>
          <a:xfrm rot="5400000">
            <a:off x="-145143" y="-1172836"/>
            <a:ext cx="2409092" cy="3836692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64FF92-F9CC-0866-1E06-3C1E895D9C17}"/>
              </a:ext>
            </a:extLst>
          </p:cNvPr>
          <p:cNvSpPr/>
          <p:nvPr/>
        </p:nvSpPr>
        <p:spPr>
          <a:xfrm>
            <a:off x="2140949" y="0"/>
            <a:ext cx="4862100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BA47CCD-4FCA-DC85-62FF-9BA13169F3BB}"/>
              </a:ext>
            </a:extLst>
          </p:cNvPr>
          <p:cNvGrpSpPr/>
          <p:nvPr/>
        </p:nvGrpSpPr>
        <p:grpSpPr>
          <a:xfrm>
            <a:off x="123080" y="536931"/>
            <a:ext cx="2816157" cy="4550512"/>
            <a:chOff x="239673" y="615553"/>
            <a:chExt cx="2774142" cy="592143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62848601-2C1A-11D0-4B4A-300048C5A237}"/>
                </a:ext>
              </a:extLst>
            </p:cNvPr>
            <p:cNvSpPr/>
            <p:nvPr/>
          </p:nvSpPr>
          <p:spPr>
            <a:xfrm>
              <a:off x="239673" y="1040860"/>
              <a:ext cx="2774142" cy="5496127"/>
            </a:xfrm>
            <a:prstGeom prst="flowChartAlternateProcess">
              <a:avLst/>
            </a:prstGeom>
            <a:noFill/>
            <a:ln w="76200">
              <a:solidFill>
                <a:srgbClr val="2653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CD467B1-6B84-9E33-67EE-6577BC8D7610}"/>
                </a:ext>
              </a:extLst>
            </p:cNvPr>
            <p:cNvSpPr/>
            <p:nvPr/>
          </p:nvSpPr>
          <p:spPr>
            <a:xfrm>
              <a:off x="620810" y="733083"/>
              <a:ext cx="1869472" cy="61555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/>
                <a:t>Kiến thức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9AED6B1-2288-87ED-2C84-CD8210B27E54}"/>
                </a:ext>
              </a:extLst>
            </p:cNvPr>
            <p:cNvSpPr txBox="1"/>
            <p:nvPr/>
          </p:nvSpPr>
          <p:spPr>
            <a:xfrm>
              <a:off x="649994" y="615553"/>
              <a:ext cx="1811104" cy="991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  <a:buNone/>
              </a:pPr>
              <a:r>
                <a:rPr lang="it-IT" sz="2900" b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 thức</a:t>
              </a:r>
              <a:endParaRPr lang="en-US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5DE8EC-09F6-4C2A-B2F7-5C34DFA5406E}"/>
              </a:ext>
            </a:extLst>
          </p:cNvPr>
          <p:cNvSpPr txBox="1"/>
          <p:nvPr/>
        </p:nvSpPr>
        <p:spPr>
          <a:xfrm>
            <a:off x="191174" y="1265876"/>
            <a:ext cx="2816157" cy="3842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ts val="2300"/>
              </a:lnSpc>
              <a:spcAft>
                <a:spcPts val="800"/>
              </a:spcAft>
              <a:buNone/>
            </a:pPr>
            <a:r>
              <a:rPr lang="it-IT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cách chăm sóc và bảo vệ cây hoa: Nhặt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ts val="2300"/>
              </a:lnSpc>
              <a:spcAft>
                <a:spcPts val="800"/>
              </a:spcAft>
              <a:buNone/>
            </a:pPr>
            <a:r>
              <a:rPr lang="it-IT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Nhận biết được một số hành vi đúng, sai đối với các cây 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it-IT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Không hái hoa, bẻ cành, ... 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ts val="2300"/>
              </a:lnSpc>
              <a:spcAft>
                <a:spcPts val="800"/>
              </a:spcAft>
              <a:buNone/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Thông qua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kern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0F40256-D6B5-F3DF-9B4A-47BFB83CBE13}"/>
              </a:ext>
            </a:extLst>
          </p:cNvPr>
          <p:cNvGrpSpPr/>
          <p:nvPr/>
        </p:nvGrpSpPr>
        <p:grpSpPr>
          <a:xfrm>
            <a:off x="3151190" y="551985"/>
            <a:ext cx="2841619" cy="4550512"/>
            <a:chOff x="239673" y="615553"/>
            <a:chExt cx="2774142" cy="592143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xmlns="" id="{E49224DC-1205-97A2-B008-237A286CB366}"/>
                </a:ext>
              </a:extLst>
            </p:cNvPr>
            <p:cNvSpPr/>
            <p:nvPr/>
          </p:nvSpPr>
          <p:spPr>
            <a:xfrm>
              <a:off x="239673" y="1040860"/>
              <a:ext cx="2774142" cy="5496127"/>
            </a:xfrm>
            <a:prstGeom prst="flowChartAlternateProcess">
              <a:avLst/>
            </a:prstGeom>
            <a:noFill/>
            <a:ln w="76200">
              <a:solidFill>
                <a:srgbClr val="2653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61A0924-AB8F-D054-66BE-80D1EB3BC785}"/>
                </a:ext>
              </a:extLst>
            </p:cNvPr>
            <p:cNvSpPr/>
            <p:nvPr/>
          </p:nvSpPr>
          <p:spPr>
            <a:xfrm>
              <a:off x="620810" y="733083"/>
              <a:ext cx="1869472" cy="61555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/>
                <a:t>Kiến thức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7EE1817-9610-B070-EE84-D3789B9F80C6}"/>
                </a:ext>
              </a:extLst>
            </p:cNvPr>
            <p:cNvSpPr txBox="1"/>
            <p:nvPr/>
          </p:nvSpPr>
          <p:spPr>
            <a:xfrm>
              <a:off x="649994" y="615553"/>
              <a:ext cx="1811104" cy="991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  <a:buNone/>
              </a:pPr>
              <a:r>
                <a:rPr lang="it-IT" sz="2900" b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Kĩ năng</a:t>
              </a:r>
              <a:endParaRPr lang="en-US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E0F0D12-878A-E48D-45FE-302B1667FFE0}"/>
              </a:ext>
            </a:extLst>
          </p:cNvPr>
          <p:cNvSpPr txBox="1"/>
          <p:nvPr/>
        </p:nvSpPr>
        <p:spPr>
          <a:xfrm>
            <a:off x="3220624" y="1416097"/>
            <a:ext cx="2556892" cy="333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ts val="2300"/>
              </a:lnSpc>
              <a:buNone/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Trả trả lời câ hỏi của cô rõ ràng, mạch lạc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ts val="2300"/>
              </a:lnSpc>
              <a:buNone/>
            </a:pP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 năng chăm sóc, bảo vệ cây cối , hoa lá xung quanh.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ts val="2300"/>
              </a:lnSpc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6B40D06-3980-C2A3-1C6D-BACB24D46050}"/>
              </a:ext>
            </a:extLst>
          </p:cNvPr>
          <p:cNvGrpSpPr/>
          <p:nvPr/>
        </p:nvGrpSpPr>
        <p:grpSpPr>
          <a:xfrm>
            <a:off x="6188365" y="551985"/>
            <a:ext cx="2831800" cy="4550512"/>
            <a:chOff x="239673" y="615553"/>
            <a:chExt cx="2774142" cy="592143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xmlns="" id="{3D3CD396-0ACB-931B-35A2-43AABBA78BDD}"/>
                </a:ext>
              </a:extLst>
            </p:cNvPr>
            <p:cNvSpPr/>
            <p:nvPr/>
          </p:nvSpPr>
          <p:spPr>
            <a:xfrm>
              <a:off x="239673" y="1040860"/>
              <a:ext cx="2774142" cy="5496127"/>
            </a:xfrm>
            <a:prstGeom prst="flowChartAlternateProcess">
              <a:avLst/>
            </a:prstGeom>
            <a:noFill/>
            <a:ln w="76200">
              <a:solidFill>
                <a:srgbClr val="2653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65C704D-9467-87D1-A715-71DCB4BFB7B6}"/>
                </a:ext>
              </a:extLst>
            </p:cNvPr>
            <p:cNvSpPr/>
            <p:nvPr/>
          </p:nvSpPr>
          <p:spPr>
            <a:xfrm>
              <a:off x="620810" y="733083"/>
              <a:ext cx="1869472" cy="61555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/>
                <a:t>Kiến thức</a:t>
              </a:r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522285D-4B01-1750-3514-013AAB70FCE2}"/>
                </a:ext>
              </a:extLst>
            </p:cNvPr>
            <p:cNvSpPr txBox="1"/>
            <p:nvPr/>
          </p:nvSpPr>
          <p:spPr>
            <a:xfrm>
              <a:off x="649994" y="615553"/>
              <a:ext cx="1811104" cy="991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  <a:buNone/>
              </a:pPr>
              <a:r>
                <a:rPr lang="it-IT" sz="2900" b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 độ</a:t>
              </a:r>
              <a:endParaRPr lang="en-US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1EB3597-1FA5-BE42-D80E-72ADAA46D1A9}"/>
              </a:ext>
            </a:extLst>
          </p:cNvPr>
          <p:cNvSpPr txBox="1"/>
          <p:nvPr/>
        </p:nvSpPr>
        <p:spPr>
          <a:xfrm>
            <a:off x="6362501" y="1532505"/>
            <a:ext cx="2483528" cy="3926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ts val="2300"/>
              </a:lnSpc>
              <a:buNone/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Trẻ thích chăm sóc và bảo vệ vườn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hoa...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gần gũi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ts val="2300"/>
              </a:lnSpc>
              <a:buNone/>
            </a:pP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ts val="2300"/>
              </a:lnSpc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Thông qua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2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B270B9-8831-F403-2FF0-D65A58B9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"/>
            <a:ext cx="9144000" cy="5143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664FF92-F9CC-0866-1E06-3C1E895D9C17}"/>
              </a:ext>
            </a:extLst>
          </p:cNvPr>
          <p:cNvSpPr/>
          <p:nvPr/>
        </p:nvSpPr>
        <p:spPr>
          <a:xfrm>
            <a:off x="3180271" y="108284"/>
            <a:ext cx="2350323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022" y="1340642"/>
            <a:ext cx="63406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latin typeface="+mj-lt"/>
              </a:rPr>
              <a:t>- Nhạc bài hát: “ Ra vườn hoa”.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Video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+mj-lt"/>
              </a:rPr>
              <a:t>“</a:t>
            </a:r>
            <a:r>
              <a:rPr lang="vi-VN" sz="2200" dirty="0" smtClean="0">
                <a:latin typeface="+mj-lt"/>
              </a:rPr>
              <a:t>hành </a:t>
            </a:r>
            <a:r>
              <a:rPr lang="vi-VN" sz="2200" dirty="0">
                <a:latin typeface="+mj-lt"/>
              </a:rPr>
              <a:t>vi đúng </a:t>
            </a:r>
            <a:r>
              <a:rPr lang="vi-VN" sz="2200" dirty="0" smtClean="0">
                <a:latin typeface="+mj-lt"/>
              </a:rPr>
              <a:t>sai</a:t>
            </a:r>
            <a:r>
              <a:rPr lang="en-US" sz="2200" dirty="0" smtClean="0">
                <a:latin typeface="+mj-lt"/>
              </a:rPr>
              <a:t> </a:t>
            </a:r>
            <a:r>
              <a:rPr lang="vi-VN" sz="2200" dirty="0" smtClean="0">
                <a:latin typeface="+mj-lt"/>
              </a:rPr>
              <a:t>khi </a:t>
            </a:r>
            <a:r>
              <a:rPr lang="vi-VN" sz="2200" dirty="0">
                <a:latin typeface="+mj-lt"/>
              </a:rPr>
              <a:t>chăm sóc, bảo vệ vườn hoa </a:t>
            </a:r>
            <a:r>
              <a:rPr lang="en-US" sz="2200" dirty="0" smtClean="0">
                <a:latin typeface="+mj-lt"/>
              </a:rPr>
              <a:t>“ </a:t>
            </a:r>
            <a:r>
              <a:rPr lang="vi-VN" sz="2200" dirty="0" smtClean="0">
                <a:latin typeface="+mj-lt"/>
              </a:rPr>
              <a:t>trên </a:t>
            </a:r>
            <a:r>
              <a:rPr lang="vi-VN" sz="2200" dirty="0">
                <a:latin typeface="+mj-lt"/>
              </a:rPr>
              <a:t>máy tính.</a:t>
            </a:r>
            <a:endParaRPr lang="en-US" sz="2200" dirty="0">
              <a:latin typeface="+mj-lt"/>
            </a:endParaRPr>
          </a:p>
          <a:p>
            <a:r>
              <a:rPr lang="vi-VN" sz="2200" dirty="0">
                <a:latin typeface="+mj-lt"/>
              </a:rPr>
              <a:t>- Mô hình vườn hoa,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vi-VN" sz="2200" dirty="0">
                <a:latin typeface="+mj-lt"/>
              </a:rPr>
              <a:t>dụng cụ chăm sóc cây cối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xẻng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22007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03DB95-7582-35D8-5243-AD7426ED5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"/>
            <a:ext cx="9144000" cy="51160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6FF600-F5E9-20CB-37B7-9C529953E04B}"/>
              </a:ext>
            </a:extLst>
          </p:cNvPr>
          <p:cNvSpPr/>
          <p:nvPr/>
        </p:nvSpPr>
        <p:spPr>
          <a:xfrm>
            <a:off x="2194129" y="1006814"/>
            <a:ext cx="4969758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VUI MÚA HÁT</a:t>
            </a:r>
          </a:p>
        </p:txBody>
      </p:sp>
      <p:pic>
        <p:nvPicPr>
          <p:cNvPr id="9" name="Vao-Rung-Hoa-Xuan-Mai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212911F-DCEA-CC00-BD9B-4AE751546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60" y="4641196"/>
            <a:ext cx="651450" cy="4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DD7DE-6170-F214-6135-332D9B9C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ADDE69-A304-EB86-9638-E5A86023D2DD}"/>
              </a:ext>
            </a:extLst>
          </p:cNvPr>
          <p:cNvSpPr/>
          <p:nvPr/>
        </p:nvSpPr>
        <p:spPr>
          <a:xfrm>
            <a:off x="2001711" y="0"/>
            <a:ext cx="5451877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3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</a:p>
        </p:txBody>
      </p:sp>
      <p:pic>
        <p:nvPicPr>
          <p:cNvPr id="6" name="Hoa Hồng Héo Úa">
            <a:hlinkClick r:id="" action="ppaction://media"/>
            <a:extLst>
              <a:ext uri="{FF2B5EF4-FFF2-40B4-BE49-F238E27FC236}">
                <a16:creationId xmlns:a16="http://schemas.microsoft.com/office/drawing/2014/main" xmlns="" id="{C4595FC6-DE70-6DE5-0496-AFD1BFAA9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1665"/>
            <a:ext cx="9144000" cy="46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6682" cy="520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5042" y="590708"/>
            <a:ext cx="75139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CHỌN HÀNH VI ĐÚNG SAI</a:t>
            </a:r>
          </a:p>
        </p:txBody>
      </p:sp>
      <p:pic>
        <p:nvPicPr>
          <p:cNvPr id="7" name="Chào mừng các bé_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686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Mặt cười"/>
          <p:cNvGrpSpPr/>
          <p:nvPr/>
        </p:nvGrpSpPr>
        <p:grpSpPr>
          <a:xfrm>
            <a:off x="-140705" y="679581"/>
            <a:ext cx="9134550" cy="2400300"/>
            <a:chOff x="-840536" y="57150"/>
            <a:chExt cx="9884091" cy="3200400"/>
          </a:xfrm>
        </p:grpSpPr>
        <p:sp>
          <p:nvSpPr>
            <p:cNvPr id="4" name="Rounded Rectangle 3"/>
            <p:cNvSpPr/>
            <p:nvPr/>
          </p:nvSpPr>
          <p:spPr>
            <a:xfrm>
              <a:off x="-111116" y="57150"/>
              <a:ext cx="9154671" cy="32004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7749" l="13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1" t="9659" r="21688" b="11980"/>
            <a:stretch/>
          </p:blipFill>
          <p:spPr bwMode="auto">
            <a:xfrm>
              <a:off x="-840536" y="257572"/>
              <a:ext cx="1589809" cy="1392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Tưới câ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4" y="332159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Hái ho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57" y="3381578"/>
            <a:ext cx="237066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Trồng câ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51" b="100000" l="2162" r="97432">
                        <a14:foregroundMark x1="24324" y1="43649" x2="24324" y2="43649"/>
                        <a14:foregroundMark x1="26622" y1="35405" x2="26622" y2="35405"/>
                        <a14:foregroundMark x1="24324" y1="47838" x2="24324" y2="47838"/>
                        <a14:foregroundMark x1="69865" y1="28514" x2="69865" y2="28514"/>
                        <a14:foregroundMark x1="76216" y1="62973" x2="76216" y2="62973"/>
                        <a14:foregroundMark x1="25400" y1="33215" x2="25400" y2="33215"/>
                        <a14:foregroundMark x1="24512" y1="32860" x2="24512" y2="32860"/>
                        <a14:foregroundMark x1="27709" y1="31794" x2="27709" y2="31794"/>
                        <a14:foregroundMark x1="20782" y1="33748" x2="20782" y2="33748"/>
                        <a14:foregroundMark x1="15631" y1="42806" x2="15631" y2="42806"/>
                        <a14:foregroundMark x1="15631" y1="38721" x2="15631" y2="38721"/>
                        <a14:foregroundMark x1="16696" y1="36412" x2="16696" y2="36412"/>
                        <a14:foregroundMark x1="22558" y1="32860" x2="22558" y2="32860"/>
                        <a14:foregroundMark x1="29485" y1="31439" x2="29485" y2="31439"/>
                        <a14:foregroundMark x1="31261" y1="33748" x2="31261" y2="33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95" y="3360146"/>
            <a:ext cx="234315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Bé chị hành vi đú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45505" y="3821906"/>
            <a:ext cx="609600" cy="457200"/>
          </a:xfrm>
          <a:prstGeom prst="rect">
            <a:avLst/>
          </a:prstGeom>
        </p:spPr>
      </p:pic>
      <p:pic>
        <p:nvPicPr>
          <p:cNvPr id="19" name="bạn chọn đúng rồ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39399" y="3486150"/>
            <a:ext cx="609600" cy="457200"/>
          </a:xfrm>
          <a:prstGeom prst="rect">
            <a:avLst/>
          </a:prstGeom>
        </p:spPr>
      </p:pic>
      <p:pic>
        <p:nvPicPr>
          <p:cNvPr id="20" name="bạn chonjsai rò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39399" y="2628900"/>
            <a:ext cx="609600" cy="457200"/>
          </a:xfrm>
          <a:prstGeom prst="rect">
            <a:avLst/>
          </a:prstGeom>
        </p:spPr>
      </p:pic>
      <p:pic>
        <p:nvPicPr>
          <p:cNvPr id="21" name="Đúng rồi bạn giỏi quá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91026" y="2114550"/>
            <a:ext cx="609600" cy="457200"/>
          </a:xfrm>
          <a:prstGeom prst="rect">
            <a:avLst/>
          </a:prstGeom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833" l="400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32" y="3344694"/>
            <a:ext cx="2272736" cy="155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bạn chonjsai rò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91026" y="154577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2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15 -0.53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18 0.09074 L 0.07049 -0.533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01719 -0.50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-25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0833 -0.472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363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B270B9-8831-F403-2FF0-D65A58B9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9" y="-10081"/>
            <a:ext cx="9096443" cy="5143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72BA54-AB3C-D62E-F637-921DBE8B0482}"/>
              </a:ext>
            </a:extLst>
          </p:cNvPr>
          <p:cNvSpPr/>
          <p:nvPr/>
        </p:nvSpPr>
        <p:spPr>
          <a:xfrm>
            <a:off x="2056684" y="58368"/>
            <a:ext cx="431079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CHĂM SÓC CÂY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B0B2A6D-C0E8-9191-7322-21704E338D93}"/>
              </a:ext>
            </a:extLst>
          </p:cNvPr>
          <p:cNvGrpSpPr/>
          <p:nvPr/>
        </p:nvGrpSpPr>
        <p:grpSpPr>
          <a:xfrm>
            <a:off x="102541" y="782783"/>
            <a:ext cx="5973406" cy="1187351"/>
            <a:chOff x="5195980" y="821075"/>
            <a:chExt cx="8824820" cy="1416605"/>
          </a:xfrm>
        </p:grpSpPr>
        <p:sp>
          <p:nvSpPr>
            <p:cNvPr id="7" name="Rounded Rectangle 46">
              <a:extLst>
                <a:ext uri="{FF2B5EF4-FFF2-40B4-BE49-F238E27FC236}">
                  <a16:creationId xmlns:a16="http://schemas.microsoft.com/office/drawing/2014/main" xmlns="" id="{7059D38D-83D8-ABA7-102A-A3D7A35C5048}"/>
                </a:ext>
              </a:extLst>
            </p:cNvPr>
            <p:cNvSpPr/>
            <p:nvPr/>
          </p:nvSpPr>
          <p:spPr>
            <a:xfrm>
              <a:off x="5195980" y="821075"/>
              <a:ext cx="8824820" cy="1247562"/>
            </a:xfrm>
            <a:prstGeom prst="roundRect">
              <a:avLst/>
            </a:prstGeom>
            <a:solidFill>
              <a:srgbClr val="F7C03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17EBDE5-2283-E3C3-5D9B-98DCB5ED53EB}"/>
                </a:ext>
              </a:extLst>
            </p:cNvPr>
            <p:cNvGrpSpPr/>
            <p:nvPr/>
          </p:nvGrpSpPr>
          <p:grpSpPr>
            <a:xfrm>
              <a:off x="5394298" y="916683"/>
              <a:ext cx="8626502" cy="1320997"/>
              <a:chOff x="203357" y="8637045"/>
              <a:chExt cx="8626502" cy="132099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29A24817-2F30-28A7-257B-9AAB85E9C650}"/>
                  </a:ext>
                </a:extLst>
              </p:cNvPr>
              <p:cNvGrpSpPr/>
              <p:nvPr/>
            </p:nvGrpSpPr>
            <p:grpSpPr>
              <a:xfrm>
                <a:off x="203357" y="8637045"/>
                <a:ext cx="1425546" cy="1320997"/>
                <a:chOff x="9102704" y="2955690"/>
                <a:chExt cx="1425546" cy="1320997"/>
              </a:xfrm>
            </p:grpSpPr>
            <p:grpSp>
              <p:nvGrpSpPr>
                <p:cNvPr id="11" name="Group 3">
                  <a:extLst>
                    <a:ext uri="{FF2B5EF4-FFF2-40B4-BE49-F238E27FC236}">
                      <a16:creationId xmlns:a16="http://schemas.microsoft.com/office/drawing/2014/main" xmlns="" id="{34F5E57F-A962-7F27-2B5F-13EB68CFF640}"/>
                    </a:ext>
                  </a:extLst>
                </p:cNvPr>
                <p:cNvGrpSpPr/>
                <p:nvPr/>
              </p:nvGrpSpPr>
              <p:grpSpPr>
                <a:xfrm>
                  <a:off x="9102704" y="2955690"/>
                  <a:ext cx="1425546" cy="1320997"/>
                  <a:chOff x="-269242" y="-195474"/>
                  <a:chExt cx="1005842" cy="932074"/>
                </a:xfrm>
              </p:grpSpPr>
              <p:sp>
                <p:nvSpPr>
                  <p:cNvPr id="13" name="Freeform 4">
                    <a:extLst>
                      <a:ext uri="{FF2B5EF4-FFF2-40B4-BE49-F238E27FC236}">
                        <a16:creationId xmlns:a16="http://schemas.microsoft.com/office/drawing/2014/main" xmlns="" id="{B87D7237-B029-7E0A-6DF5-93C574C6BC7B}"/>
                      </a:ext>
                    </a:extLst>
                  </p:cNvPr>
                  <p:cNvSpPr/>
                  <p:nvPr/>
                </p:nvSpPr>
                <p:spPr>
                  <a:xfrm>
                    <a:off x="-269242" y="-195474"/>
                    <a:ext cx="807108" cy="651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398923"/>
                  </a:solidFill>
                </p:spPr>
              </p:sp>
              <p:sp>
                <p:nvSpPr>
                  <p:cNvPr id="14" name="TextBox 5">
                    <a:extLst>
                      <a:ext uri="{FF2B5EF4-FFF2-40B4-BE49-F238E27FC236}">
                        <a16:creationId xmlns:a16="http://schemas.microsoft.com/office/drawing/2014/main" xmlns="" id="{120B11E8-59F1-3B8B-9180-6426E96FCC48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" name="Freeform 12">
                  <a:extLst>
                    <a:ext uri="{FF2B5EF4-FFF2-40B4-BE49-F238E27FC236}">
                      <a16:creationId xmlns:a16="http://schemas.microsoft.com/office/drawing/2014/main" xmlns="" id="{C2B7755D-FF3A-0E8D-1DF6-A55888F5BE12}"/>
                    </a:ext>
                  </a:extLst>
                </p:cNvPr>
                <p:cNvSpPr/>
                <p:nvPr/>
              </p:nvSpPr>
              <p:spPr>
                <a:xfrm>
                  <a:off x="9372765" y="3190091"/>
                  <a:ext cx="638410" cy="507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33" h="635528">
                      <a:moveTo>
                        <a:pt x="0" y="0"/>
                      </a:moveTo>
                      <a:lnTo>
                        <a:pt x="683833" y="0"/>
                      </a:lnTo>
                      <a:lnTo>
                        <a:pt x="683833" y="635528"/>
                      </a:lnTo>
                      <a:lnTo>
                        <a:pt x="0" y="635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xmlns="" r:embed="rId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sp>
            <p:nvSpPr>
              <p:cNvPr id="10" name="TextBox 16">
                <a:extLst>
                  <a:ext uri="{FF2B5EF4-FFF2-40B4-BE49-F238E27FC236}">
                    <a16:creationId xmlns:a16="http://schemas.microsoft.com/office/drawing/2014/main" xmlns="" id="{D6BA5D88-42EE-8742-834C-DAB753258520}"/>
                  </a:ext>
                </a:extLst>
              </p:cNvPr>
              <p:cNvSpPr txBox="1"/>
              <p:nvPr/>
            </p:nvSpPr>
            <p:spPr>
              <a:xfrm>
                <a:off x="1381892" y="8652163"/>
                <a:ext cx="7447967" cy="11750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Nhóm</a:t>
                </a:r>
                <a:r>
                  <a:rPr lang="en-US" sz="3200" b="1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1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Xới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đất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gieo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hạt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tưới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nước</a:t>
                </a:r>
                <a:endParaRPr lang="en-US" sz="3200" dirty="0">
                  <a:latin typeface="Times New Roman" panose="02020603050405020304" pitchFamily="18" charset="0"/>
                  <a:ea typeface="Poppins"/>
                  <a:cs typeface="Times New Roman" panose="02020603050405020304" pitchFamily="18" charset="0"/>
                  <a:sym typeface="Poppin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6DBAB9A-2005-00A0-4BEA-8B49290D8D3D}"/>
              </a:ext>
            </a:extLst>
          </p:cNvPr>
          <p:cNvGrpSpPr/>
          <p:nvPr/>
        </p:nvGrpSpPr>
        <p:grpSpPr>
          <a:xfrm>
            <a:off x="501376" y="1978075"/>
            <a:ext cx="6019740" cy="1187351"/>
            <a:chOff x="5195980" y="821075"/>
            <a:chExt cx="8824820" cy="1416605"/>
          </a:xfrm>
        </p:grpSpPr>
        <p:sp>
          <p:nvSpPr>
            <p:cNvPr id="16" name="Rounded Rectangle 46">
              <a:extLst>
                <a:ext uri="{FF2B5EF4-FFF2-40B4-BE49-F238E27FC236}">
                  <a16:creationId xmlns:a16="http://schemas.microsoft.com/office/drawing/2014/main" xmlns="" id="{02E25C0F-BA75-112D-D484-6A0E84F2EDFC}"/>
                </a:ext>
              </a:extLst>
            </p:cNvPr>
            <p:cNvSpPr/>
            <p:nvPr/>
          </p:nvSpPr>
          <p:spPr>
            <a:xfrm>
              <a:off x="5195980" y="821075"/>
              <a:ext cx="8824820" cy="1247562"/>
            </a:xfrm>
            <a:prstGeom prst="roundRect">
              <a:avLst/>
            </a:prstGeom>
            <a:solidFill>
              <a:srgbClr val="F7C03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8BB2C33-A286-38C9-4BCF-018922585491}"/>
                </a:ext>
              </a:extLst>
            </p:cNvPr>
            <p:cNvGrpSpPr/>
            <p:nvPr/>
          </p:nvGrpSpPr>
          <p:grpSpPr>
            <a:xfrm>
              <a:off x="5394298" y="916683"/>
              <a:ext cx="8010479" cy="1320997"/>
              <a:chOff x="203357" y="8637045"/>
              <a:chExt cx="8010479" cy="132099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CE24B3F5-8193-493F-E897-A314F20EE338}"/>
                  </a:ext>
                </a:extLst>
              </p:cNvPr>
              <p:cNvGrpSpPr/>
              <p:nvPr/>
            </p:nvGrpSpPr>
            <p:grpSpPr>
              <a:xfrm>
                <a:off x="203357" y="8637045"/>
                <a:ext cx="1425546" cy="1320997"/>
                <a:chOff x="9102704" y="2955690"/>
                <a:chExt cx="1425546" cy="1320997"/>
              </a:xfrm>
            </p:grpSpPr>
            <p:grpSp>
              <p:nvGrpSpPr>
                <p:cNvPr id="20" name="Group 3">
                  <a:extLst>
                    <a:ext uri="{FF2B5EF4-FFF2-40B4-BE49-F238E27FC236}">
                      <a16:creationId xmlns:a16="http://schemas.microsoft.com/office/drawing/2014/main" xmlns="" id="{7FC716EE-AC1C-C57C-7627-777B29C821B9}"/>
                    </a:ext>
                  </a:extLst>
                </p:cNvPr>
                <p:cNvGrpSpPr/>
                <p:nvPr/>
              </p:nvGrpSpPr>
              <p:grpSpPr>
                <a:xfrm>
                  <a:off x="9102704" y="2955690"/>
                  <a:ext cx="1425546" cy="1320997"/>
                  <a:chOff x="-269242" y="-195474"/>
                  <a:chExt cx="1005842" cy="932074"/>
                </a:xfrm>
              </p:grpSpPr>
              <p:sp>
                <p:nvSpPr>
                  <p:cNvPr id="22" name="Freeform 4">
                    <a:extLst>
                      <a:ext uri="{FF2B5EF4-FFF2-40B4-BE49-F238E27FC236}">
                        <a16:creationId xmlns:a16="http://schemas.microsoft.com/office/drawing/2014/main" xmlns="" id="{338E482B-83D2-F107-7DB8-B29A96C78721}"/>
                      </a:ext>
                    </a:extLst>
                  </p:cNvPr>
                  <p:cNvSpPr/>
                  <p:nvPr/>
                </p:nvSpPr>
                <p:spPr>
                  <a:xfrm>
                    <a:off x="-269242" y="-195474"/>
                    <a:ext cx="807108" cy="651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398923"/>
                  </a:solidFill>
                </p:spPr>
              </p:sp>
              <p:sp>
                <p:nvSpPr>
                  <p:cNvPr id="23" name="TextBox 5">
                    <a:extLst>
                      <a:ext uri="{FF2B5EF4-FFF2-40B4-BE49-F238E27FC236}">
                        <a16:creationId xmlns:a16="http://schemas.microsoft.com/office/drawing/2014/main" xmlns="" id="{533AA1B4-786D-BAB7-376A-68CE7C154D65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xmlns="" id="{BF731BFA-B43C-C8E5-5356-E81102924E4E}"/>
                    </a:ext>
                  </a:extLst>
                </p:cNvPr>
                <p:cNvSpPr/>
                <p:nvPr/>
              </p:nvSpPr>
              <p:spPr>
                <a:xfrm>
                  <a:off x="9372765" y="3190091"/>
                  <a:ext cx="638410" cy="507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33" h="635528">
                      <a:moveTo>
                        <a:pt x="0" y="0"/>
                      </a:moveTo>
                      <a:lnTo>
                        <a:pt x="683833" y="0"/>
                      </a:lnTo>
                      <a:lnTo>
                        <a:pt x="683833" y="635528"/>
                      </a:lnTo>
                      <a:lnTo>
                        <a:pt x="0" y="635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xmlns="" r:embed="rId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xmlns="" id="{16FE1495-4F44-3230-F608-9EA37DBF9B6F}"/>
                  </a:ext>
                </a:extLst>
              </p:cNvPr>
              <p:cNvSpPr txBox="1"/>
              <p:nvPr/>
            </p:nvSpPr>
            <p:spPr>
              <a:xfrm>
                <a:off x="1079559" y="8771559"/>
                <a:ext cx="7134277" cy="5875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Nhóm</a:t>
                </a:r>
                <a:r>
                  <a:rPr lang="en-US" sz="3200" b="1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2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: Lau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lá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cây</a:t>
                </a:r>
                <a:endParaRPr lang="en-US" sz="3200" dirty="0">
                  <a:latin typeface="Times New Roman" panose="02020603050405020304" pitchFamily="18" charset="0"/>
                  <a:ea typeface="Poppins"/>
                  <a:cs typeface="Times New Roman" panose="02020603050405020304" pitchFamily="18" charset="0"/>
                  <a:sym typeface="Poppins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14564E2-FDAC-998D-4F45-D07670CDE97F}"/>
              </a:ext>
            </a:extLst>
          </p:cNvPr>
          <p:cNvGrpSpPr/>
          <p:nvPr/>
        </p:nvGrpSpPr>
        <p:grpSpPr>
          <a:xfrm>
            <a:off x="1044901" y="3173366"/>
            <a:ext cx="6137951" cy="1187351"/>
            <a:chOff x="5195980" y="821075"/>
            <a:chExt cx="8824820" cy="1416605"/>
          </a:xfrm>
        </p:grpSpPr>
        <p:sp>
          <p:nvSpPr>
            <p:cNvPr id="25" name="Rounded Rectangle 46">
              <a:extLst>
                <a:ext uri="{FF2B5EF4-FFF2-40B4-BE49-F238E27FC236}">
                  <a16:creationId xmlns:a16="http://schemas.microsoft.com/office/drawing/2014/main" xmlns="" id="{D551E852-A06B-9D8D-134F-0581DC1D1B4C}"/>
                </a:ext>
              </a:extLst>
            </p:cNvPr>
            <p:cNvSpPr/>
            <p:nvPr/>
          </p:nvSpPr>
          <p:spPr>
            <a:xfrm>
              <a:off x="5195980" y="821075"/>
              <a:ext cx="8824820" cy="1247562"/>
            </a:xfrm>
            <a:prstGeom prst="roundRect">
              <a:avLst/>
            </a:prstGeom>
            <a:solidFill>
              <a:srgbClr val="F7C03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5C12520-2090-448E-D342-09857A27FD9E}"/>
                </a:ext>
              </a:extLst>
            </p:cNvPr>
            <p:cNvGrpSpPr/>
            <p:nvPr/>
          </p:nvGrpSpPr>
          <p:grpSpPr>
            <a:xfrm>
              <a:off x="5394298" y="916683"/>
              <a:ext cx="8626502" cy="1320997"/>
              <a:chOff x="203357" y="8637045"/>
              <a:chExt cx="8626502" cy="132099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2A97C08E-B0DB-6E13-0859-F08D1F9728ED}"/>
                  </a:ext>
                </a:extLst>
              </p:cNvPr>
              <p:cNvGrpSpPr/>
              <p:nvPr/>
            </p:nvGrpSpPr>
            <p:grpSpPr>
              <a:xfrm>
                <a:off x="203357" y="8637045"/>
                <a:ext cx="1425546" cy="1320997"/>
                <a:chOff x="9102704" y="2955690"/>
                <a:chExt cx="1425546" cy="1320997"/>
              </a:xfrm>
            </p:grpSpPr>
            <p:grpSp>
              <p:nvGrpSpPr>
                <p:cNvPr id="29" name="Group 3">
                  <a:extLst>
                    <a:ext uri="{FF2B5EF4-FFF2-40B4-BE49-F238E27FC236}">
                      <a16:creationId xmlns:a16="http://schemas.microsoft.com/office/drawing/2014/main" xmlns="" id="{959B3912-BAA9-193F-B781-D6E3B93A65A7}"/>
                    </a:ext>
                  </a:extLst>
                </p:cNvPr>
                <p:cNvGrpSpPr/>
                <p:nvPr/>
              </p:nvGrpSpPr>
              <p:grpSpPr>
                <a:xfrm>
                  <a:off x="9102704" y="2955690"/>
                  <a:ext cx="1425546" cy="1320997"/>
                  <a:chOff x="-269242" y="-195474"/>
                  <a:chExt cx="1005842" cy="932074"/>
                </a:xfrm>
              </p:grpSpPr>
              <p:sp>
                <p:nvSpPr>
                  <p:cNvPr id="31" name="Freeform 4">
                    <a:extLst>
                      <a:ext uri="{FF2B5EF4-FFF2-40B4-BE49-F238E27FC236}">
                        <a16:creationId xmlns:a16="http://schemas.microsoft.com/office/drawing/2014/main" xmlns="" id="{D6CF16B3-E693-00D8-4A64-4834DE8281B8}"/>
                      </a:ext>
                    </a:extLst>
                  </p:cNvPr>
                  <p:cNvSpPr/>
                  <p:nvPr/>
                </p:nvSpPr>
                <p:spPr>
                  <a:xfrm>
                    <a:off x="-269242" y="-195474"/>
                    <a:ext cx="807108" cy="651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398923"/>
                  </a:solidFill>
                </p:spPr>
              </p:sp>
              <p:sp>
                <p:nvSpPr>
                  <p:cNvPr id="32" name="TextBox 5">
                    <a:extLst>
                      <a:ext uri="{FF2B5EF4-FFF2-40B4-BE49-F238E27FC236}">
                        <a16:creationId xmlns:a16="http://schemas.microsoft.com/office/drawing/2014/main" xmlns="" id="{F67E19C7-97E7-E3E4-3432-18CF468D5996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30" name="Freeform 12">
                  <a:extLst>
                    <a:ext uri="{FF2B5EF4-FFF2-40B4-BE49-F238E27FC236}">
                      <a16:creationId xmlns:a16="http://schemas.microsoft.com/office/drawing/2014/main" xmlns="" id="{3AC24E26-E5A9-5A43-9B42-2A12EA796678}"/>
                    </a:ext>
                  </a:extLst>
                </p:cNvPr>
                <p:cNvSpPr/>
                <p:nvPr/>
              </p:nvSpPr>
              <p:spPr>
                <a:xfrm>
                  <a:off x="9372765" y="3190091"/>
                  <a:ext cx="638410" cy="507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33" h="635528">
                      <a:moveTo>
                        <a:pt x="0" y="0"/>
                      </a:moveTo>
                      <a:lnTo>
                        <a:pt x="683833" y="0"/>
                      </a:lnTo>
                      <a:lnTo>
                        <a:pt x="683833" y="635528"/>
                      </a:lnTo>
                      <a:lnTo>
                        <a:pt x="0" y="6355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xmlns="" r:embed="rId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xmlns="" id="{92E5EC9B-D96A-4DE1-3839-6F47A8BBDD41}"/>
                  </a:ext>
                </a:extLst>
              </p:cNvPr>
              <p:cNvSpPr txBox="1"/>
              <p:nvPr/>
            </p:nvSpPr>
            <p:spPr>
              <a:xfrm>
                <a:off x="692305" y="8896391"/>
                <a:ext cx="8137554" cy="58752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Nhóm</a:t>
                </a:r>
                <a:r>
                  <a:rPr lang="en-US" sz="3200" b="1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3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Nhặt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cỏ</a:t>
                </a:r>
                <a:r>
                  <a:rPr lang="en-US" sz="3200" dirty="0" smtClean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,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tìm</a:t>
                </a:r>
                <a:r>
                  <a:rPr lang="en-US" sz="3200" dirty="0" smtClean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lá</a:t>
                </a:r>
                <a:r>
                  <a:rPr lang="en-US" sz="3200" dirty="0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Poppins"/>
                    <a:cs typeface="Times New Roman" panose="02020603050405020304" pitchFamily="18" charset="0"/>
                    <a:sym typeface="Poppins"/>
                  </a:rPr>
                  <a:t>úa</a:t>
                </a:r>
                <a:endParaRPr lang="en-US" sz="3200" dirty="0">
                  <a:latin typeface="Times New Roman" panose="02020603050405020304" pitchFamily="18" charset="0"/>
                  <a:ea typeface="Poppins"/>
                  <a:cs typeface="Times New Roman" panose="02020603050405020304" pitchFamily="18" charset="0"/>
                  <a:sym typeface="Poppi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43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4A4DE-2945-0D9E-4818-BA855D921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</TotalTime>
  <Words>352</Words>
  <Application>Microsoft Office PowerPoint</Application>
  <PresentationFormat>On-screen Show (16:9)</PresentationFormat>
  <Paragraphs>36</Paragraphs>
  <Slides>9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SS5</dc:creator>
  <cp:lastModifiedBy>Administrator</cp:lastModifiedBy>
  <cp:revision>10</cp:revision>
  <dcterms:created xsi:type="dcterms:W3CDTF">2025-11-24T06:32:57Z</dcterms:created>
  <dcterms:modified xsi:type="dcterms:W3CDTF">2025-12-20T15:02:04Z</dcterms:modified>
</cp:coreProperties>
</file>