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63" r:id="rId3"/>
    <p:sldId id="266" r:id="rId4"/>
    <p:sldId id="267" r:id="rId5"/>
    <p:sldId id="256" r:id="rId6"/>
    <p:sldId id="257" r:id="rId8"/>
    <p:sldId id="258" r:id="rId9"/>
    <p:sldId id="259" r:id="rId10"/>
    <p:sldId id="260" r:id="rId11"/>
    <p:sldId id="261" r:id="rId12"/>
    <p:sldId id="264" r:id="rId13"/>
    <p:sldId id="268" r:id="rId14"/>
    <p:sldId id="269" r:id="rId15"/>
    <p:sldId id="265" r:id="rId16"/>
  </p:sldIdLst>
  <p:sldSz cx="14630400" cy="8229600"/>
  <p:notesSz cx="8229600" cy="14630400"/>
  <p:embeddedFontLst>
    <p:embeddedFont>
      <p:font typeface="Brygada 1918 Semi Bold" pitchFamily="34" charset="-122"/>
      <p:regular r:id="rId20"/>
    </p:embeddedFont>
    <p:embeddedFont>
      <p:font typeface="Brygada 1918 Semi Bold" pitchFamily="34" charset="0"/>
      <p:regular r:id="rId21"/>
    </p:embeddedFont>
    <p:embeddedFont>
      <p:font typeface="Brygada 1918 Semi Bold" pitchFamily="34" charset="-120"/>
      <p:regular r:id="rId22"/>
    </p:embeddedFont>
    <p:embeddedFont>
      <p:font typeface="Brygada 1918" pitchFamily="34" charset="0"/>
      <p:bold r:id="rId23"/>
    </p:embeddedFont>
    <p:embeddedFont>
      <p:font typeface="Brygada 1918" pitchFamily="34" charset="-122"/>
      <p:bold r:id="rId24"/>
    </p:embeddedFont>
    <p:embeddedFont>
      <p:font typeface="Brygada 1918" pitchFamily="34" charset="-120"/>
      <p:bold r:id="rId25"/>
    </p:embeddedFont>
    <p:embeddedFont>
      <p:font typeface="Arial Black" panose="020B0A04020102020204" charset="0"/>
      <p:bold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  <p:embeddedFont>
      <p:font typeface="Calibri Light" panose="020F0302020204030204" charset="0"/>
      <p:regular r:id="rId31"/>
      <p:italic r:id="rId3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13.fntdata"/><Relationship Id="rId31" Type="http://schemas.openxmlformats.org/officeDocument/2006/relationships/font" Target="fonts/font12.fntdata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190750"/>
            <a:ext cx="126187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0"/>
            <a:ext cx="3291840" cy="438150"/>
          </a:xfrm>
        </p:spPr>
        <p:txBody>
          <a:bodyPr/>
          <a:lstStyle/>
          <a:p>
            <a:fld id="{BA3855FB-50D0-4FB5-939B-DA9FBCAEBE6E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0"/>
            <a:ext cx="4937760" cy="438150"/>
          </a:xfr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0"/>
            <a:ext cx="3291840" cy="438150"/>
          </a:xfrm>
        </p:spPr>
        <p:txBody>
          <a:bodyPr/>
          <a:lstStyle/>
          <a:p>
            <a:fld id="{56988FC0-BA54-4BD2-82D9-502C7D4D70B5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489430" cy="81394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298190" y="1329055"/>
            <a:ext cx="10669270" cy="6789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UBND PHƯỜNG GIA VIÊN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MẦM NON SAO SÁNG 5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3600"/>
          </a:p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 LĨNH VỰC PHÁT TRIỂN NGÔN NGỮ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đề: Những con vật bé yêu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Đề tài: Kể chuyện “Chiếc ô của Thỏ Trắng”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24-36 tháng</a:t>
            </a:r>
            <a:endPara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alt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 thiết kế: Vũ Thị ThuTrang</a:t>
            </a:r>
            <a:endParaRPr lang="en-US" alt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19380" y="0"/>
            <a:ext cx="14510385" cy="81451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277360" y="1355725"/>
            <a:ext cx="915543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ĐÀM THOẠI: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  <a:p>
            <a:pPr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 Câu chuyện có tên là gì?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Trong chuyện có những nhân vật nào?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3. Khi gặp trời 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thỏ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ã làm gi?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Gặp gà con d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ới trời 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thỏ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ã  làm gì 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5. Gặp 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 con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ang rét run d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ới trời 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thỏ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ã  làm gì ?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6. Khi trời  hết 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các bạn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ã làm gì?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66370" y="0"/>
            <a:ext cx="14464665" cy="82296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159885" y="1473200"/>
            <a:ext cx="727773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TRẺ: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Biết chia sẻ, giúp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ỡ bạn b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; tình bạn làm cuộc sống thêm ấm áp.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90500"/>
            <a:ext cx="14630400" cy="82296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064250" y="134620"/>
            <a:ext cx="880364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CHE Ô: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Cô cho trẻ chơi trò chơi che ô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Động viên khích lệ trẻ tham gia chơi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1162" cy="82296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700528" y="2980182"/>
            <a:ext cx="8390382" cy="91363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32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XIN TRÂN TRỌNG CẢM ƠN</a:t>
            </a:r>
            <a:endParaRPr lang="en-US" sz="432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0892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573145" y="1433830"/>
            <a:ext cx="11061700" cy="5446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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MỤC ĐÍCH YÊU CẦU: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1. Kiến thức: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truyện: "Chiếc ô của Thỏ Trắng"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và kể lại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ợc nội dung chính của câu chuyện.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ợc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ngh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câu chuyện: tình bạn, lòng tốt và sự chia sẻ.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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Kỹ n</a:t>
            </a:r>
            <a:r>
              <a:rPr lang="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ng: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R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kỹ n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 lắng nghe và ghi nhớ có chủ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ích.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Biết kể lại, nói lên suy ngh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cảm nhận về các nhân vật.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ngôn ngữ mạch lạc, r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ràng.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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Thái </a:t>
            </a:r>
            <a:r>
              <a:rPr lang="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ộ: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yêu qu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bạn b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biết chia sẻ, giúp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ỡ lẫn nhau.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Hứng thú, tích cực tham gia vào hoạt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ộng kể chuyện.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82550" y="0"/>
            <a:ext cx="14547850" cy="82302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169920" y="873760"/>
            <a:ext cx="958532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Tranh minh họa các tình tiết trong câu chuyện.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Rối tay hoặc mô hình các nhân vật: Thỏ Trắng, Gấu, Vịt, 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o...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Nhạc nhẹ, hiệu ứng âm thanh (tiếng 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a, tiếng sấm...)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ạo cụ minh họa cho hoạt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ộng nhập vai.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Tranh trí lớp học theo chủ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ề “m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a” và “tình bạn”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Ghế ngồi hình vòng cung </a:t>
            </a:r>
            <a:r>
              <a:rPr lang="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ể trẻ dễ quan sát.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50" y="1806575"/>
            <a:ext cx="8061960" cy="3912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FF0000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CÂU CHUYỆN:</a:t>
            </a:r>
            <a:endParaRPr lang="en-US" sz="6150" dirty="0">
              <a:solidFill>
                <a:srgbClr val="403011"/>
              </a:solidFill>
              <a:latin typeface="Brygada 1918 Semi Bold" pitchFamily="34" charset="0"/>
              <a:ea typeface="Brygada 1918 Semi Bold" pitchFamily="34" charset="-122"/>
              <a:cs typeface="Brygada 1918 Semi Bold" pitchFamily="34" charset="-120"/>
            </a:endParaRPr>
          </a:p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Chiếc ô của thỏ trắng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605980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Một câu chuyện cảm động về lòng tốt và tình bạn dưới cơn mưa bất chợt.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598110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Một buổi sáng đẹp trời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Thỏ Trắng tung tăng chạy nhảy, ngắm hoa, hái nấm trên bãi cỏ xanh mướt.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826437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Trời đổ mưa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875377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Trời bỗng nổi gió, mưa như trút. Thỏ Trắng nhanh trí bẻ lá to làm ô che đầu.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Chia sẻ chiếc ô lá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Thỏ Trắng thấy Gà Con đang ướt, liền gọi lại che chung dưới tàu lá. Gà Con cảm ơn rối rít.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717518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Cùng che mưa với Mèo Con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Thỏ Trắng và Gà Con gọi Mèo Con vào cùng trú mưa. Mèo Con cười tươi và cảm ơn hai bạn.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Trò chơi sau cơn mưa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Mưa tạnh, nắng lên. Thỏ Trắng, Gà Con và Mèo Con cùng nhau vui chơi dưới nắng.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2103</Words>
  <Application>WPS Presentation</Application>
  <PresentationFormat>On-screen Show (16:9)</PresentationFormat>
  <Paragraphs>80</Paragraphs>
  <Slides>13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Brygada 1918 Semi Bold</vt:lpstr>
      <vt:lpstr>Brygada 1918 Semi Bold</vt:lpstr>
      <vt:lpstr>Brygada 1918 Semi Bold</vt:lpstr>
      <vt:lpstr>Brygada 1918</vt:lpstr>
      <vt:lpstr>Brygada 1918</vt:lpstr>
      <vt:lpstr>Brygada 1918</vt:lpstr>
      <vt:lpstr>Arial Black</vt:lpstr>
      <vt:lpstr>Calibri</vt:lpstr>
      <vt:lpstr>Microsoft YaHei</vt:lpstr>
      <vt:lpstr>Arial Unicode MS</vt:lpstr>
      <vt:lpstr>Calibri Light</vt:lpstr>
      <vt:lpstr>Bahnschrift SemiCondensed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Khang Phạm</cp:lastModifiedBy>
  <cp:revision>12</cp:revision>
  <dcterms:created xsi:type="dcterms:W3CDTF">2025-07-22T13:18:00Z</dcterms:created>
  <dcterms:modified xsi:type="dcterms:W3CDTF">2025-12-20T16:09:25Z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B7650692C9DB4B1896F134AD07449BB2_12</vt:lpwstr>
  </property>
  <property fmtid="{D5CDD505-2E9C-101B-9397-08002B2CF9AE}" pid="3" name="KSOProductBuildVer">
    <vt:lpwstr>1033-12.2.0.23155</vt:lpwstr>
  </property>
</Properties>
</file>