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2" r:id="rId5"/>
    <p:sldId id="265"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0FA39-F444-DC9D-A8B9-A0E710425E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0B549DC2-318D-7C45-FD03-E3AF449EDA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52A9A053-42F1-9F09-95EC-DC5D1AD7861F}"/>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5A438D45-BD76-056F-8850-B241363C93EE}"/>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5EBB5B65-E13E-DC24-CA1D-82ED5432F459}"/>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35016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E36B-6AE4-FED0-8E68-192E9BC8CF95}"/>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55DC709D-FDAC-D2AF-9031-AAD0B9A93E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F29718CD-7C74-5B5A-23CD-548EF39A7706}"/>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6CD2744F-04A7-DD1F-E1D3-51B04A46DF96}"/>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8BFFC88-3EA1-0785-08A4-DA377721DBA8}"/>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4109275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9C39B3-BF45-E1EA-0240-E23793F94E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17E872A2-0E4D-9FCB-5354-D8ADE5F141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D404BF1E-13A3-7182-56D2-445C3FBC9275}"/>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70262DCC-2282-4CE8-CE3C-584D9881FC0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E71ACFF-27CE-9CD4-6066-9482D816C1D2}"/>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738063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371EF-0CF2-2427-A6B8-45CDC507EA4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5F6B5D30-F18B-4650-35B0-915BFB8ACA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F359C73A-E4DF-1077-689D-2839EBCA16A7}"/>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C7FD3E3B-5524-7706-D45D-E271DA1A0F3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D46E318C-E898-163C-A0A6-A6275545E18A}"/>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2119965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7FFB8-ACE7-4F60-89BB-222F68534B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EDCE1504-CF2D-51CC-3021-B3D75D9A590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0E1AD4-CC1F-95D7-7549-92C8D26F8430}"/>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0CB3A260-2B75-D515-98FC-1F6AB4A0F7DB}"/>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0F43D6F-222D-DD83-4272-550E5B7B8644}"/>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970410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4F4A2-E1E1-A781-BF85-D877EC6A3904}"/>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BEAAEDF0-A972-6F8D-1291-A5F0CEF41D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87BD68C-025E-B716-7FA8-5522DE3B92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B67D598C-F9AD-B2E1-2FC4-6E5779833523}"/>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6" name="Footer Placeholder 5">
            <a:extLst>
              <a:ext uri="{FF2B5EF4-FFF2-40B4-BE49-F238E27FC236}">
                <a16:creationId xmlns:a16="http://schemas.microsoft.com/office/drawing/2014/main" id="{F7C1B74E-8323-EDFB-3D25-50EDB5DD696E}"/>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70B042BD-F167-54C1-9F6E-5FBCF856D296}"/>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168249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E83E-FF9B-6CC6-3B08-E673CD38B07F}"/>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9B3669A8-BAF9-845E-6502-3AFCC0D465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2DB246-1669-622A-CA92-77E6898752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FCA52CDF-6BC4-B0E2-2B37-33F7B43B25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25F8-0611-BB2D-BA6D-2766854286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0255961-FA0D-50D4-1622-B07BA4FCAE2F}"/>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8" name="Footer Placeholder 7">
            <a:extLst>
              <a:ext uri="{FF2B5EF4-FFF2-40B4-BE49-F238E27FC236}">
                <a16:creationId xmlns:a16="http://schemas.microsoft.com/office/drawing/2014/main" id="{FECB9F78-826E-2F0D-2B3C-BF2B87BBFFE0}"/>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6067D95F-8034-5104-6EBE-56F4371F5E2D}"/>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314054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7237D-960F-6307-F2B3-3C1467E27591}"/>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1C55FB82-A3B4-9795-71F3-59D2562F60A2}"/>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4" name="Footer Placeholder 3">
            <a:extLst>
              <a:ext uri="{FF2B5EF4-FFF2-40B4-BE49-F238E27FC236}">
                <a16:creationId xmlns:a16="http://schemas.microsoft.com/office/drawing/2014/main" id="{31795735-CD3C-9FB0-23EB-37990134CE4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31B07E57-AA8C-AB25-2ED6-B7D6833AF49D}"/>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141504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0730DB-484A-2C9D-79AE-2279F0703B3D}"/>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3" name="Footer Placeholder 2">
            <a:extLst>
              <a:ext uri="{FF2B5EF4-FFF2-40B4-BE49-F238E27FC236}">
                <a16:creationId xmlns:a16="http://schemas.microsoft.com/office/drawing/2014/main" id="{0530DB6D-195C-DEC8-9E09-D5AD54459A76}"/>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56921BA5-2C0E-97A1-92EC-39B77D08C5B3}"/>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2790308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FB055-02BB-093F-990B-25A95D620D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1A17E0CD-59BE-0581-00FC-1BD82DE50A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163C4758-C5B2-4810-BD4A-3A5B83D9BC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EC7C80-E6AF-304B-3088-07BB857F50F2}"/>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6" name="Footer Placeholder 5">
            <a:extLst>
              <a:ext uri="{FF2B5EF4-FFF2-40B4-BE49-F238E27FC236}">
                <a16:creationId xmlns:a16="http://schemas.microsoft.com/office/drawing/2014/main" id="{7108105C-3517-9D04-3DBF-E3124855C36F}"/>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19F7DC44-9D6C-AB6F-676C-AA87464FE6B9}"/>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1453574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4BD48-2DB5-81FE-7E8B-307BAECBC9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03093651-C506-E6CC-B23F-DA3283758F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7D410378-8026-B09A-CF74-550D9131D9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4F892F-7A0B-AE16-6110-FE8BA8F8C620}"/>
              </a:ext>
            </a:extLst>
          </p:cNvPr>
          <p:cNvSpPr>
            <a:spLocks noGrp="1"/>
          </p:cNvSpPr>
          <p:nvPr>
            <p:ph type="dt" sz="half" idx="10"/>
          </p:nvPr>
        </p:nvSpPr>
        <p:spPr/>
        <p:txBody>
          <a:bodyPr/>
          <a:lstStyle/>
          <a:p>
            <a:fld id="{311EBFD9-4975-4795-8F47-023C5F2C4652}" type="datetimeFigureOut">
              <a:rPr lang="en-SG" smtClean="0"/>
              <a:t>9/11/2024</a:t>
            </a:fld>
            <a:endParaRPr lang="en-SG"/>
          </a:p>
        </p:txBody>
      </p:sp>
      <p:sp>
        <p:nvSpPr>
          <p:cNvPr id="6" name="Footer Placeholder 5">
            <a:extLst>
              <a:ext uri="{FF2B5EF4-FFF2-40B4-BE49-F238E27FC236}">
                <a16:creationId xmlns:a16="http://schemas.microsoft.com/office/drawing/2014/main" id="{943807BE-3256-C6C0-2A79-3A5B0854E29C}"/>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998990B4-80A3-586D-F343-246E34F0C9DE}"/>
              </a:ext>
            </a:extLst>
          </p:cNvPr>
          <p:cNvSpPr>
            <a:spLocks noGrp="1"/>
          </p:cNvSpPr>
          <p:nvPr>
            <p:ph type="sldNum" sz="quarter" idx="12"/>
          </p:nvPr>
        </p:nvSpPr>
        <p:spPr/>
        <p:txBody>
          <a:bodyPr/>
          <a:lstStyle/>
          <a:p>
            <a:fld id="{466FF8A0-42EE-4A7F-ADF8-8FCC58ABD0C1}" type="slidenum">
              <a:rPr lang="en-SG" smtClean="0"/>
              <a:t>‹#›</a:t>
            </a:fld>
            <a:endParaRPr lang="en-SG"/>
          </a:p>
        </p:txBody>
      </p:sp>
    </p:spTree>
    <p:extLst>
      <p:ext uri="{BB962C8B-B14F-4D97-AF65-F5344CB8AC3E}">
        <p14:creationId xmlns:p14="http://schemas.microsoft.com/office/powerpoint/2010/main" val="286787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5C8095-E040-B0A7-0520-83E60C507A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E0249C73-4AFE-608A-DDF3-A4F0C64363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6F01B14-7EAD-056C-3718-F7C2C88F0C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1EBFD9-4975-4795-8F47-023C5F2C4652}" type="datetimeFigureOut">
              <a:rPr lang="en-SG" smtClean="0"/>
              <a:t>9/11/2024</a:t>
            </a:fld>
            <a:endParaRPr lang="en-SG"/>
          </a:p>
        </p:txBody>
      </p:sp>
      <p:sp>
        <p:nvSpPr>
          <p:cNvPr id="5" name="Footer Placeholder 4">
            <a:extLst>
              <a:ext uri="{FF2B5EF4-FFF2-40B4-BE49-F238E27FC236}">
                <a16:creationId xmlns:a16="http://schemas.microsoft.com/office/drawing/2014/main" id="{2C8307E0-B11E-611B-2746-B5FE3E4B37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SG"/>
          </a:p>
        </p:txBody>
      </p:sp>
      <p:sp>
        <p:nvSpPr>
          <p:cNvPr id="6" name="Slide Number Placeholder 5">
            <a:extLst>
              <a:ext uri="{FF2B5EF4-FFF2-40B4-BE49-F238E27FC236}">
                <a16:creationId xmlns:a16="http://schemas.microsoft.com/office/drawing/2014/main" id="{DC228E1B-6ABD-50B3-0867-46463E41BA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6FF8A0-42EE-4A7F-ADF8-8FCC58ABD0C1}" type="slidenum">
              <a:rPr lang="en-SG" smtClean="0"/>
              <a:t>‹#›</a:t>
            </a:fld>
            <a:endParaRPr lang="en-SG"/>
          </a:p>
        </p:txBody>
      </p:sp>
    </p:spTree>
    <p:extLst>
      <p:ext uri="{BB962C8B-B14F-4D97-AF65-F5344CB8AC3E}">
        <p14:creationId xmlns:p14="http://schemas.microsoft.com/office/powerpoint/2010/main" val="2053862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CBFD6-7466-933E-DC27-41042B7BA07B}"/>
              </a:ext>
            </a:extLst>
          </p:cNvPr>
          <p:cNvSpPr>
            <a:spLocks noGrp="1"/>
          </p:cNvSpPr>
          <p:nvPr>
            <p:ph type="ctrTitle"/>
          </p:nvPr>
        </p:nvSpPr>
        <p:spPr/>
        <p:txBody>
          <a:bodyPr/>
          <a:lstStyle/>
          <a:p>
            <a:endParaRPr lang="en-SG"/>
          </a:p>
        </p:txBody>
      </p:sp>
      <p:sp>
        <p:nvSpPr>
          <p:cNvPr id="3" name="Subtitle 2">
            <a:extLst>
              <a:ext uri="{FF2B5EF4-FFF2-40B4-BE49-F238E27FC236}">
                <a16:creationId xmlns:a16="http://schemas.microsoft.com/office/drawing/2014/main" id="{4C3ACE80-3B32-BE4B-AB7D-5D8879398A94}"/>
              </a:ext>
            </a:extLst>
          </p:cNvPr>
          <p:cNvSpPr>
            <a:spLocks noGrp="1"/>
          </p:cNvSpPr>
          <p:nvPr>
            <p:ph type="subTitle" idx="1"/>
          </p:nvPr>
        </p:nvSpPr>
        <p:spPr/>
        <p:txBody>
          <a:bodyPr/>
          <a:lstStyle/>
          <a:p>
            <a:endParaRPr lang="en-SG"/>
          </a:p>
        </p:txBody>
      </p:sp>
      <p:pic>
        <p:nvPicPr>
          <p:cNvPr id="1026" name="Picture 2" descr="Hình nền powerpoint đẹp, Background chuyên nghiệp">
            <a:extLst>
              <a:ext uri="{FF2B5EF4-FFF2-40B4-BE49-F238E27FC236}">
                <a16:creationId xmlns:a16="http://schemas.microsoft.com/office/drawing/2014/main" id="{445287D2-1F2D-9E1A-B9D8-413788ADEB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75303"/>
            <a:ext cx="12191999" cy="713330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9CE571E-1C92-BB36-AB8E-4E0900555C49}"/>
              </a:ext>
            </a:extLst>
          </p:cNvPr>
          <p:cNvSpPr txBox="1"/>
          <p:nvPr/>
        </p:nvSpPr>
        <p:spPr>
          <a:xfrm>
            <a:off x="2743199" y="1122363"/>
            <a:ext cx="7344698" cy="2739211"/>
          </a:xfrm>
          <a:prstGeom prst="rect">
            <a:avLst/>
          </a:prstGeom>
          <a:noFill/>
        </p:spPr>
        <p:txBody>
          <a:bodyPr wrap="square">
            <a:spAutoFit/>
          </a:bodyPr>
          <a:lstStyle/>
          <a:p>
            <a:r>
              <a:rPr lang="en-US" sz="4000" b="1" dirty="0">
                <a:solidFill>
                  <a:srgbClr val="FF0000"/>
                </a:solidFill>
                <a:latin typeface="Times New Roman" panose="02020603050405020304" pitchFamily="18" charset="0"/>
                <a:cs typeface="Times New Roman" panose="02020603050405020304" pitchFamily="18" charset="0"/>
              </a:rPr>
              <a:t>TRUYỆN SÁNG TÁC CHO BÉ</a:t>
            </a:r>
          </a:p>
          <a:p>
            <a:endParaRPr lang="en-US" sz="1800" b="1" dirty="0">
              <a:solidFill>
                <a:srgbClr val="FF0000"/>
              </a:solidFill>
              <a:latin typeface="Times New Roman" panose="02020603050405020304" pitchFamily="18" charset="0"/>
              <a:cs typeface="Times New Roman" panose="02020603050405020304" pitchFamily="18" charset="0"/>
            </a:endParaRPr>
          </a:p>
          <a:p>
            <a:pPr algn="ctr"/>
            <a:endParaRPr lang="en-US" sz="1800" b="1" dirty="0">
              <a:solidFill>
                <a:srgbClr val="FF0000"/>
              </a:solidFill>
              <a:latin typeface="Times New Roman" panose="02020603050405020304" pitchFamily="18" charset="0"/>
              <a:cs typeface="Times New Roman" panose="02020603050405020304" pitchFamily="18" charset="0"/>
            </a:endParaRPr>
          </a:p>
          <a:p>
            <a:pPr algn="ctr"/>
            <a:endParaRPr lang="en-US" sz="2400" b="1" dirty="0">
              <a:solidFill>
                <a:srgbClr val="FF0000"/>
              </a:solidFill>
              <a:latin typeface="Times New Roman" panose="02020603050405020304" pitchFamily="18" charset="0"/>
              <a:cs typeface="Times New Roman" panose="02020603050405020304" pitchFamily="18" charset="0"/>
            </a:endParaRPr>
          </a:p>
          <a:p>
            <a:pPr algn="ctr"/>
            <a:endParaRPr lang="en-US" sz="2400" b="1" dirty="0">
              <a:solidFill>
                <a:srgbClr val="FF0000"/>
              </a:solidFill>
              <a:latin typeface="Times New Roman" panose="02020603050405020304" pitchFamily="18" charset="0"/>
              <a:cs typeface="Times New Roman" panose="02020603050405020304" pitchFamily="18" charset="0"/>
            </a:endParaRPr>
          </a:p>
          <a:p>
            <a:pPr algn="ctr"/>
            <a:r>
              <a:rPr lang="en-US" sz="2400" b="1" dirty="0">
                <a:solidFill>
                  <a:srgbClr val="FF0000"/>
                </a:solidFill>
                <a:latin typeface="Times New Roman" panose="02020603050405020304" pitchFamily="18" charset="0"/>
                <a:cs typeface="Times New Roman" panose="02020603050405020304" pitchFamily="18" charset="0"/>
              </a:rPr>
              <a:t>TÁC GIẢ: NGUYỄN THỊ TRANG</a:t>
            </a:r>
          </a:p>
          <a:p>
            <a:pPr algn="ctr"/>
            <a:r>
              <a:rPr lang="vi-VN" sz="2400" b="1" dirty="0">
                <a:solidFill>
                  <a:srgbClr val="FF0000"/>
                </a:solidFill>
                <a:latin typeface="Times New Roman" panose="02020603050405020304" pitchFamily="18" charset="0"/>
                <a:cs typeface="Times New Roman" panose="02020603050405020304" pitchFamily="18" charset="0"/>
              </a:rPr>
              <a:t>Đ</a:t>
            </a:r>
            <a:r>
              <a:rPr lang="en-US" sz="2400" b="1" dirty="0">
                <a:solidFill>
                  <a:srgbClr val="FF0000"/>
                </a:solidFill>
                <a:latin typeface="Times New Roman" panose="02020603050405020304" pitchFamily="18" charset="0"/>
                <a:cs typeface="Times New Roman" panose="02020603050405020304" pitchFamily="18" charset="0"/>
              </a:rPr>
              <a:t>ƠN VỊ: TRƯỜNG MẦM NON SAO SÁNG 5</a:t>
            </a:r>
            <a:endParaRPr lang="en-SG"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009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28F7-AD1F-3D77-5D05-6D169EDEB198}"/>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A54DDEAB-36D0-8D0A-D6BD-60FEBDBFDBC1}"/>
              </a:ext>
            </a:extLst>
          </p:cNvPr>
          <p:cNvSpPr>
            <a:spLocks noGrp="1"/>
          </p:cNvSpPr>
          <p:nvPr>
            <p:ph idx="1"/>
          </p:nvPr>
        </p:nvSpPr>
        <p:spPr/>
        <p:txBody>
          <a:bodyPr/>
          <a:lstStyle/>
          <a:p>
            <a:endParaRPr lang="en-SG"/>
          </a:p>
        </p:txBody>
      </p:sp>
      <p:pic>
        <p:nvPicPr>
          <p:cNvPr id="7170" name="Picture 2" descr="Top 9+ hình nền PowerPoint mầm non, tiểu học đẹp 2023">
            <a:extLst>
              <a:ext uri="{FF2B5EF4-FFF2-40B4-BE49-F238E27FC236}">
                <a16:creationId xmlns:a16="http://schemas.microsoft.com/office/drawing/2014/main" id="{F60A03A3-CFB1-20BA-CDBA-B41B10D84D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176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C9CE181-E17B-DDA3-D5E6-ACAD60D5D28C}"/>
              </a:ext>
            </a:extLst>
          </p:cNvPr>
          <p:cNvSpPr txBox="1"/>
          <p:nvPr/>
        </p:nvSpPr>
        <p:spPr>
          <a:xfrm>
            <a:off x="1956620" y="560439"/>
            <a:ext cx="9655278" cy="4893647"/>
          </a:xfrm>
          <a:prstGeom prst="rect">
            <a:avLst/>
          </a:prstGeom>
          <a:noFill/>
        </p:spPr>
        <p:txBody>
          <a:bodyPr wrap="square" rtlCol="0">
            <a:spAutoFit/>
          </a:bodyPr>
          <a:lstStyle/>
          <a:p>
            <a:pPr algn="ctr"/>
            <a:r>
              <a:rPr lang="en-US" sz="2400" b="1" dirty="0">
                <a:solidFill>
                  <a:srgbClr val="FF0000"/>
                </a:solidFill>
                <a:latin typeface="Times New Roman" panose="02020603050405020304" pitchFamily="18" charset="0"/>
                <a:cs typeface="Times New Roman" panose="02020603050405020304" pitchFamily="18" charset="0"/>
              </a:rPr>
              <a:t>LỚP HỌC CỦA MÈO CON</a:t>
            </a:r>
          </a:p>
          <a:p>
            <a:pPr algn="l"/>
            <a:r>
              <a:rPr lang="en-US" sz="2400" dirty="0" err="1">
                <a:solidFill>
                  <a:srgbClr val="000000"/>
                </a:solidFill>
                <a:latin typeface="Times New Roman" panose="02020603050405020304" pitchFamily="18" charset="0"/>
                <a:cs typeface="Times New Roman" panose="02020603050405020304" pitchFamily="18" charset="0"/>
              </a:rPr>
              <a:t>Mèo</a:t>
            </a:r>
            <a:r>
              <a:rPr lang="en-US" sz="2400" dirty="0">
                <a:solidFill>
                  <a:srgbClr val="000000"/>
                </a:solidFill>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thức dậy sớm chờ đến giờ đi học. Hôm nay là ngày đặc biệt,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vi-VN" sz="2400" b="0" i="0" dirty="0">
                <a:solidFill>
                  <a:srgbClr val="000000"/>
                </a:solidFill>
                <a:effectLst/>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c</a:t>
            </a:r>
            <a:r>
              <a:rPr lang="vi-VN" sz="2400" b="0" i="0" dirty="0">
                <a:solidFill>
                  <a:srgbClr val="000000"/>
                </a:solidFill>
                <a:effectLst/>
                <a:latin typeface="Times New Roman" panose="02020603050405020304" pitchFamily="18" charset="0"/>
                <a:cs typeface="Times New Roman" panose="02020603050405020304" pitchFamily="18" charset="0"/>
              </a:rPr>
              <a:t>on hồi hộp bước chân tới trường. Trên đường, chú hát suốt, làm cho không khí trở nên vui tươi. Trường mẫu giáo nơi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en-US" sz="2400" b="0" i="0" dirty="0">
                <a:solidFill>
                  <a:srgbClr val="000000"/>
                </a:solidFill>
                <a:effectLst/>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học đầy hoa đua nhau nở, tạo nên một khung cảnh đẹp như tranh.Lớp mẫu giáo của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en-US" sz="2400" b="0" i="0" dirty="0">
                <a:solidFill>
                  <a:srgbClr val="000000"/>
                </a:solidFill>
                <a:effectLst/>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đông vui, và cô giáo Gà Mơ thân thiện. Mỗi bạn học sinh được giới thiệu và </a:t>
            </a:r>
            <a:r>
              <a:rPr lang="en-US" sz="2400" b="0" i="0" dirty="0" err="1">
                <a:solidFill>
                  <a:srgbClr val="000000"/>
                </a:solidFill>
                <a:effectLst/>
                <a:latin typeface="Times New Roman" panose="02020603050405020304" pitchFamily="18" charset="0"/>
                <a:cs typeface="Times New Roman" panose="02020603050405020304" pitchFamily="18" charset="0"/>
              </a:rPr>
              <a:t>Gà</a:t>
            </a:r>
            <a:r>
              <a:rPr lang="vi-VN" sz="2400" b="0" i="0" dirty="0">
                <a:solidFill>
                  <a:srgbClr val="000000"/>
                </a:solidFill>
                <a:effectLst/>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c</a:t>
            </a:r>
            <a:r>
              <a:rPr lang="vi-VN" sz="2400" b="0" i="0" dirty="0">
                <a:solidFill>
                  <a:srgbClr val="000000"/>
                </a:solidFill>
                <a:effectLst/>
                <a:latin typeface="Times New Roman" panose="02020603050405020304" pitchFamily="18" charset="0"/>
                <a:cs typeface="Times New Roman" panose="02020603050405020304" pitchFamily="18" charset="0"/>
              </a:rPr>
              <a:t>on tự giới thiệu mình một cách lễ phép. Trống Choai gáy ò… ó… o…, Cún Nâu sủa gâu…gâu…gâu…,  còn Ếch Xanh kêu ộp…ôp… khiến mọi người cười thích thú.</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vi-VN" sz="2400" b="0" i="0" dirty="0">
                <a:solidFill>
                  <a:srgbClr val="000000"/>
                </a:solidFill>
                <a:effectLst/>
                <a:latin typeface="Times New Roman" panose="02020603050405020304" pitchFamily="18" charset="0"/>
                <a:cs typeface="Times New Roman" panose="02020603050405020304" pitchFamily="18" charset="0"/>
              </a:rPr>
              <a:t>Cô Gà Mơ dạy lớp tập thể dục, múa hát, và tạo điều kiện cho mọi người vui chơi. Qua những hoạt động đó, Vịt Con học được lòng đoàn kết, nhường nhịn, và biết lắng nghe. Một ngày ở lớp là một ngày tràn đầy kiến thức và niềm vui.</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ctr"/>
            <a:r>
              <a:rPr lang="en-US" sz="2400" b="1" dirty="0" err="1">
                <a:solidFill>
                  <a:srgbClr val="FF0000"/>
                </a:solidFill>
                <a:latin typeface="Times New Roman" panose="02020603050405020304" pitchFamily="18" charset="0"/>
                <a:cs typeface="Times New Roman" panose="02020603050405020304" pitchFamily="18" charset="0"/>
              </a:rPr>
              <a:t>Tác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giả</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Nguyễn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Thị</a:t>
            </a:r>
            <a:r>
              <a:rPr lang="en-US" sz="2400" b="1" dirty="0">
                <a:solidFill>
                  <a:srgbClr val="FF0000"/>
                </a:solidFill>
                <a:latin typeface="Times New Roman" panose="02020603050405020304" pitchFamily="18" charset="0"/>
                <a:cs typeface="Times New Roman" panose="02020603050405020304" pitchFamily="18" charset="0"/>
              </a:rPr>
              <a:t> Trang</a:t>
            </a:r>
            <a:endParaRPr lang="vi-VN" sz="2400" b="1"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917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3D355-598E-D82C-3A96-C877105B33A2}"/>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326CF5D6-7D7D-DB25-1A95-E26CFDD6C75C}"/>
              </a:ext>
            </a:extLst>
          </p:cNvPr>
          <p:cNvSpPr>
            <a:spLocks noGrp="1"/>
          </p:cNvSpPr>
          <p:nvPr>
            <p:ph idx="1"/>
          </p:nvPr>
        </p:nvSpPr>
        <p:spPr/>
        <p:txBody>
          <a:bodyPr/>
          <a:lstStyle/>
          <a:p>
            <a:endParaRPr lang="en-SG"/>
          </a:p>
        </p:txBody>
      </p:sp>
      <p:pic>
        <p:nvPicPr>
          <p:cNvPr id="9218" name="Picture 2" descr="Hình Nền Đẹp Mầm Non: Sáng Tạo Không Gian Học Tập Và Vui Chơi">
            <a:extLst>
              <a:ext uri="{FF2B5EF4-FFF2-40B4-BE49-F238E27FC236}">
                <a16:creationId xmlns:a16="http://schemas.microsoft.com/office/drawing/2014/main" id="{50333792-A5EB-57EF-8C73-1F1EA022AB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28E21B9-AC2C-1E42-5C5A-FA1A4932CD36}"/>
              </a:ext>
            </a:extLst>
          </p:cNvPr>
          <p:cNvSpPr txBox="1"/>
          <p:nvPr/>
        </p:nvSpPr>
        <p:spPr>
          <a:xfrm>
            <a:off x="1042221" y="1825625"/>
            <a:ext cx="9370140" cy="4844916"/>
          </a:xfrm>
          <a:prstGeom prst="rect">
            <a:avLst/>
          </a:prstGeom>
          <a:noFill/>
        </p:spPr>
        <p:txBody>
          <a:bodyPr wrap="square" rtlCol="0">
            <a:spAutoFit/>
          </a:bodyPr>
          <a:lstStyle/>
          <a:p>
            <a:pPr algn="ctr">
              <a:lnSpc>
                <a:spcPts val="1650"/>
              </a:lnSpc>
              <a:spcAft>
                <a:spcPts val="750"/>
              </a:spcAft>
            </a:pPr>
            <a:r>
              <a:rPr lang="en-US" sz="2400" b="1" i="0" dirty="0">
                <a:solidFill>
                  <a:srgbClr val="FF0000"/>
                </a:solidFill>
                <a:effectLst/>
                <a:latin typeface="Times New Roman" panose="02020603050405020304" pitchFamily="18" charset="0"/>
                <a:cs typeface="Times New Roman" panose="02020603050405020304" pitchFamily="18" charset="0"/>
              </a:rPr>
              <a:t>GIA ĐÌNH GẤU CON</a:t>
            </a:r>
          </a:p>
          <a:p>
            <a:pPr algn="just"/>
            <a:r>
              <a:rPr lang="en-US" sz="2400" dirty="0">
                <a:solidFill>
                  <a:srgbClr val="000000"/>
                </a:solidFill>
                <a:latin typeface="Times New Roman" panose="02020603050405020304" pitchFamily="18" charset="0"/>
                <a:cs typeface="Times New Roman" panose="02020603050405020304" pitchFamily="18" charset="0"/>
              </a:rPr>
              <a:t>Trong </a:t>
            </a:r>
            <a:r>
              <a:rPr lang="en-US" sz="2400" dirty="0" err="1">
                <a:solidFill>
                  <a:srgbClr val="000000"/>
                </a:solidFill>
                <a:latin typeface="Times New Roman" panose="02020603050405020304" pitchFamily="18" charset="0"/>
                <a:cs typeface="Times New Roman" panose="02020603050405020304" pitchFamily="18" charset="0"/>
              </a:rPr>
              <a:t>gia</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đình</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nhà</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có</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bố</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mẹ</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và</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vi-VN" sz="2400" b="0" i="0" dirty="0">
                <a:solidFill>
                  <a:srgbClr val="000000"/>
                </a:solidFill>
                <a:effectLst/>
                <a:latin typeface="Times New Roman" panose="02020603050405020304" pitchFamily="18" charset="0"/>
                <a:cs typeface="Times New Roman" panose="02020603050405020304" pitchFamily="18" charset="0"/>
              </a:rPr>
              <a:t>Một hôm</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trước</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khi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vào</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rừng</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gấu</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mẹ</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dặn</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gấu</a:t>
            </a:r>
            <a:r>
              <a:rPr lang="en-US" sz="2400" b="0" i="0" dirty="0">
                <a:solidFill>
                  <a:srgbClr val="000000"/>
                </a:solidFill>
                <a:effectLst/>
                <a:latin typeface="Times New Roman" panose="02020603050405020304" pitchFamily="18" charset="0"/>
                <a:cs typeface="Times New Roman" panose="02020603050405020304" pitchFamily="18" charset="0"/>
              </a:rPr>
              <a:t> con. Con ở </a:t>
            </a:r>
            <a:r>
              <a:rPr lang="en-US" sz="2400" b="0" i="0" dirty="0" err="1">
                <a:solidFill>
                  <a:srgbClr val="000000"/>
                </a:solidFill>
                <a:effectLst/>
                <a:latin typeface="Times New Roman" panose="02020603050405020304" pitchFamily="18" charset="0"/>
                <a:cs typeface="Times New Roman" panose="02020603050405020304" pitchFamily="18" charset="0"/>
              </a:rPr>
              <a:t>nhà</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ngoan</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mẹ</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đi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rừng</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kiếm</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ít</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hạt</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dẻ</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về</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cho</a:t>
            </a:r>
            <a:r>
              <a:rPr lang="en-US" sz="2400" b="0" i="0" dirty="0">
                <a:solidFill>
                  <a:srgbClr val="000000"/>
                </a:solidFill>
                <a:effectLst/>
                <a:latin typeface="Times New Roman" panose="02020603050405020304" pitchFamily="18" charset="0"/>
                <a:cs typeface="Times New Roman" panose="02020603050405020304" pitchFamily="18" charset="0"/>
              </a:rPr>
              <a:t> con </a:t>
            </a:r>
            <a:r>
              <a:rPr lang="en-US" sz="2400" b="0" i="0" dirty="0" err="1">
                <a:solidFill>
                  <a:srgbClr val="000000"/>
                </a:solidFill>
                <a:effectLst/>
                <a:latin typeface="Times New Roman" panose="02020603050405020304" pitchFamily="18" charset="0"/>
                <a:cs typeface="Times New Roman" panose="02020603050405020304" pitchFamily="18" charset="0"/>
              </a:rPr>
              <a:t>ăn</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nhé</a:t>
            </a:r>
            <a:r>
              <a:rPr lang="en-US" sz="2400" b="0" i="0" dirty="0">
                <a:solidFill>
                  <a:srgbClr val="000000"/>
                </a:solidFill>
                <a:effectLst/>
                <a:latin typeface="Times New Roman" panose="02020603050405020304" pitchFamily="18" charset="0"/>
                <a:cs typeface="Times New Roman" panose="02020603050405020304" pitchFamily="18" charset="0"/>
              </a:rPr>
              <a:t>! Con</a:t>
            </a:r>
            <a:r>
              <a:rPr lang="en-US" sz="2400" dirty="0">
                <a:solidFill>
                  <a:srgbClr val="000000"/>
                </a:solidFill>
                <a:latin typeface="Times New Roman" panose="02020603050405020304" pitchFamily="18" charset="0"/>
                <a:cs typeface="Times New Roman" panose="02020603050405020304" pitchFamily="18" charset="0"/>
              </a:rPr>
              <a:t> </a:t>
            </a:r>
            <a:r>
              <a:rPr lang="en-US" sz="2400" b="0" i="0" dirty="0">
                <a:solidFill>
                  <a:srgbClr val="000000"/>
                </a:solidFill>
                <a:effectLst/>
                <a:latin typeface="Times New Roman" panose="02020603050405020304" pitchFamily="18" charset="0"/>
                <a:cs typeface="Times New Roman" panose="02020603050405020304" pitchFamily="18" charset="0"/>
              </a:rPr>
              <a:t>ở </a:t>
            </a:r>
            <a:r>
              <a:rPr lang="en-US" sz="2400" b="0" i="0" dirty="0" err="1">
                <a:solidFill>
                  <a:srgbClr val="000000"/>
                </a:solidFill>
                <a:effectLst/>
                <a:latin typeface="Times New Roman" panose="02020603050405020304" pitchFamily="18" charset="0"/>
                <a:cs typeface="Times New Roman" panose="02020603050405020304" pitchFamily="18" charset="0"/>
              </a:rPr>
              <a:t>nhà</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nhớ</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không</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được</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đi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ra</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ngoài</a:t>
            </a:r>
            <a:r>
              <a:rPr lang="en-US" sz="2400" dirty="0">
                <a:solidFill>
                  <a:srgbClr val="000000"/>
                </a:solidFill>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chơi</a:t>
            </a:r>
            <a:r>
              <a:rPr lang="en-US" sz="2400" b="0" i="0" dirty="0">
                <a:solidFill>
                  <a:srgbClr val="000000"/>
                </a:solidFill>
                <a:effectLst/>
                <a:latin typeface="Times New Roman" panose="02020603050405020304" pitchFamily="18" charset="0"/>
                <a:cs typeface="Times New Roman" panose="02020603050405020304" pitchFamily="18" charset="0"/>
              </a:rPr>
              <a:t> </a:t>
            </a:r>
            <a:br>
              <a:rPr lang="vi-VN" sz="2400" b="0" i="0" dirty="0">
                <a:solidFill>
                  <a:srgbClr val="000000"/>
                </a:solidFill>
                <a:effectLst/>
                <a:latin typeface="Times New Roman" panose="02020603050405020304" pitchFamily="18" charset="0"/>
                <a:cs typeface="Times New Roman" panose="02020603050405020304" pitchFamily="18" charset="0"/>
              </a:rPr>
            </a:br>
            <a:r>
              <a:rPr lang="en-US" sz="2400" b="0" i="0" dirty="0" err="1">
                <a:solidFill>
                  <a:srgbClr val="000000"/>
                </a:solidFill>
                <a:effectLst/>
                <a:latin typeface="Times New Roman" panose="02020603050405020304" pitchFamily="18" charset="0"/>
                <a:cs typeface="Times New Roman" panose="02020603050405020304" pitchFamily="18" charset="0"/>
              </a:rPr>
              <a:t>Gấu</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mẹ</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vừa</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đi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khỏi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gấu</a:t>
            </a:r>
            <a:r>
              <a:rPr lang="en-US" sz="2400" b="0" i="0" dirty="0">
                <a:solidFill>
                  <a:srgbClr val="000000"/>
                </a:solidFill>
                <a:effectLst/>
                <a:latin typeface="Times New Roman" panose="02020603050405020304" pitchFamily="18" charset="0"/>
                <a:cs typeface="Times New Roman" panose="02020603050405020304" pitchFamily="18" charset="0"/>
              </a:rPr>
              <a:t> con </a:t>
            </a:r>
            <a:r>
              <a:rPr lang="en-US" sz="2400" b="0" i="0" dirty="0" err="1">
                <a:solidFill>
                  <a:srgbClr val="000000"/>
                </a:solidFill>
                <a:effectLst/>
                <a:latin typeface="Times New Roman" panose="02020603050405020304" pitchFamily="18" charset="0"/>
                <a:cs typeface="Times New Roman" panose="02020603050405020304" pitchFamily="18" charset="0"/>
              </a:rPr>
              <a:t>đã</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chạy</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đi</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en-US" sz="2400" b="0" i="0" dirty="0" err="1">
                <a:solidFill>
                  <a:srgbClr val="000000"/>
                </a:solidFill>
                <a:effectLst/>
                <a:latin typeface="Times New Roman" panose="02020603050405020304" pitchFamily="18" charset="0"/>
                <a:cs typeface="Times New Roman" panose="02020603050405020304" pitchFamily="18" charset="0"/>
              </a:rPr>
              <a:t>chơi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Bỗng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nhiên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từ</a:t>
            </a:r>
            <a:r>
              <a:rPr lang="en-US" sz="2400" dirty="0">
                <a:solidFill>
                  <a:srgbClr val="000000"/>
                </a:solidFill>
                <a:latin typeface="Times New Roman" panose="02020603050405020304" pitchFamily="18" charset="0"/>
                <a:cs typeface="Times New Roman" panose="02020603050405020304" pitchFamily="18" charset="0"/>
              </a:rPr>
              <a:t> xa </a:t>
            </a:r>
            <a:r>
              <a:rPr lang="en-US" sz="2400" dirty="0" err="1">
                <a:solidFill>
                  <a:srgbClr val="000000"/>
                </a:solidFill>
                <a:latin typeface="Times New Roman" panose="02020603050405020304" pitchFamily="18" charset="0"/>
                <a:cs typeface="Times New Roman" panose="02020603050405020304" pitchFamily="18" charset="0"/>
              </a:rPr>
              <a:t>có</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một</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Hổ</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văn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từ</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đâu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lao</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tới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kêu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lên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rồi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lao</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đầu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chạy</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về</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phía</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trước</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chui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lấp</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vào</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một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bụi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cây</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rậm</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rạp</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Hổ</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vằn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không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phát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hiện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ra</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vội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bỏ</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Một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lát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sau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bố</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mẹ</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về</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không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thấy</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đâu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cả</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Đến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khi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trời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tối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mới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bẻn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lẽn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về</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và</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ngập</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ngừng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xin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lỗi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bố</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mẹ</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Từ</a:t>
            </a:r>
            <a:r>
              <a:rPr lang="en-US" sz="2400" dirty="0">
                <a:solidFill>
                  <a:srgbClr val="000000"/>
                </a:solidFill>
                <a:latin typeface="Times New Roman" panose="02020603050405020304" pitchFamily="18" charset="0"/>
                <a:cs typeface="Times New Roman" panose="02020603050405020304" pitchFamily="18" charset="0"/>
              </a:rPr>
              <a:t> nay con </a:t>
            </a:r>
            <a:r>
              <a:rPr lang="en-US" sz="2400" dirty="0" err="1">
                <a:solidFill>
                  <a:srgbClr val="000000"/>
                </a:solidFill>
                <a:latin typeface="Times New Roman" panose="02020603050405020304" pitchFamily="18" charset="0"/>
                <a:cs typeface="Times New Roman" panose="02020603050405020304" pitchFamily="18" charset="0"/>
              </a:rPr>
              <a:t>không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như</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vậy</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nữa</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con </a:t>
            </a:r>
            <a:r>
              <a:rPr lang="en-US" sz="2400" dirty="0" err="1">
                <a:solidFill>
                  <a:srgbClr val="000000"/>
                </a:solidFill>
                <a:latin typeface="Times New Roman" panose="02020603050405020304" pitchFamily="18" charset="0"/>
                <a:cs typeface="Times New Roman" panose="02020603050405020304" pitchFamily="18" charset="0"/>
              </a:rPr>
              <a:t>đã</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biết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sai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và</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nhận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lỗi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Bố</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mẹ</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rất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vui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Cả</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nhà</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gấu</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cùng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ngồi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vào</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bàn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ăn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hạt</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dẻ</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ngon</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lành.Tiếng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cười</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hạnh</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phúc</a:t>
            </a:r>
            <a:r>
              <a:rPr lang="en-US" sz="2400" dirty="0">
                <a:solidFill>
                  <a:srgbClr val="000000"/>
                </a:solidFill>
                <a:latin typeface="Times New Roman" panose="02020603050405020304" pitchFamily="18" charset="0"/>
                <a:cs typeface="Times New Roman" panose="02020603050405020304" pitchFamily="18" charset="0"/>
              </a:rPr>
              <a:t> vang </a:t>
            </a:r>
            <a:r>
              <a:rPr lang="en-US" sz="2400" dirty="0" err="1">
                <a:solidFill>
                  <a:srgbClr val="000000"/>
                </a:solidFill>
                <a:latin typeface="Times New Roman" panose="02020603050405020304" pitchFamily="18" charset="0"/>
                <a:cs typeface="Times New Roman" panose="02020603050405020304" pitchFamily="18" charset="0"/>
              </a:rPr>
              <a:t>vang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trong</a:t>
            </a:r>
            <a:r>
              <a:rPr lang="en-US" sz="2400" dirty="0">
                <a:solidFill>
                  <a:srgbClr val="000000"/>
                </a:solidFill>
                <a:latin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cs typeface="Times New Roman" panose="02020603050405020304" pitchFamily="18" charset="0"/>
              </a:rPr>
              <a:t>nhà</a:t>
            </a:r>
            <a:endParaRPr lang="en-US" sz="2400" dirty="0">
              <a:solidFill>
                <a:srgbClr val="000000"/>
              </a:solidFill>
              <a:latin typeface="Times New Roman" panose="02020603050405020304" pitchFamily="18" charset="0"/>
              <a:cs typeface="Times New Roman" panose="02020603050405020304" pitchFamily="18" charset="0"/>
            </a:endParaRPr>
          </a:p>
          <a:p>
            <a:pPr algn="just"/>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Sáng</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tác</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Nguyễn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Thị</a:t>
            </a:r>
            <a:r>
              <a:rPr lang="en-US" sz="2400" b="0" i="0" dirty="0">
                <a:solidFill>
                  <a:srgbClr val="FF0000"/>
                </a:solidFill>
                <a:effectLst/>
                <a:latin typeface="Times New Roman" panose="02020603050405020304" pitchFamily="18" charset="0"/>
                <a:cs typeface="Times New Roman" panose="02020603050405020304" pitchFamily="18" charset="0"/>
              </a:rPr>
              <a:t> Trang</a:t>
            </a:r>
            <a:endParaRPr lang="vi-VN" sz="24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93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28F7-AD1F-3D77-5D05-6D169EDEB198}"/>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A54DDEAB-36D0-8D0A-D6BD-60FEBDBFDBC1}"/>
              </a:ext>
            </a:extLst>
          </p:cNvPr>
          <p:cNvSpPr>
            <a:spLocks noGrp="1"/>
          </p:cNvSpPr>
          <p:nvPr>
            <p:ph idx="1"/>
          </p:nvPr>
        </p:nvSpPr>
        <p:spPr/>
        <p:txBody>
          <a:bodyPr/>
          <a:lstStyle/>
          <a:p>
            <a:endParaRPr lang="en-SG"/>
          </a:p>
        </p:txBody>
      </p:sp>
      <p:pic>
        <p:nvPicPr>
          <p:cNvPr id="7170" name="Picture 2" descr="Top 9+ hình nền PowerPoint mầm non, tiểu học đẹp 2023">
            <a:extLst>
              <a:ext uri="{FF2B5EF4-FFF2-40B4-BE49-F238E27FC236}">
                <a16:creationId xmlns:a16="http://schemas.microsoft.com/office/drawing/2014/main" id="{F60A03A3-CFB1-20BA-CDBA-B41B10D84D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1769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C9CE181-E17B-DDA3-D5E6-ACAD60D5D28C}"/>
              </a:ext>
            </a:extLst>
          </p:cNvPr>
          <p:cNvSpPr txBox="1"/>
          <p:nvPr/>
        </p:nvSpPr>
        <p:spPr>
          <a:xfrm>
            <a:off x="1956620" y="560439"/>
            <a:ext cx="9655278" cy="4893647"/>
          </a:xfrm>
          <a:prstGeom prst="rect">
            <a:avLst/>
          </a:prstGeom>
          <a:noFill/>
        </p:spPr>
        <p:txBody>
          <a:bodyPr wrap="square" rtlCol="0">
            <a:spAutoFit/>
          </a:bodyPr>
          <a:lstStyle/>
          <a:p>
            <a:pPr algn="ctr"/>
            <a:r>
              <a:rPr lang="en-US" sz="2400" b="1" dirty="0">
                <a:solidFill>
                  <a:srgbClr val="FF0000"/>
                </a:solidFill>
                <a:latin typeface="Times New Roman" panose="02020603050405020304" pitchFamily="18" charset="0"/>
                <a:cs typeface="Times New Roman" panose="02020603050405020304" pitchFamily="18" charset="0"/>
              </a:rPr>
              <a:t>LỚP HỌC CỦA MÈO CON</a:t>
            </a:r>
          </a:p>
          <a:p>
            <a:pPr algn="l"/>
            <a:r>
              <a:rPr lang="en-US" sz="2400" dirty="0" err="1">
                <a:solidFill>
                  <a:srgbClr val="000000"/>
                </a:solidFill>
                <a:latin typeface="Times New Roman" panose="02020603050405020304" pitchFamily="18" charset="0"/>
                <a:cs typeface="Times New Roman" panose="02020603050405020304" pitchFamily="18" charset="0"/>
              </a:rPr>
              <a:t>Mèo</a:t>
            </a:r>
            <a:r>
              <a:rPr lang="en-US" sz="2400" dirty="0">
                <a:solidFill>
                  <a:srgbClr val="000000"/>
                </a:solidFill>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thức dậy sớm chờ đến giờ đi học. Hôm nay là ngày đặc biệt,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vi-VN" sz="2400" b="0" i="0" dirty="0">
                <a:solidFill>
                  <a:srgbClr val="000000"/>
                </a:solidFill>
                <a:effectLst/>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c</a:t>
            </a:r>
            <a:r>
              <a:rPr lang="vi-VN" sz="2400" b="0" i="0" dirty="0">
                <a:solidFill>
                  <a:srgbClr val="000000"/>
                </a:solidFill>
                <a:effectLst/>
                <a:latin typeface="Times New Roman" panose="02020603050405020304" pitchFamily="18" charset="0"/>
                <a:cs typeface="Times New Roman" panose="02020603050405020304" pitchFamily="18" charset="0"/>
              </a:rPr>
              <a:t>on hồi hộp bước chân tới trường. Trên đường, chú hát suốt, làm cho không khí trở nên vui tươi. Trường mẫu giáo nơi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en-US" sz="2400" b="0" i="0" dirty="0">
                <a:solidFill>
                  <a:srgbClr val="000000"/>
                </a:solidFill>
                <a:effectLst/>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học đầy hoa đua nhau nở, tạo nên một khung cảnh đẹp như tranh.Lớp mẫu giáo của </a:t>
            </a:r>
            <a:r>
              <a:rPr lang="en-US" sz="2400" b="0" i="0" dirty="0" err="1">
                <a:solidFill>
                  <a:srgbClr val="000000"/>
                </a:solidFill>
                <a:effectLst/>
                <a:latin typeface="Times New Roman" panose="02020603050405020304" pitchFamily="18" charset="0"/>
                <a:cs typeface="Times New Roman" panose="02020603050405020304" pitchFamily="18" charset="0"/>
              </a:rPr>
              <a:t>mèo</a:t>
            </a:r>
            <a:r>
              <a:rPr lang="en-US" sz="2400" b="0" i="0" dirty="0">
                <a:solidFill>
                  <a:srgbClr val="000000"/>
                </a:solidFill>
                <a:effectLst/>
                <a:latin typeface="Times New Roman" panose="02020603050405020304" pitchFamily="18" charset="0"/>
                <a:cs typeface="Times New Roman" panose="02020603050405020304" pitchFamily="18" charset="0"/>
              </a:rPr>
              <a:t> c</a:t>
            </a:r>
            <a:r>
              <a:rPr lang="vi-VN" sz="2400" b="0" i="0" dirty="0">
                <a:solidFill>
                  <a:srgbClr val="000000"/>
                </a:solidFill>
                <a:effectLst/>
                <a:latin typeface="Times New Roman" panose="02020603050405020304" pitchFamily="18" charset="0"/>
                <a:cs typeface="Times New Roman" panose="02020603050405020304" pitchFamily="18" charset="0"/>
              </a:rPr>
              <a:t>on đông vui, và cô giáo Gà Mơ thân thiện. Mỗi bạn học sinh được giới thiệu và </a:t>
            </a:r>
            <a:r>
              <a:rPr lang="en-US" sz="2400" b="0" i="0" dirty="0" err="1">
                <a:solidFill>
                  <a:srgbClr val="000000"/>
                </a:solidFill>
                <a:effectLst/>
                <a:latin typeface="Times New Roman" panose="02020603050405020304" pitchFamily="18" charset="0"/>
                <a:cs typeface="Times New Roman" panose="02020603050405020304" pitchFamily="18" charset="0"/>
              </a:rPr>
              <a:t>Gà</a:t>
            </a:r>
            <a:r>
              <a:rPr lang="vi-VN" sz="2400" b="0" i="0" dirty="0">
                <a:solidFill>
                  <a:srgbClr val="000000"/>
                </a:solidFill>
                <a:effectLst/>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c</a:t>
            </a:r>
            <a:r>
              <a:rPr lang="vi-VN" sz="2400" b="0" i="0" dirty="0">
                <a:solidFill>
                  <a:srgbClr val="000000"/>
                </a:solidFill>
                <a:effectLst/>
                <a:latin typeface="Times New Roman" panose="02020603050405020304" pitchFamily="18" charset="0"/>
                <a:cs typeface="Times New Roman" panose="02020603050405020304" pitchFamily="18" charset="0"/>
              </a:rPr>
              <a:t>on tự giới thiệu mình một cách lễ phép. Trống Choai gáy ò… ó… o…, Cún Nâu sủa gâu…gâu…gâu…,  còn Ếch Xanh kêu ộp…ôp… khiến mọi người cười thích thú.</a:t>
            </a:r>
            <a:r>
              <a:rPr lang="en-US" sz="2400" b="0" i="0" dirty="0">
                <a:solidFill>
                  <a:srgbClr val="000000"/>
                </a:solidFill>
                <a:effectLst/>
                <a:latin typeface="Times New Roman" panose="02020603050405020304" pitchFamily="18" charset="0"/>
                <a:cs typeface="Times New Roman" panose="02020603050405020304" pitchFamily="18" charset="0"/>
              </a:rPr>
              <a:t> </a:t>
            </a:r>
            <a:r>
              <a:rPr lang="vi-VN" sz="2400" b="0" i="0" dirty="0">
                <a:solidFill>
                  <a:srgbClr val="000000"/>
                </a:solidFill>
                <a:effectLst/>
                <a:latin typeface="Times New Roman" panose="02020603050405020304" pitchFamily="18" charset="0"/>
                <a:cs typeface="Times New Roman" panose="02020603050405020304" pitchFamily="18" charset="0"/>
              </a:rPr>
              <a:t>Cô Gà Mơ dạy lớp tập thể dục, múa hát, và tạo điều kiện cho mọi người vui chơi. Qua những hoạt động đó, Vịt Con học được lòng đoàn kết, nhường nhịn, và biết lắng nghe. Một ngày ở lớp là một ngày tràn đầy kiến thức và niềm vui.</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ctr"/>
            <a:r>
              <a:rPr lang="en-US" sz="2400" b="1" dirty="0" err="1">
                <a:solidFill>
                  <a:srgbClr val="FF0000"/>
                </a:solidFill>
                <a:latin typeface="Times New Roman" panose="02020603050405020304" pitchFamily="18" charset="0"/>
                <a:cs typeface="Times New Roman" panose="02020603050405020304" pitchFamily="18" charset="0"/>
              </a:rPr>
              <a:t>Tác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giả</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Nguyễn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Thị</a:t>
            </a:r>
            <a:r>
              <a:rPr lang="en-US" sz="2400" b="1" dirty="0">
                <a:solidFill>
                  <a:srgbClr val="FF0000"/>
                </a:solidFill>
                <a:latin typeface="Times New Roman" panose="02020603050405020304" pitchFamily="18" charset="0"/>
                <a:cs typeface="Times New Roman" panose="02020603050405020304" pitchFamily="18" charset="0"/>
              </a:rPr>
              <a:t> Trang</a:t>
            </a:r>
            <a:endParaRPr lang="vi-VN" sz="2400" b="1"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9517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34C1A-387B-B15B-8444-AA0F7DD911A7}"/>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573FE21E-9CE4-77B3-48FD-9217B9FB2536}"/>
              </a:ext>
            </a:extLst>
          </p:cNvPr>
          <p:cNvSpPr>
            <a:spLocks noGrp="1"/>
          </p:cNvSpPr>
          <p:nvPr>
            <p:ph idx="1"/>
          </p:nvPr>
        </p:nvSpPr>
        <p:spPr/>
        <p:txBody>
          <a:bodyPr/>
          <a:lstStyle/>
          <a:p>
            <a:endParaRPr lang="en-SG"/>
          </a:p>
        </p:txBody>
      </p:sp>
      <p:pic>
        <p:nvPicPr>
          <p:cNvPr id="10242" name="Picture 2" descr="140+ Hình Nền Mầm Non Đẹp Và Ngộ Nghĩnh Dành Cho Các Bé">
            <a:extLst>
              <a:ext uri="{FF2B5EF4-FFF2-40B4-BE49-F238E27FC236}">
                <a16:creationId xmlns:a16="http://schemas.microsoft.com/office/drawing/2014/main" id="{A5103F47-3647-F6F4-36E8-9B907FE375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57DF7E1-E416-EC88-70FE-5CF8FEC2B5EA}"/>
              </a:ext>
            </a:extLst>
          </p:cNvPr>
          <p:cNvSpPr txBox="1"/>
          <p:nvPr/>
        </p:nvSpPr>
        <p:spPr>
          <a:xfrm>
            <a:off x="491613" y="267653"/>
            <a:ext cx="10992464" cy="6278642"/>
          </a:xfrm>
          <a:prstGeom prst="rect">
            <a:avLst/>
          </a:prstGeom>
          <a:noFill/>
        </p:spPr>
        <p:txBody>
          <a:bodyPr wrap="square" rtlCol="0">
            <a:spAutoFit/>
          </a:bodyPr>
          <a:lstStyle/>
          <a:p>
            <a:pPr algn="ctr"/>
            <a:r>
              <a:rPr lang="en-US" sz="2400" b="1" dirty="0">
                <a:solidFill>
                  <a:srgbClr val="FF0000"/>
                </a:solidFill>
                <a:latin typeface="Times New Roman" panose="02020603050405020304" pitchFamily="18" charset="0"/>
              </a:rPr>
              <a:t>  BUỔI SINH NHẬT ĐÁNG NHỚ</a:t>
            </a:r>
          </a:p>
          <a:p>
            <a:r>
              <a:rPr lang="en-US" sz="2400" dirty="0" err="1">
                <a:solidFill>
                  <a:srgbClr val="333333"/>
                </a:solidFill>
                <a:latin typeface="Times New Roman" panose="02020603050405020304" pitchFamily="18" charset="0"/>
              </a:rPr>
              <a:t>Hôm</a:t>
            </a:r>
            <a:r>
              <a:rPr lang="en-US" sz="2400" dirty="0">
                <a:solidFill>
                  <a:srgbClr val="333333"/>
                </a:solidFill>
                <a:latin typeface="Times New Roman" panose="02020603050405020304" pitchFamily="18" charset="0"/>
              </a:rPr>
              <a:t> nay </a:t>
            </a:r>
            <a:r>
              <a:rPr lang="vi-VN" sz="2400" b="0" i="0" dirty="0">
                <a:solidFill>
                  <a:srgbClr val="333333"/>
                </a:solidFill>
                <a:effectLst/>
                <a:latin typeface="Times New Roman" panose="02020603050405020304" pitchFamily="18" charset="0"/>
              </a:rPr>
              <a:t>đến dự sinh nhật</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của</a:t>
            </a:r>
            <a:r>
              <a:rPr lang="en-US" sz="2400" b="0" i="0" dirty="0">
                <a:solidFill>
                  <a:srgbClr val="333333"/>
                </a:solidFill>
                <a:effectLst/>
                <a:latin typeface="Times New Roman" panose="02020603050405020304" pitchFamily="18" charset="0"/>
              </a:rPr>
              <a:t>  Minh.</a:t>
            </a:r>
            <a:r>
              <a:rPr lang="vi-VN" sz="2400" b="0" i="0" dirty="0">
                <a:solidFill>
                  <a:srgbClr val="333333"/>
                </a:solidFill>
                <a:effectLst/>
                <a:latin typeface="Times New Roman" panose="02020603050405020304" pitchFamily="18" charset="0"/>
              </a:rPr>
              <a:t> Thành vội vội vàng vàng đi về ngay sau khi tan học. Cậu bé sung sướng khi nghĩ đến lễ sinh nhật vui vẻ ở nhà bạn. Bỗng cậu bước đến bên đường ray tàu hỏa chạy dài. Làm thế nào bây giờ?</a:t>
            </a:r>
            <a:r>
              <a:rPr lang="en-US" sz="2400" b="0" i="0" dirty="0">
                <a:solidFill>
                  <a:srgbClr val="333333"/>
                </a:solidFill>
                <a:effectLst/>
                <a:latin typeface="Times New Roman" panose="02020603050405020304" pitchFamily="18" charset="0"/>
              </a:rPr>
              <a:t> Thành </a:t>
            </a:r>
            <a:r>
              <a:rPr lang="en-US" sz="2400" b="0" i="0" dirty="0" err="1">
                <a:solidFill>
                  <a:srgbClr val="333333"/>
                </a:solidFill>
                <a:effectLst/>
                <a:latin typeface="Times New Roman" panose="02020603050405020304" pitchFamily="18" charset="0"/>
              </a:rPr>
              <a:t>nhớ</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lại</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lời</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cô</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giáo</a:t>
            </a:r>
            <a:r>
              <a:rPr lang="en-US" sz="2400" b="0" i="0" dirty="0">
                <a:solidFill>
                  <a:srgbClr val="333333"/>
                </a:solidFill>
                <a:effectLst/>
                <a:latin typeface="Times New Roman" panose="02020603050405020304" pitchFamily="18" charset="0"/>
              </a:rPr>
              <a:t> </a:t>
            </a:r>
            <a:r>
              <a:rPr lang="en-US" sz="2400" b="0" i="0" dirty="0" err="1">
                <a:solidFill>
                  <a:srgbClr val="333333"/>
                </a:solidFill>
                <a:effectLst/>
                <a:latin typeface="Times New Roman" panose="02020603050405020304" pitchFamily="18" charset="0"/>
              </a:rPr>
              <a:t>dạy</a:t>
            </a:r>
            <a:r>
              <a:rPr lang="en-US" sz="2400" b="0" i="0" dirty="0">
                <a:solidFill>
                  <a:srgbClr val="333333"/>
                </a:solidFill>
                <a:effectLst/>
                <a:latin typeface="Times New Roman" panose="02020603050405020304" pitchFamily="18" charset="0"/>
              </a:rPr>
              <a:t>.</a:t>
            </a:r>
            <a:r>
              <a:rPr lang="vi-VN" sz="2400" b="0" i="0" dirty="0">
                <a:solidFill>
                  <a:srgbClr val="333333"/>
                </a:solidFill>
                <a:effectLst/>
                <a:latin typeface="Times New Roman" panose="02020603050405020304" pitchFamily="18" charset="0"/>
              </a:rPr>
              <a:t> Khi gần đến đường tàu, nếu có tiếng chuông báo động, hoặc</a:t>
            </a:r>
            <a:r>
              <a:rPr lang="en-US" sz="2400" b="0" i="0" dirty="0">
                <a:solidFill>
                  <a:srgbClr val="333333"/>
                </a:solidFill>
                <a:effectLst/>
                <a:latin typeface="Times New Roman" panose="02020603050405020304" pitchFamily="18" charset="0"/>
              </a:rPr>
              <a:t> </a:t>
            </a:r>
            <a:r>
              <a:rPr lang="vi-VN" sz="2400" b="0" i="0" dirty="0">
                <a:solidFill>
                  <a:srgbClr val="333333"/>
                </a:solidFill>
                <a:effectLst/>
                <a:latin typeface="Times New Roman" panose="02020603050405020304" pitchFamily="18" charset="0"/>
              </a:rPr>
              <a:t>có rào chắn tàu đã kéo ra, bé không được băng qua đường tàu nữa. Lúc ấy, bé phải đứng phía ngoài cách khỏi barie, đợi cho tàu qua trước đã.Trong trường hợp không có chuông, đèn báo động và  rào chắn, cũng cần phải nhìn thật kĩ, nghe thật kĩ, xác định chắc chắn là không có tàu đi qua, thì mới được bước qua đường ray.Tuyệt đối không được đùa nghịch, chạy nhảy trên đường ray. Không được xếp gạch đá và đồ chơi lên thanh ray. Vì như vậy sẽ gây ra tai nạn giao thông nguy hiểm đấy! Khi bước qua đường ray, phải nhìn kĩ dưới chân và đặt chân đúng lên các thanh ray, kẽo bị vấp ngã.</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Nghĩ</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trong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đâu</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như</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vậy</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tàu</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vừa</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đi</a:t>
            </a:r>
            <a:r>
              <a:rPr lang="en-US" sz="2400" dirty="0">
                <a:solidFill>
                  <a:srgbClr val="333333"/>
                </a:solidFill>
                <a:latin typeface="Times New Roman" panose="02020603050405020304" pitchFamily="18" charset="0"/>
              </a:rPr>
              <a:t> Thành </a:t>
            </a:r>
            <a:r>
              <a:rPr lang="en-US" sz="2400" dirty="0" err="1">
                <a:solidFill>
                  <a:srgbClr val="333333"/>
                </a:solidFill>
                <a:latin typeface="Times New Roman" panose="02020603050405020304" pitchFamily="18" charset="0"/>
              </a:rPr>
              <a:t>bước</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vội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kẻo</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muộn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giờ</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sinh</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nhật</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bạn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Vừa</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bước</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đến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cổng</a:t>
            </a:r>
            <a:r>
              <a:rPr lang="en-US" sz="2400" dirty="0">
                <a:solidFill>
                  <a:srgbClr val="333333"/>
                </a:solidFill>
                <a:latin typeface="Times New Roman" panose="02020603050405020304" pitchFamily="18" charset="0"/>
              </a:rPr>
              <a:t> Minh </a:t>
            </a:r>
            <a:r>
              <a:rPr lang="en-US" sz="2400" dirty="0" err="1">
                <a:solidFill>
                  <a:srgbClr val="333333"/>
                </a:solidFill>
                <a:latin typeface="Times New Roman" panose="02020603050405020304" pitchFamily="18" charset="0"/>
              </a:rPr>
              <a:t>đã</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reo</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lên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Cậu</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đến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rồi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mau</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vào</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Chúng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mình</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cùng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thổi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nến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Cả</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nhà</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chào</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đón</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Thành.Tiếng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hát</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lời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chúc</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mừng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hòa</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cùng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tiếng</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cười</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tíu</a:t>
            </a:r>
            <a:r>
              <a:rPr lang="en-US" sz="2400" dirty="0">
                <a:solidFill>
                  <a:srgbClr val="333333"/>
                </a:solidFill>
                <a:latin typeface="Times New Roman" panose="02020603050405020304" pitchFamily="18" charset="0"/>
              </a:rPr>
              <a:t> </a:t>
            </a:r>
            <a:r>
              <a:rPr lang="en-US" sz="2400" dirty="0" err="1">
                <a:solidFill>
                  <a:srgbClr val="333333"/>
                </a:solidFill>
                <a:latin typeface="Times New Roman" panose="02020603050405020304" pitchFamily="18" charset="0"/>
              </a:rPr>
              <a:t>tít</a:t>
            </a:r>
            <a:r>
              <a:rPr lang="en-US" sz="2400" dirty="0">
                <a:solidFill>
                  <a:srgbClr val="333333"/>
                </a:solidFill>
                <a:latin typeface="Times New Roman" panose="02020603050405020304" pitchFamily="18" charset="0"/>
              </a:rPr>
              <a:t>. </a:t>
            </a:r>
          </a:p>
          <a:p>
            <a:r>
              <a:rPr lang="en-US" sz="2400" dirty="0">
                <a:solidFill>
                  <a:srgbClr val="333333"/>
                </a:solidFill>
                <a:latin typeface="Times New Roman" panose="02020603050405020304" pitchFamily="18" charset="0"/>
              </a:rPr>
              <a:t>                                                                     </a:t>
            </a:r>
            <a:r>
              <a:rPr lang="en-US" sz="2400" b="1" dirty="0" err="1">
                <a:solidFill>
                  <a:srgbClr val="FF0000"/>
                </a:solidFill>
                <a:latin typeface="Times New Roman" panose="02020603050405020304" pitchFamily="18" charset="0"/>
              </a:rPr>
              <a:t>Tác</a:t>
            </a:r>
            <a:r>
              <a:rPr lang="en-US" sz="2400" b="1" dirty="0">
                <a:solidFill>
                  <a:srgbClr val="FF0000"/>
                </a:solidFill>
                <a:latin typeface="Times New Roman" panose="02020603050405020304" pitchFamily="18" charset="0"/>
              </a:rPr>
              <a:t> </a:t>
            </a:r>
            <a:r>
              <a:rPr lang="en-US" sz="2400" b="1" dirty="0" err="1">
                <a:solidFill>
                  <a:srgbClr val="FF0000"/>
                </a:solidFill>
                <a:latin typeface="Times New Roman" panose="02020603050405020304" pitchFamily="18" charset="0"/>
              </a:rPr>
              <a:t>giả</a:t>
            </a:r>
            <a:r>
              <a:rPr lang="en-US" sz="2400" b="1" dirty="0">
                <a:solidFill>
                  <a:srgbClr val="FF0000"/>
                </a:solidFill>
                <a:latin typeface="Times New Roman" panose="02020603050405020304" pitchFamily="18" charset="0"/>
              </a:rPr>
              <a:t>: </a:t>
            </a:r>
            <a:r>
              <a:rPr lang="en-US" sz="2400" b="1" dirty="0" err="1">
                <a:solidFill>
                  <a:srgbClr val="FF0000"/>
                </a:solidFill>
                <a:latin typeface="Times New Roman" panose="02020603050405020304" pitchFamily="18" charset="0"/>
              </a:rPr>
              <a:t>Nguyễn</a:t>
            </a:r>
            <a:r>
              <a:rPr lang="en-US" sz="2400" b="1" dirty="0">
                <a:solidFill>
                  <a:srgbClr val="FF0000"/>
                </a:solidFill>
                <a:latin typeface="Times New Roman" panose="02020603050405020304" pitchFamily="18" charset="0"/>
              </a:rPr>
              <a:t> </a:t>
            </a:r>
            <a:r>
              <a:rPr lang="en-US" sz="2400" b="1" dirty="0" err="1">
                <a:solidFill>
                  <a:srgbClr val="FF0000"/>
                </a:solidFill>
                <a:latin typeface="Times New Roman" panose="02020603050405020304" pitchFamily="18" charset="0"/>
              </a:rPr>
              <a:t>Thị</a:t>
            </a:r>
            <a:r>
              <a:rPr lang="en-US" sz="2400" b="1" dirty="0">
                <a:solidFill>
                  <a:srgbClr val="FF0000"/>
                </a:solidFill>
                <a:latin typeface="Times New Roman" panose="02020603050405020304" pitchFamily="18" charset="0"/>
              </a:rPr>
              <a:t> Trang </a:t>
            </a:r>
            <a:br>
              <a:rPr lang="vi-VN" dirty="0"/>
            </a:br>
            <a:r>
              <a:rPr lang="vi-VN" b="0" i="0" dirty="0">
                <a:solidFill>
                  <a:srgbClr val="333333"/>
                </a:solidFill>
                <a:effectLst/>
                <a:latin typeface="Helvetica Neue"/>
              </a:rPr>
              <a:t> </a:t>
            </a:r>
            <a:endParaRPr lang="en-SG" dirty="0"/>
          </a:p>
        </p:txBody>
      </p:sp>
    </p:spTree>
    <p:extLst>
      <p:ext uri="{BB962C8B-B14F-4D97-AF65-F5344CB8AC3E}">
        <p14:creationId xmlns:p14="http://schemas.microsoft.com/office/powerpoint/2010/main" val="233657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8E774-C85F-AD4F-62C8-FBD87124B807}"/>
              </a:ext>
            </a:extLst>
          </p:cNvPr>
          <p:cNvSpPr>
            <a:spLocks noGrp="1"/>
          </p:cNvSpPr>
          <p:nvPr>
            <p:ph type="title"/>
          </p:nvPr>
        </p:nvSpPr>
        <p:spPr/>
        <p:txBody>
          <a:bodyPr/>
          <a:lstStyle/>
          <a:p>
            <a:endParaRPr lang="en-SG"/>
          </a:p>
        </p:txBody>
      </p:sp>
      <p:sp>
        <p:nvSpPr>
          <p:cNvPr id="3" name="Content Placeholder 2">
            <a:extLst>
              <a:ext uri="{FF2B5EF4-FFF2-40B4-BE49-F238E27FC236}">
                <a16:creationId xmlns:a16="http://schemas.microsoft.com/office/drawing/2014/main" id="{1C5C880D-41BB-288F-87DB-AD5A0508246D}"/>
              </a:ext>
            </a:extLst>
          </p:cNvPr>
          <p:cNvSpPr>
            <a:spLocks noGrp="1"/>
          </p:cNvSpPr>
          <p:nvPr>
            <p:ph idx="1"/>
          </p:nvPr>
        </p:nvSpPr>
        <p:spPr/>
        <p:txBody>
          <a:bodyPr/>
          <a:lstStyle/>
          <a:p>
            <a:endParaRPr lang="en-SG"/>
          </a:p>
        </p:txBody>
      </p:sp>
      <p:pic>
        <p:nvPicPr>
          <p:cNvPr id="2050" name="Picture 2" descr="Ảnh nền PowerPoint đẹp và ấn tượng nhất - Tin tức công nghệ - HoangHaMobile">
            <a:extLst>
              <a:ext uri="{FF2B5EF4-FFF2-40B4-BE49-F238E27FC236}">
                <a16:creationId xmlns:a16="http://schemas.microsoft.com/office/drawing/2014/main" id="{CA281965-84A7-FEBA-2121-43BB232F27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BEB7588-BF63-FB05-F3F7-011B0C99AF4A}"/>
              </a:ext>
            </a:extLst>
          </p:cNvPr>
          <p:cNvSpPr txBox="1"/>
          <p:nvPr/>
        </p:nvSpPr>
        <p:spPr>
          <a:xfrm>
            <a:off x="2723534" y="1431657"/>
            <a:ext cx="7787149" cy="3416320"/>
          </a:xfrm>
          <a:prstGeom prst="rect">
            <a:avLst/>
          </a:prstGeom>
          <a:noFill/>
        </p:spPr>
        <p:txBody>
          <a:bodyPr wrap="square">
            <a:spAutoFit/>
          </a:bodyPr>
          <a:lstStyle/>
          <a:p>
            <a:pPr algn="ctr"/>
            <a:r>
              <a:rPr lang="en-US" sz="2400" b="1" dirty="0">
                <a:solidFill>
                  <a:srgbClr val="FF0000"/>
                </a:solidFill>
                <a:latin typeface="Times New Roman" panose="02020603050405020304" pitchFamily="18" charset="0"/>
                <a:cs typeface="Times New Roman" panose="02020603050405020304" pitchFamily="18" charset="0"/>
              </a:rPr>
              <a:t>TÌNH BẠN CỦA BÉ BI</a:t>
            </a:r>
          </a:p>
          <a:p>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Bi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lễ</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phép</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Bi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nghiêng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rồi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bẽn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lẹn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ơi</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Bo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chưa</a:t>
            </a:r>
            <a:r>
              <a:rPr lang="en-US" sz="2400" dirty="0">
                <a:latin typeface="Times New Roman" panose="02020603050405020304" pitchFamily="18" charset="0"/>
                <a:cs typeface="Times New Roman" panose="02020603050405020304" pitchFamily="18" charset="0"/>
              </a:rPr>
              <a:t> ạ?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Bo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đấy</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đợi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kẹo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socola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Vừa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nói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dứt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lời</a:t>
            </a:r>
            <a:r>
              <a:rPr lang="en-US" sz="2400" dirty="0">
                <a:latin typeface="Times New Roman" panose="02020603050405020304" pitchFamily="18" charset="0"/>
                <a:cs typeface="Times New Roman" panose="02020603050405020304" pitchFamily="18" charset="0"/>
              </a:rPr>
              <a:t> Bo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Bi </a:t>
            </a:r>
            <a:r>
              <a:rPr lang="en-US" sz="2400" dirty="0" err="1">
                <a:latin typeface="Times New Roman" panose="02020603050405020304" pitchFamily="18" charset="0"/>
                <a:cs typeface="Times New Roman" panose="02020603050405020304" pitchFamily="18" charset="0"/>
              </a:rPr>
              <a:t>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Hai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ôm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chia </a:t>
            </a:r>
            <a:r>
              <a:rPr lang="en-US" sz="2400" dirty="0" err="1">
                <a:latin typeface="Times New Roman" panose="02020603050405020304" pitchFamily="18" charset="0"/>
                <a:cs typeface="Times New Roman" panose="02020603050405020304" pitchFamily="18" charset="0"/>
              </a:rPr>
              <a:t>từng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kẹo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nhỏ</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mắt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phúc</a:t>
            </a:r>
            <a:r>
              <a:rPr lang="en-US" sz="2400"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206ACB14-0C67-AADD-B10C-B6BB0C20B722}"/>
              </a:ext>
            </a:extLst>
          </p:cNvPr>
          <p:cNvSpPr txBox="1"/>
          <p:nvPr/>
        </p:nvSpPr>
        <p:spPr>
          <a:xfrm>
            <a:off x="6617108" y="4964678"/>
            <a:ext cx="5122607" cy="461665"/>
          </a:xfrm>
          <a:prstGeom prst="rect">
            <a:avLst/>
          </a:prstGeom>
          <a:noFill/>
        </p:spPr>
        <p:txBody>
          <a:bodyPr wrap="squar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Tác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giả</a:t>
            </a:r>
            <a:r>
              <a:rPr lang="en-US" sz="2400" b="1" dirty="0">
                <a:solidFill>
                  <a:srgbClr val="FF0000"/>
                </a:solidFill>
                <a:latin typeface="Times New Roman" panose="02020603050405020304" pitchFamily="18" charset="0"/>
                <a:cs typeface="Times New Roman" panose="02020603050405020304" pitchFamily="18" charset="0"/>
              </a:rPr>
              <a:t> : </a:t>
            </a:r>
            <a:r>
              <a:rPr lang="en-US" sz="2400" b="1" dirty="0" err="1">
                <a:solidFill>
                  <a:srgbClr val="FF0000"/>
                </a:solidFill>
                <a:latin typeface="Times New Roman" panose="02020603050405020304" pitchFamily="18" charset="0"/>
                <a:cs typeface="Times New Roman" panose="02020603050405020304" pitchFamily="18" charset="0"/>
              </a:rPr>
              <a:t>Nguyễn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Thị</a:t>
            </a:r>
            <a:r>
              <a:rPr lang="en-US" sz="2400" b="1" dirty="0">
                <a:solidFill>
                  <a:srgbClr val="FF0000"/>
                </a:solidFill>
                <a:latin typeface="Times New Roman" panose="02020603050405020304" pitchFamily="18" charset="0"/>
                <a:cs typeface="Times New Roman" panose="02020603050405020304" pitchFamily="18" charset="0"/>
              </a:rPr>
              <a:t> Trang</a:t>
            </a:r>
            <a:endParaRPr lang="en-SG"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0092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1067</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Helvetica Neue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3</cp:revision>
  <dcterms:created xsi:type="dcterms:W3CDTF">2024-11-09T16:16:39Z</dcterms:created>
  <dcterms:modified xsi:type="dcterms:W3CDTF">2024-11-09T17:06:38Z</dcterms:modified>
</cp:coreProperties>
</file>