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S5" initials="S" lastIdx="1" clrIdx="0">
    <p:extLst>
      <p:ext uri="{19B8F6BF-5375-455C-9EA6-DF929625EA0E}">
        <p15:presenceInfo xmlns:p15="http://schemas.microsoft.com/office/powerpoint/2012/main" userId="SS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61" d="100"/>
          <a:sy n="61" d="100"/>
        </p:scale>
        <p:origin x="1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0FEF-9104-26CF-9589-6E27527BD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2DE16-CA3C-F8B1-FEE3-0F9224F50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0A403-2028-D682-85A9-28DF93CC9477}"/>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5" name="Footer Placeholder 4">
            <a:extLst>
              <a:ext uri="{FF2B5EF4-FFF2-40B4-BE49-F238E27FC236}">
                <a16:creationId xmlns:a16="http://schemas.microsoft.com/office/drawing/2014/main" id="{9F07C62B-1ABE-30D6-F2FF-13ECB29D2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EEB3E-9F44-3C2D-F724-D604ECD92C1C}"/>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312165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6A62-F06D-70A9-DB93-E5C6942346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E0156-C23B-E435-ADC1-227C073748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B41E5-718F-19A8-8EB6-E83A08EBDB10}"/>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5" name="Footer Placeholder 4">
            <a:extLst>
              <a:ext uri="{FF2B5EF4-FFF2-40B4-BE49-F238E27FC236}">
                <a16:creationId xmlns:a16="http://schemas.microsoft.com/office/drawing/2014/main" id="{6C1EAAF6-38F4-80A9-7DE5-8C5527893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15E47-01A5-EF5D-7D2F-16FFDB484B3A}"/>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260696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368A6-BEA7-4C2D-2A76-A3FF6126C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277A39-3023-9C91-5062-1F9ED9F451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D656E-DFAB-5547-1D43-37498A5497CA}"/>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5" name="Footer Placeholder 4">
            <a:extLst>
              <a:ext uri="{FF2B5EF4-FFF2-40B4-BE49-F238E27FC236}">
                <a16:creationId xmlns:a16="http://schemas.microsoft.com/office/drawing/2014/main" id="{5E073E90-E78F-B9FA-7CDB-B63A9E2C4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FEECA-0B0F-B6BC-D7A7-6504FBEF62B0}"/>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99591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D584-C149-3DF7-6B1C-BDCF07102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DAD9A-CADE-14B8-E7F7-088ED08DA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1E7BE-A0D3-0C08-079D-44A475883E1B}"/>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5" name="Footer Placeholder 4">
            <a:extLst>
              <a:ext uri="{FF2B5EF4-FFF2-40B4-BE49-F238E27FC236}">
                <a16:creationId xmlns:a16="http://schemas.microsoft.com/office/drawing/2014/main" id="{9C1DB68B-83DC-A8C4-EF08-3AC1D2595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1CF6E-50F8-A352-38F6-7FC3B2F22A96}"/>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39621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5624-9315-6111-6A70-B175B9F94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1B3901-D206-686B-FEF5-82B1E7C0D2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384C1-DA38-49DE-1B20-726D204098DF}"/>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5" name="Footer Placeholder 4">
            <a:extLst>
              <a:ext uri="{FF2B5EF4-FFF2-40B4-BE49-F238E27FC236}">
                <a16:creationId xmlns:a16="http://schemas.microsoft.com/office/drawing/2014/main" id="{1D8C6CAB-C96C-18AE-0092-1F1CAF357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F49CC-C533-2B61-3BFA-121552D2F82A}"/>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408487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5C66-8ED9-7083-0EEB-CB49D73B41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12D89-EBAB-3CAB-D6CD-3D8F14EF7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8078A-5D2B-0BB6-E3C8-69B81F0784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4634B-2560-E739-C4A2-36D5A6A4B7F2}"/>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6" name="Footer Placeholder 5">
            <a:extLst>
              <a:ext uri="{FF2B5EF4-FFF2-40B4-BE49-F238E27FC236}">
                <a16:creationId xmlns:a16="http://schemas.microsoft.com/office/drawing/2014/main" id="{82BDB33E-6F18-0476-1C5A-DA6590CFF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7DB23-CB5C-210E-1E92-5D1B8C5467B8}"/>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93657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3F61-17CB-AF50-FDE2-F2C3863771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37FEC-41A2-365C-8B75-6B1158F9D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0919B-862E-E5AF-F5E5-CD09F305C2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495843-1327-50CF-95C9-F5F2B3B3E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F844E3-2965-7504-4B30-E8140CD5B3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DEA7F-FBBC-E320-7132-5308D583F11A}"/>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8" name="Footer Placeholder 7">
            <a:extLst>
              <a:ext uri="{FF2B5EF4-FFF2-40B4-BE49-F238E27FC236}">
                <a16:creationId xmlns:a16="http://schemas.microsoft.com/office/drawing/2014/main" id="{3C389707-9D23-9677-14F0-5842F82D9B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41A09-2E78-039D-7212-4BA488F9C41A}"/>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202068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4EF8-BA98-1000-5B62-EE18341C72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D167B7-A727-4843-C257-9DB2DE20821C}"/>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4" name="Footer Placeholder 3">
            <a:extLst>
              <a:ext uri="{FF2B5EF4-FFF2-40B4-BE49-F238E27FC236}">
                <a16:creationId xmlns:a16="http://schemas.microsoft.com/office/drawing/2014/main" id="{7C752325-A9EB-2C2A-6BE6-9CB5793B0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CBB23-E634-D69A-BCC5-7630F3042CB2}"/>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22066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6EF13-8E57-6617-FBBF-FACD35EFAF63}"/>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3" name="Footer Placeholder 2">
            <a:extLst>
              <a:ext uri="{FF2B5EF4-FFF2-40B4-BE49-F238E27FC236}">
                <a16:creationId xmlns:a16="http://schemas.microsoft.com/office/drawing/2014/main" id="{085B38D8-A311-140C-844D-4B0BFBF06E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A6BF2A-6F24-78C0-0149-DF6AAD2D3ABE}"/>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322899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D829-91B5-CB69-16BE-1B0074DC6E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204A11-E202-33E6-27AB-67A3D9F45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575525-6FC8-84A0-2894-CB91CD4CD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56207-80E3-164B-018B-987599C17CE3}"/>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6" name="Footer Placeholder 5">
            <a:extLst>
              <a:ext uri="{FF2B5EF4-FFF2-40B4-BE49-F238E27FC236}">
                <a16:creationId xmlns:a16="http://schemas.microsoft.com/office/drawing/2014/main" id="{00487528-BB91-91DD-3B32-59A05967D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533E1-519F-A3B9-886D-A9BC19A2DF52}"/>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358691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C0C9-9C59-3975-A6B2-EE6578A05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057963-E872-CC8E-D5E9-A53E34780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9E82CB-F6B9-C5FF-B08F-BB38DC0BD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212F8-3DE5-2DE1-4568-07F32BF98B06}"/>
              </a:ext>
            </a:extLst>
          </p:cNvPr>
          <p:cNvSpPr>
            <a:spLocks noGrp="1"/>
          </p:cNvSpPr>
          <p:nvPr>
            <p:ph type="dt" sz="half" idx="10"/>
          </p:nvPr>
        </p:nvSpPr>
        <p:spPr/>
        <p:txBody>
          <a:bodyPr/>
          <a:lstStyle/>
          <a:p>
            <a:fld id="{62681769-567D-4DCC-B4C3-C9E831942ED1}" type="datetimeFigureOut">
              <a:rPr lang="en-US" smtClean="0"/>
              <a:t>10/27/2024</a:t>
            </a:fld>
            <a:endParaRPr lang="en-US"/>
          </a:p>
        </p:txBody>
      </p:sp>
      <p:sp>
        <p:nvSpPr>
          <p:cNvPr id="6" name="Footer Placeholder 5">
            <a:extLst>
              <a:ext uri="{FF2B5EF4-FFF2-40B4-BE49-F238E27FC236}">
                <a16:creationId xmlns:a16="http://schemas.microsoft.com/office/drawing/2014/main" id="{0C0C26F7-4C4E-9028-5A55-10A7F500C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23B8E-098C-08AF-D127-E627D62D100C}"/>
              </a:ext>
            </a:extLst>
          </p:cNvPr>
          <p:cNvSpPr>
            <a:spLocks noGrp="1"/>
          </p:cNvSpPr>
          <p:nvPr>
            <p:ph type="sldNum" sz="quarter" idx="12"/>
          </p:nvPr>
        </p:nvSpPr>
        <p:spPr/>
        <p:txBody>
          <a:bodyPr/>
          <a:lstStyle/>
          <a:p>
            <a:fld id="{EF2C6E93-247C-4A47-ADB4-6897EF7D19BC}" type="slidenum">
              <a:rPr lang="en-US" smtClean="0"/>
              <a:t>‹#›</a:t>
            </a:fld>
            <a:endParaRPr lang="en-US"/>
          </a:p>
        </p:txBody>
      </p:sp>
    </p:spTree>
    <p:extLst>
      <p:ext uri="{BB962C8B-B14F-4D97-AF65-F5344CB8AC3E}">
        <p14:creationId xmlns:p14="http://schemas.microsoft.com/office/powerpoint/2010/main" val="213694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01ADD-B038-844A-0F68-3E4B25EE3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05F3E9-E357-4E17-04E6-ECB3AA97B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E497F-B348-7B4B-8029-E3D4A4714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81769-567D-4DCC-B4C3-C9E831942ED1}" type="datetimeFigureOut">
              <a:rPr lang="en-US" smtClean="0"/>
              <a:t>10/27/2024</a:t>
            </a:fld>
            <a:endParaRPr lang="en-US"/>
          </a:p>
        </p:txBody>
      </p:sp>
      <p:sp>
        <p:nvSpPr>
          <p:cNvPr id="5" name="Footer Placeholder 4">
            <a:extLst>
              <a:ext uri="{FF2B5EF4-FFF2-40B4-BE49-F238E27FC236}">
                <a16:creationId xmlns:a16="http://schemas.microsoft.com/office/drawing/2014/main" id="{CD5FC47D-F9D8-BA67-7AB0-C3125F4A5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597EE0-D825-CE58-5D98-37078D1B2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C6E93-247C-4A47-ADB4-6897EF7D19BC}" type="slidenum">
              <a:rPr lang="en-US" smtClean="0"/>
              <a:t>‹#›</a:t>
            </a:fld>
            <a:endParaRPr lang="en-US"/>
          </a:p>
        </p:txBody>
      </p:sp>
    </p:spTree>
    <p:extLst>
      <p:ext uri="{BB962C8B-B14F-4D97-AF65-F5344CB8AC3E}">
        <p14:creationId xmlns:p14="http://schemas.microsoft.com/office/powerpoint/2010/main" val="82324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0DAB6-B83D-3C5F-6EEA-EEACEB6E37D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8E643E-980C-B59D-B4DE-30C41CCC1954}"/>
              </a:ext>
            </a:extLst>
          </p:cNvPr>
          <p:cNvSpPr>
            <a:spLocks noGrp="1"/>
          </p:cNvSpPr>
          <p:nvPr>
            <p:ph type="ctrTitle"/>
          </p:nvPr>
        </p:nvSpPr>
        <p:spPr>
          <a:xfrm>
            <a:off x="614855" y="4114800"/>
            <a:ext cx="10625958" cy="1028262"/>
          </a:xfrm>
        </p:spPr>
        <p:txBody>
          <a:bodyPr>
            <a:normAutofit fontScale="90000"/>
          </a:bodyPr>
          <a:lstStyle/>
          <a:p>
            <a:r>
              <a:rPr lang="en-US" sz="4800" b="1" dirty="0">
                <a:solidFill>
                  <a:srgbClr val="FF0000"/>
                </a:solidFill>
                <a:latin typeface="Times New Roman" panose="02020603050405020304" pitchFamily="18" charset="0"/>
                <a:cs typeface="Times New Roman" panose="02020603050405020304" pitchFamily="18" charset="0"/>
              </a:rPr>
              <a:t>THƠ- TRUYỆN- CÂU ĐỐ SÁNG TÁC</a:t>
            </a:r>
            <a:br>
              <a:rPr lang="en-US" sz="4800" b="1" dirty="0">
                <a:solidFill>
                  <a:srgbClr val="FF0000"/>
                </a:solidFill>
                <a:latin typeface="Times New Roman" panose="02020603050405020304" pitchFamily="18" charset="0"/>
                <a:cs typeface="Times New Roman" panose="02020603050405020304" pitchFamily="18" charset="0"/>
              </a:rPr>
            </a:br>
            <a:br>
              <a:rPr lang="en-US" sz="4800" b="1" dirty="0">
                <a:solidFill>
                  <a:srgbClr val="FF0000"/>
                </a:solidFill>
                <a:latin typeface="Times New Roman" panose="02020603050405020304" pitchFamily="18" charset="0"/>
                <a:cs typeface="Times New Roman" panose="02020603050405020304" pitchFamily="18" charset="0"/>
              </a:rPr>
            </a:br>
            <a:r>
              <a:rPr lang="en-US" sz="3100" b="1" dirty="0" err="1">
                <a:solidFill>
                  <a:srgbClr val="002060"/>
                </a:solidFill>
                <a:latin typeface="Times New Roman" panose="02020603050405020304" pitchFamily="18" charset="0"/>
                <a:cs typeface="Times New Roman" panose="02020603050405020304" pitchFamily="18" charset="0"/>
              </a:rPr>
              <a:t>TÁC</a:t>
            </a:r>
            <a:r>
              <a:rPr lang="en-US" sz="3100" b="1" dirty="0">
                <a:solidFill>
                  <a:srgbClr val="002060"/>
                </a:solidFill>
                <a:latin typeface="Times New Roman" panose="02020603050405020304" pitchFamily="18" charset="0"/>
                <a:cs typeface="Times New Roman" panose="02020603050405020304" pitchFamily="18" charset="0"/>
              </a:rPr>
              <a:t> GIẢ: NGUYỄN THỊ MAI KIM</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ĐƠN VỊ: TRƯỜNG MẦM NON SAO SÁNG 5</a:t>
            </a:r>
            <a:br>
              <a:rPr lang="en-US" sz="3100" b="1" dirty="0">
                <a:latin typeface="Times New Roman" panose="02020603050405020304" pitchFamily="18" charset="0"/>
                <a:cs typeface="Times New Roman" panose="02020603050405020304" pitchFamily="18" charset="0"/>
              </a:rPr>
            </a:br>
            <a:endParaRPr lang="en-US" sz="3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69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D853F-A84A-7B50-8072-AFC3D3014FD5}"/>
              </a:ext>
            </a:extLst>
          </p:cNvPr>
          <p:cNvPicPr>
            <a:picLocks noChangeAspect="1"/>
          </p:cNvPicPr>
          <p:nvPr/>
        </p:nvPicPr>
        <p:blipFill>
          <a:blip r:embed="rId2"/>
          <a:stretch>
            <a:fillRect/>
          </a:stretch>
        </p:blipFill>
        <p:spPr>
          <a:xfrm>
            <a:off x="0" y="711967"/>
            <a:ext cx="12192000" cy="6857999"/>
          </a:xfrm>
          <a:prstGeom prst="rect">
            <a:avLst/>
          </a:prstGeom>
        </p:spPr>
      </p:pic>
      <p:sp>
        <p:nvSpPr>
          <p:cNvPr id="2" name="Title 1">
            <a:extLst>
              <a:ext uri="{FF2B5EF4-FFF2-40B4-BE49-F238E27FC236}">
                <a16:creationId xmlns:a16="http://schemas.microsoft.com/office/drawing/2014/main" id="{9874C290-5AE9-2D00-C9C6-A52051DE9F13}"/>
              </a:ext>
            </a:extLst>
          </p:cNvPr>
          <p:cNvSpPr>
            <a:spLocks noGrp="1"/>
          </p:cNvSpPr>
          <p:nvPr>
            <p:ph type="title"/>
          </p:nvPr>
        </p:nvSpPr>
        <p:spPr>
          <a:xfrm>
            <a:off x="-1" y="52333"/>
            <a:ext cx="12191999" cy="659634"/>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NHỮNG CÂU ĐỐ:</a:t>
            </a:r>
          </a:p>
        </p:txBody>
      </p:sp>
      <p:sp>
        <p:nvSpPr>
          <p:cNvPr id="6" name="TextBox 5">
            <a:extLst>
              <a:ext uri="{FF2B5EF4-FFF2-40B4-BE49-F238E27FC236}">
                <a16:creationId xmlns:a16="http://schemas.microsoft.com/office/drawing/2014/main" id="{A5690C68-E0A0-6211-154C-B91CC54DDB71}"/>
              </a:ext>
            </a:extLst>
          </p:cNvPr>
          <p:cNvSpPr txBox="1"/>
          <p:nvPr/>
        </p:nvSpPr>
        <p:spPr>
          <a:xfrm>
            <a:off x="2735317" y="1760145"/>
            <a:ext cx="6258910" cy="3369256"/>
          </a:xfrm>
          <a:prstGeom prst="rect">
            <a:avLst/>
          </a:prstGeom>
          <a:noFill/>
        </p:spPr>
        <p:txBody>
          <a:bodyPr wrap="square">
            <a:spAutoFit/>
          </a:bodyPr>
          <a:lstStyle/>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1.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Tròn</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tròn</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lăn</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lăn</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Màu</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sắc</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sặc</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sỡ</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Trẻ</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con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thích</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chơi</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Khi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nào</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cũng</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cười</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Đáp</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án</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Bóng</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2.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Như</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chiếc</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xe</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nhỏ</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Có</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thể</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đẩy</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đi</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Trẻ</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em</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ngồi</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lên</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Chạy</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khắp</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mọi</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nơi</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a:p>
            <a:pPr marL="0" marR="0" indent="457200" algn="just">
              <a:lnSpc>
                <a:spcPct val="107000"/>
              </a:lnSpc>
              <a:spcBef>
                <a:spcPts val="0"/>
              </a:spcBef>
              <a:spcAft>
                <a:spcPts val="0"/>
              </a:spcAft>
            </a:pP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Đáp</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án</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Xe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đẩy</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đồ</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panose="020B0004020202020204" pitchFamily="34" charset="0"/>
                <a:ea typeface="Calibri" panose="020F0502020204030204" pitchFamily="34" charset="0"/>
                <a:cs typeface="Times New Roman" panose="02020603050405020304" pitchFamily="18" charset="0"/>
              </a:rPr>
              <a:t>chơi</a:t>
            </a:r>
            <a:r>
              <a:rPr lang="en-US" sz="2000" b="1" kern="100" dirty="0">
                <a:effectLst/>
                <a:latin typeface="Aptos" panose="020B00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18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ED95FB-BD1F-B3E7-10A6-46B801590DAC}"/>
              </a:ext>
            </a:extLst>
          </p:cNvPr>
          <p:cNvPicPr>
            <a:picLocks noChangeAspect="1"/>
          </p:cNvPicPr>
          <p:nvPr/>
        </p:nvPicPr>
        <p:blipFill>
          <a:blip r:embed="rId2"/>
          <a:stretch>
            <a:fillRect/>
          </a:stretch>
        </p:blipFill>
        <p:spPr>
          <a:xfrm>
            <a:off x="1" y="-220718"/>
            <a:ext cx="12414032" cy="7078718"/>
          </a:xfrm>
          <a:prstGeom prst="rect">
            <a:avLst/>
          </a:prstGeom>
        </p:spPr>
      </p:pic>
      <p:sp>
        <p:nvSpPr>
          <p:cNvPr id="2" name="Title 1">
            <a:extLst>
              <a:ext uri="{FF2B5EF4-FFF2-40B4-BE49-F238E27FC236}">
                <a16:creationId xmlns:a16="http://schemas.microsoft.com/office/drawing/2014/main" id="{FFBDB80C-D5E4-B671-9A8C-EA2261EDDD46}"/>
              </a:ext>
            </a:extLst>
          </p:cNvPr>
          <p:cNvSpPr>
            <a:spLocks noGrp="1"/>
          </p:cNvSpPr>
          <p:nvPr>
            <p:ph type="title"/>
          </p:nvPr>
        </p:nvSpPr>
        <p:spPr>
          <a:xfrm>
            <a:off x="585951" y="76920"/>
            <a:ext cx="5846379" cy="549275"/>
          </a:xfrm>
        </p:spPr>
        <p:txBody>
          <a:bodyPr>
            <a:normAutofit fontScale="90000"/>
          </a:bodyPr>
          <a:lstStyle/>
          <a:p>
            <a:r>
              <a:rPr lang="en-US" b="1" dirty="0">
                <a:solidFill>
                  <a:srgbClr val="7030A0"/>
                </a:solidFill>
                <a:latin typeface="Times New Roman" panose="02020603050405020304" pitchFamily="18" charset="0"/>
                <a:cs typeface="Times New Roman" panose="02020603050405020304" pitchFamily="18" charset="0"/>
              </a:rPr>
              <a:t>NHỮNG BÀI THƠ HAY:</a:t>
            </a:r>
          </a:p>
        </p:txBody>
      </p:sp>
      <p:sp>
        <p:nvSpPr>
          <p:cNvPr id="8" name="TextBox 7">
            <a:extLst>
              <a:ext uri="{FF2B5EF4-FFF2-40B4-BE49-F238E27FC236}">
                <a16:creationId xmlns:a16="http://schemas.microsoft.com/office/drawing/2014/main" id="{FA7E7C9B-1A50-F8F6-77AC-FEBFC90094BD}"/>
              </a:ext>
            </a:extLst>
          </p:cNvPr>
          <p:cNvSpPr txBox="1"/>
          <p:nvPr/>
        </p:nvSpPr>
        <p:spPr>
          <a:xfrm>
            <a:off x="4217275" y="678061"/>
            <a:ext cx="3697015" cy="584775"/>
          </a:xfrm>
          <a:prstGeom prst="rect">
            <a:avLst/>
          </a:prstGeom>
          <a:noFill/>
        </p:spPr>
        <p:txBody>
          <a:bodyPr wrap="square">
            <a:spAutoFit/>
          </a:bodyPr>
          <a:lstStyle/>
          <a:p>
            <a:r>
              <a:rPr lang="en-US" sz="3200" b="1" dirty="0" err="1">
                <a:solidFill>
                  <a:srgbClr val="00B0F0"/>
                </a:solidFill>
                <a:effectLst/>
                <a:latin typeface="Times New Roman" panose="02020603050405020304" pitchFamily="18" charset="0"/>
                <a:ea typeface="Calibri" panose="020F0502020204030204" pitchFamily="34" charset="0"/>
              </a:rPr>
              <a:t>Cô</a:t>
            </a:r>
            <a:r>
              <a:rPr lang="en-US" sz="3200" b="1" dirty="0">
                <a:solidFill>
                  <a:srgbClr val="00B0F0"/>
                </a:solidFill>
                <a:effectLst/>
                <a:latin typeface="Times New Roman" panose="02020603050405020304" pitchFamily="18" charset="0"/>
                <a:ea typeface="Calibri" panose="020F0502020204030204" pitchFamily="34" charset="0"/>
              </a:rPr>
              <a:t> </a:t>
            </a:r>
            <a:r>
              <a:rPr lang="en-US" sz="3200" b="1" dirty="0" err="1">
                <a:solidFill>
                  <a:srgbClr val="00B0F0"/>
                </a:solidFill>
                <a:effectLst/>
                <a:latin typeface="Times New Roman" panose="02020603050405020304" pitchFamily="18" charset="0"/>
                <a:ea typeface="Calibri" panose="020F0502020204030204" pitchFamily="34" charset="0"/>
              </a:rPr>
              <a:t>Giáo</a:t>
            </a:r>
            <a:r>
              <a:rPr lang="en-US" sz="3200" b="1" dirty="0">
                <a:solidFill>
                  <a:srgbClr val="00B0F0"/>
                </a:solidFill>
                <a:effectLst/>
                <a:latin typeface="Times New Roman" panose="02020603050405020304" pitchFamily="18" charset="0"/>
                <a:ea typeface="Calibri" panose="020F0502020204030204" pitchFamily="34" charset="0"/>
              </a:rPr>
              <a:t> </a:t>
            </a:r>
            <a:r>
              <a:rPr lang="en-US" sz="3200" b="1" dirty="0" err="1">
                <a:solidFill>
                  <a:srgbClr val="00B0F0"/>
                </a:solidFill>
                <a:effectLst/>
                <a:latin typeface="Times New Roman" panose="02020603050405020304" pitchFamily="18" charset="0"/>
                <a:ea typeface="Calibri" panose="020F0502020204030204" pitchFamily="34" charset="0"/>
              </a:rPr>
              <a:t>Mầm</a:t>
            </a:r>
            <a:r>
              <a:rPr lang="en-US" sz="3200" b="1" dirty="0">
                <a:solidFill>
                  <a:srgbClr val="00B0F0"/>
                </a:solidFill>
                <a:effectLst/>
                <a:latin typeface="Times New Roman" panose="02020603050405020304" pitchFamily="18" charset="0"/>
                <a:ea typeface="Calibri" panose="020F0502020204030204" pitchFamily="34" charset="0"/>
              </a:rPr>
              <a:t> Non</a:t>
            </a:r>
            <a:endParaRPr lang="en-US" sz="3200" dirty="0">
              <a:solidFill>
                <a:srgbClr val="00B0F0"/>
              </a:solidFill>
            </a:endParaRPr>
          </a:p>
        </p:txBody>
      </p:sp>
      <p:sp>
        <p:nvSpPr>
          <p:cNvPr id="10" name="TextBox 9">
            <a:extLst>
              <a:ext uri="{FF2B5EF4-FFF2-40B4-BE49-F238E27FC236}">
                <a16:creationId xmlns:a16="http://schemas.microsoft.com/office/drawing/2014/main" id="{80FFB066-8667-F3C8-DB84-F8C23EC302A7}"/>
              </a:ext>
            </a:extLst>
          </p:cNvPr>
          <p:cNvSpPr txBox="1"/>
          <p:nvPr/>
        </p:nvSpPr>
        <p:spPr>
          <a:xfrm>
            <a:off x="-23648" y="1262836"/>
            <a:ext cx="4635062" cy="1701107"/>
          </a:xfrm>
          <a:prstGeom prst="rect">
            <a:avLst/>
          </a:prstGeom>
          <a:noFill/>
        </p:spPr>
        <p:txBody>
          <a:bodyPr wrap="square">
            <a:spAutoFit/>
          </a:bodyPr>
          <a:lstStyle/>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Cô</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giáo</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hiền</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như</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mẹ</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Dạy</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em</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từng</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bài</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ca,</a:t>
            </a:r>
          </a:p>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Bàn</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tay</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cô</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dịu</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nhẹ</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Chăm</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sóc</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em</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thật</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thà</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BE56CE11-1FD5-D5CA-E911-C97CA9341D84}"/>
              </a:ext>
            </a:extLst>
          </p:cNvPr>
          <p:cNvSpPr txBox="1"/>
          <p:nvPr/>
        </p:nvSpPr>
        <p:spPr>
          <a:xfrm>
            <a:off x="1931277" y="2979734"/>
            <a:ext cx="6258910" cy="1706108"/>
          </a:xfrm>
          <a:prstGeom prst="rect">
            <a:avLst/>
          </a:prstGeom>
          <a:noFill/>
        </p:spPr>
        <p:txBody>
          <a:bodyPr wrap="square">
            <a:spAutoFit/>
          </a:bodyPr>
          <a:lstStyle/>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Cô</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kể</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chuyện</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thật</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hay,</a:t>
            </a:r>
          </a:p>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Chơi</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cùng</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em</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mỗi</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ngày</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Dạy</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em</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bao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điều</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mới</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Tình</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cô</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ấm</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ngát</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bay.</a:t>
            </a:r>
          </a:p>
        </p:txBody>
      </p:sp>
      <p:sp>
        <p:nvSpPr>
          <p:cNvPr id="14" name="TextBox 13">
            <a:extLst>
              <a:ext uri="{FF2B5EF4-FFF2-40B4-BE49-F238E27FC236}">
                <a16:creationId xmlns:a16="http://schemas.microsoft.com/office/drawing/2014/main" id="{BCA38EDE-9C2E-FF09-F533-C96B130C996B}"/>
              </a:ext>
            </a:extLst>
          </p:cNvPr>
          <p:cNvSpPr txBox="1"/>
          <p:nvPr/>
        </p:nvSpPr>
        <p:spPr>
          <a:xfrm>
            <a:off x="3681248" y="4742110"/>
            <a:ext cx="6258910" cy="1706108"/>
          </a:xfrm>
          <a:prstGeom prst="rect">
            <a:avLst/>
          </a:prstGeom>
          <a:noFill/>
        </p:spPr>
        <p:txBody>
          <a:bodyPr wrap="square">
            <a:spAutoFit/>
          </a:bodyPr>
          <a:lstStyle/>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Cô</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cười</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tươi</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như</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hoa</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Dắt</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em</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đi</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muôn</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nơi</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Em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yêu</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cô</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rất</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nhiều</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Cô</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giáo</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của</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chúng</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effectLst/>
                <a:latin typeface="Aptos Display" panose="020B0004020202020204" pitchFamily="34" charset="0"/>
                <a:ea typeface="Calibri" panose="020F0502020204030204" pitchFamily="34" charset="0"/>
                <a:cs typeface="Times New Roman" panose="02020603050405020304" pitchFamily="18" charset="0"/>
              </a:rPr>
              <a:t>em</a:t>
            </a:r>
            <a:r>
              <a:rPr lang="en-US" sz="2000" b="1" kern="100" dirty="0">
                <a:effectLst/>
                <a:latin typeface="Aptos Display" panose="020B00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8975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915993-1B18-98AE-EF96-719D64A0382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B8DD61-0804-299D-405D-E3B5D4BA7928}"/>
              </a:ext>
            </a:extLst>
          </p:cNvPr>
          <p:cNvSpPr>
            <a:spLocks noGrp="1"/>
          </p:cNvSpPr>
          <p:nvPr>
            <p:ph type="title"/>
          </p:nvPr>
        </p:nvSpPr>
        <p:spPr>
          <a:xfrm>
            <a:off x="617482" y="2955404"/>
            <a:ext cx="10515600" cy="1325563"/>
          </a:xfrm>
        </p:spPr>
        <p:txBody>
          <a:bodyPr>
            <a:normAutofit fontScale="90000"/>
          </a:bodyPr>
          <a:lstStyle/>
          <a:p>
            <a:pPr marL="1371600" marR="0" indent="457200">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Lớp</a:t>
            </a: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b="1" kern="1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Học</a:t>
            </a: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b="1" kern="1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Thân</a:t>
            </a: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b="1" kern="1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Yêu</a:t>
            </a:r>
            <a:br>
              <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700" kern="100" dirty="0" err="1">
                <a:effectLst/>
                <a:latin typeface="Arial" panose="020B0604020202020204" pitchFamily="34" charset="0"/>
                <a:ea typeface="Calibri" panose="020F0502020204030204" pitchFamily="34" charset="0"/>
                <a:cs typeface="Arial" panose="020B0604020202020204" pitchFamily="34" charset="0"/>
              </a:rPr>
              <a:t>Lớp</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học</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là</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ngôi</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nhà</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err="1">
                <a:effectLst/>
                <a:latin typeface="Arial" panose="020B0604020202020204" pitchFamily="34" charset="0"/>
                <a:ea typeface="Calibri" panose="020F0502020204030204" pitchFamily="34" charset="0"/>
                <a:cs typeface="Arial" panose="020B0604020202020204" pitchFamily="34" charset="0"/>
              </a:rPr>
              <a:t>Có</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cô</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giáo</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hiền</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hòa</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err="1">
                <a:effectLst/>
                <a:latin typeface="Arial" panose="020B0604020202020204" pitchFamily="34" charset="0"/>
                <a:ea typeface="Calibri" panose="020F0502020204030204" pitchFamily="34" charset="0"/>
                <a:cs typeface="Arial" panose="020B0604020202020204" pitchFamily="34" charset="0"/>
              </a:rPr>
              <a:t>Có</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các</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bạn</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chăm</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chỉ</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err="1">
                <a:effectLst/>
                <a:latin typeface="Arial" panose="020B0604020202020204" pitchFamily="34" charset="0"/>
                <a:ea typeface="Calibri" panose="020F0502020204030204" pitchFamily="34" charset="0"/>
                <a:cs typeface="Arial" panose="020B0604020202020204" pitchFamily="34" charset="0"/>
              </a:rPr>
              <a:t>Chúng</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mình</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vui</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hát</a:t>
            </a:r>
            <a:r>
              <a:rPr lang="en-US" sz="2700" kern="100" dirty="0">
                <a:effectLst/>
                <a:latin typeface="Arial" panose="020B0604020202020204" pitchFamily="34" charset="0"/>
                <a:ea typeface="Calibri" panose="020F0502020204030204" pitchFamily="34" charset="0"/>
                <a:cs typeface="Arial" panose="020B0604020202020204" pitchFamily="34" charset="0"/>
              </a:rPr>
              <a:t> ca.</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Bàn</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ghế</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sạch</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tinh</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tươm</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Sách</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vở</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ngay</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ngắn</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luôn</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Cùng</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nhau</a:t>
            </a:r>
            <a:r>
              <a:rPr lang="en-US" sz="2700" kern="100" dirty="0">
                <a:effectLst/>
                <a:latin typeface="Arial" panose="020B0604020202020204" pitchFamily="34" charset="0"/>
                <a:ea typeface="Calibri" panose="020F0502020204030204" pitchFamily="34" charset="0"/>
                <a:cs typeface="Arial" panose="020B0604020202020204" pitchFamily="34" charset="0"/>
              </a:rPr>
              <a:t> ta </a:t>
            </a:r>
            <a:r>
              <a:rPr lang="en-US" sz="2700" kern="100" dirty="0" err="1">
                <a:effectLst/>
                <a:latin typeface="Arial" panose="020B0604020202020204" pitchFamily="34" charset="0"/>
                <a:ea typeface="Calibri" panose="020F0502020204030204" pitchFamily="34" charset="0"/>
                <a:cs typeface="Arial" panose="020B0604020202020204" pitchFamily="34" charset="0"/>
              </a:rPr>
              <a:t>học</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tập</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Mỗi</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ngày</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thêm</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vui</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hơn</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a:effectLst/>
                <a:latin typeface="Arial" panose="020B0604020202020204" pitchFamily="34" charset="0"/>
                <a:ea typeface="Calibri" panose="020F0502020204030204" pitchFamily="34" charset="0"/>
                <a:cs typeface="Arial" panose="020B0604020202020204" pitchFamily="34" charset="0"/>
              </a:rPr>
              <a:t> </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Cô</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dạy</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em</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từng</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chữ</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Bạn</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bè</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cùng</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sẻ</a:t>
            </a:r>
            <a:r>
              <a:rPr lang="en-US" sz="2700" kern="100" dirty="0">
                <a:effectLst/>
                <a:latin typeface="Arial" panose="020B0604020202020204" pitchFamily="34" charset="0"/>
                <a:ea typeface="Calibri" panose="020F0502020204030204" pitchFamily="34" charset="0"/>
                <a:cs typeface="Arial" panose="020B0604020202020204" pitchFamily="34" charset="0"/>
              </a:rPr>
              <a:t> chia,</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Lớp</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học</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là</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nơi</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ấy</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Thân</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yêu</a:t>
            </a:r>
            <a:r>
              <a:rPr lang="en-US" sz="2700" kern="100" dirty="0">
                <a:effectLst/>
                <a:latin typeface="Arial" panose="020B0604020202020204" pitchFamily="34" charset="0"/>
                <a:ea typeface="Calibri" panose="020F0502020204030204" pitchFamily="34" charset="0"/>
                <a:cs typeface="Arial" panose="020B0604020202020204" pitchFamily="34" charset="0"/>
              </a:rPr>
              <a:t> </a:t>
            </a:r>
            <a:r>
              <a:rPr lang="en-US" sz="2700" kern="100" dirty="0" err="1">
                <a:effectLst/>
                <a:latin typeface="Arial" panose="020B0604020202020204" pitchFamily="34" charset="0"/>
                <a:ea typeface="Calibri" panose="020F0502020204030204" pitchFamily="34" charset="0"/>
                <a:cs typeface="Arial" panose="020B0604020202020204" pitchFamily="34" charset="0"/>
              </a:rPr>
              <a:t>biết</a:t>
            </a:r>
            <a:r>
              <a:rPr lang="en-US" sz="2700" kern="100" dirty="0">
                <a:effectLst/>
                <a:latin typeface="Arial" panose="020B0604020202020204" pitchFamily="34" charset="0"/>
                <a:ea typeface="Calibri" panose="020F0502020204030204" pitchFamily="34" charset="0"/>
                <a:cs typeface="Arial" panose="020B0604020202020204" pitchFamily="34" charset="0"/>
              </a:rPr>
              <a:t> bao </a:t>
            </a:r>
            <a:r>
              <a:rPr lang="en-US" sz="2700" kern="100" dirty="0" err="1">
                <a:effectLst/>
                <a:latin typeface="Arial" panose="020B0604020202020204" pitchFamily="34" charset="0"/>
                <a:ea typeface="Calibri" panose="020F0502020204030204" pitchFamily="34" charset="0"/>
                <a:cs typeface="Arial" panose="020B0604020202020204" pitchFamily="34" charset="0"/>
              </a:rPr>
              <a:t>nhiêu</a:t>
            </a:r>
            <a:r>
              <a:rPr lang="en-US" sz="2700" kern="100" dirty="0">
                <a:effectLst/>
                <a:latin typeface="Arial" panose="020B0604020202020204" pitchFamily="34" charset="0"/>
                <a:ea typeface="Calibri" panose="020F0502020204030204" pitchFamily="34" charset="0"/>
                <a:cs typeface="Arial" panose="020B0604020202020204" pitchFamily="34" charset="0"/>
              </a:rPr>
              <a:t>!</a:t>
            </a:r>
            <a:br>
              <a:rPr lang="en-US" sz="2700" kern="100" dirty="0">
                <a:effectLst/>
                <a:latin typeface="Arial" panose="020B0604020202020204" pitchFamily="34" charset="0"/>
                <a:ea typeface="Calibri" panose="020F050202020403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86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4CF1-42E2-1550-B095-4A261E1E45E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BD4E59D-900A-2442-4AD8-0C73EF1295DA}"/>
              </a:ext>
            </a:extLst>
          </p:cNvPr>
          <p:cNvPicPr>
            <a:picLocks noChangeAspect="1"/>
          </p:cNvPicPr>
          <p:nvPr/>
        </p:nvPicPr>
        <p:blipFill>
          <a:blip r:embed="rId2"/>
          <a:stretch>
            <a:fillRect/>
          </a:stretch>
        </p:blipFill>
        <p:spPr>
          <a:xfrm>
            <a:off x="-268014" y="0"/>
            <a:ext cx="12738538" cy="6858000"/>
          </a:xfrm>
          <a:prstGeom prst="rect">
            <a:avLst/>
          </a:prstGeom>
        </p:spPr>
      </p:pic>
      <p:sp>
        <p:nvSpPr>
          <p:cNvPr id="6" name="TextBox 5">
            <a:extLst>
              <a:ext uri="{FF2B5EF4-FFF2-40B4-BE49-F238E27FC236}">
                <a16:creationId xmlns:a16="http://schemas.microsoft.com/office/drawing/2014/main" id="{006C970A-4873-C894-C61E-F00E4C0547D0}"/>
              </a:ext>
            </a:extLst>
          </p:cNvPr>
          <p:cNvSpPr txBox="1"/>
          <p:nvPr/>
        </p:nvSpPr>
        <p:spPr>
          <a:xfrm>
            <a:off x="1793328" y="735284"/>
            <a:ext cx="6203730" cy="655885"/>
          </a:xfrm>
          <a:prstGeom prst="rect">
            <a:avLst/>
          </a:prstGeom>
          <a:noFill/>
        </p:spPr>
        <p:txBody>
          <a:bodyPr wrap="square">
            <a:spAutoFit/>
          </a:bodyPr>
          <a:lstStyle/>
          <a:p>
            <a:pPr marL="1371600" marR="0" indent="457200">
              <a:lnSpc>
                <a:spcPct val="107000"/>
              </a:lnSpc>
              <a:spcBef>
                <a:spcPts val="0"/>
              </a:spcBef>
              <a:spcAft>
                <a:spcPts val="800"/>
              </a:spcAft>
            </a:pPr>
            <a:r>
              <a:rPr lang="en-US" sz="36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36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36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Mầm</a:t>
            </a:r>
            <a:r>
              <a:rPr lang="en-US" sz="36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Non</a:t>
            </a:r>
            <a:endParaRPr lang="en-US"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FF2833E-D934-B76E-6B8E-EA377D49CBDF}"/>
              </a:ext>
            </a:extLst>
          </p:cNvPr>
          <p:cNvSpPr txBox="1"/>
          <p:nvPr/>
        </p:nvSpPr>
        <p:spPr>
          <a:xfrm>
            <a:off x="1383424" y="1563016"/>
            <a:ext cx="6203730" cy="1706108"/>
          </a:xfrm>
          <a:prstGeom prst="rect">
            <a:avLst/>
          </a:prstGeom>
          <a:noFill/>
        </p:spPr>
        <p:txBody>
          <a:bodyPr wrap="square">
            <a:spAutoFit/>
          </a:bodyPr>
          <a:lstStyle/>
          <a:p>
            <a:pPr marL="0" marR="0" algn="just">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Nụ</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cười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trẻ</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thơ</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rạng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rỡ</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ánh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nắng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Chương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trình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mầm</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non,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bước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khởi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đầu</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vàng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Học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qua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trò</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chơi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vui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vẻ</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mỗi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ngày</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Khám</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phá</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thế</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giới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bay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bổng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tương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lai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DCB3F358-0F7C-1052-08F4-C2BDE7291597}"/>
              </a:ext>
            </a:extLst>
          </p:cNvPr>
          <p:cNvSpPr txBox="1"/>
          <p:nvPr/>
        </p:nvSpPr>
        <p:spPr>
          <a:xfrm>
            <a:off x="405962" y="3532334"/>
            <a:ext cx="6203730" cy="1706108"/>
          </a:xfrm>
          <a:prstGeom prst="rect">
            <a:avLst/>
          </a:prstGeom>
          <a:noFill/>
        </p:spPr>
        <p:txBody>
          <a:bodyPr wrap="square">
            <a:spAutoFit/>
          </a:bodyPr>
          <a:lstStyle/>
          <a:p>
            <a:pPr marL="4572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Giáo</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viên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ân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cần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dẫn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dắt</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từng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bước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Tình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yêu</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thương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chảy</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như</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suối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nguồn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nuôi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Ngôn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ngữ</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hình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khối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nghệ</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thuật</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muôn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màu</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Rèn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luyện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kỹ</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năng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cho</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trẻ</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vững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bầu</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8E3BBCBF-7B1E-89F2-EAF8-6C17E59E5368}"/>
              </a:ext>
            </a:extLst>
          </p:cNvPr>
          <p:cNvSpPr txBox="1"/>
          <p:nvPr/>
        </p:nvSpPr>
        <p:spPr>
          <a:xfrm>
            <a:off x="4485289" y="1606022"/>
            <a:ext cx="6509188" cy="1706108"/>
          </a:xfrm>
          <a:prstGeom prst="rect">
            <a:avLst/>
          </a:prstGeom>
          <a:noFill/>
        </p:spPr>
        <p:txBody>
          <a:bodyPr wrap="square">
            <a:spAutoFit/>
          </a:bodyPr>
          <a:lstStyle/>
          <a:p>
            <a:pPr marL="13716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Kỹ</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năng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sống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nhỏ</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từ</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lời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nói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hành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động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Học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cách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sẻ</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chia,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hòa</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đồng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hợp</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tác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Mỗi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ngày</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một</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chút</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khôn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lớn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từng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ngày</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13716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Mầm</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non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nảy</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nở</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tương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lai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rực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rỡ</a:t>
            </a:r>
            <a:r>
              <a:rPr lang="en-US" sz="1800"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endParaRPr lang="en-US" sz="1400"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E34DD62-3147-B384-94E4-DBFC99822E6E}"/>
              </a:ext>
            </a:extLst>
          </p:cNvPr>
          <p:cNvSpPr txBox="1"/>
          <p:nvPr/>
        </p:nvSpPr>
        <p:spPr>
          <a:xfrm>
            <a:off x="3507827" y="3516914"/>
            <a:ext cx="7486650" cy="1706108"/>
          </a:xfrm>
          <a:prstGeom prst="rect">
            <a:avLst/>
          </a:prstGeom>
          <a:noFill/>
        </p:spPr>
        <p:txBody>
          <a:bodyPr wrap="square">
            <a:spAutoFit/>
          </a:bodyPr>
          <a:lstStyle/>
          <a:p>
            <a:pPr marL="22860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Chương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trình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thiết</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kế</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tỉ</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mỉ</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tinh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tế</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22860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Tạo</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nên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nền</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tảng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vững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chắc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mai</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sau</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22860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Từng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giấc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mơ</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xanh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ươm</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mầm</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hy</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vọng</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a:t>
            </a:r>
          </a:p>
          <a:p>
            <a:pPr marL="2286000" marR="0" indent="457200">
              <a:lnSpc>
                <a:spcPct val="107000"/>
              </a:lnSpc>
              <a:spcBef>
                <a:spcPts val="0"/>
              </a:spcBef>
              <a:spcAft>
                <a:spcPts val="800"/>
              </a:spcAft>
            </a:pP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Giáo</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dục</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mầm</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non,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hành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trình</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tuyệt</a:t>
            </a:r>
            <a:r>
              <a:rPr lang="en-US" sz="2000" b="1" kern="100" dirty="0">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 </a:t>
            </a:r>
            <a:r>
              <a:rPr lang="en-US" sz="2000" b="1" kern="100" dirty="0" err="1">
                <a:solidFill>
                  <a:srgbClr val="FFFF00"/>
                </a:solidFill>
                <a:effectLst/>
                <a:latin typeface="Aptos Display" panose="020B0004020202020204" pitchFamily="34" charset="0"/>
                <a:ea typeface="Calibri" panose="020F0502020204030204" pitchFamily="34" charset="0"/>
                <a:cs typeface="Times New Roman" panose="02020603050405020304" pitchFamily="18" charset="0"/>
              </a:rPr>
              <a:t>vời</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62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8EF5-E45D-1529-8DCD-245CADD4385C}"/>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259310D-3956-2FCE-8D13-EA7004D54F17}"/>
              </a:ext>
            </a:extLst>
          </p:cNvPr>
          <p:cNvSpPr txBox="1"/>
          <p:nvPr/>
        </p:nvSpPr>
        <p:spPr>
          <a:xfrm>
            <a:off x="315310" y="157655"/>
            <a:ext cx="11561379" cy="7684283"/>
          </a:xfrm>
          <a:prstGeom prst="rect">
            <a:avLst/>
          </a:prstGeom>
          <a:noFill/>
        </p:spPr>
        <p:txBody>
          <a:bodyPr wrap="square" rtlCol="0">
            <a:spAutoFit/>
          </a:bodyPr>
          <a:lstStyle/>
          <a:p>
            <a:pPr marL="0" marR="0" algn="ctr">
              <a:lnSpc>
                <a:spcPct val="107000"/>
              </a:lnSpc>
              <a:spcBef>
                <a:spcPts val="0"/>
              </a:spcBef>
              <a:spcAft>
                <a:spcPts val="800"/>
              </a:spcAft>
            </a:pPr>
            <a:r>
              <a:rPr lang="en-US" sz="3200" b="1" kern="10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Câu</a:t>
            </a:r>
            <a:r>
              <a:rPr lang="en-US" sz="3200" b="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3200" b="1" kern="10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chuyện</a:t>
            </a:r>
            <a:r>
              <a:rPr lang="en-US" sz="3200" b="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3200" b="1" kern="10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Chú</a:t>
            </a:r>
            <a:r>
              <a:rPr lang="en-US" sz="3200" b="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3200" b="1" kern="10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Mèo</a:t>
            </a:r>
            <a:r>
              <a:rPr lang="en-US" sz="3200" b="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 Con </a:t>
            </a:r>
            <a:r>
              <a:rPr lang="en-US" sz="3200" b="1" kern="10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Tìm</a:t>
            </a:r>
            <a:r>
              <a:rPr lang="en-US" sz="3200" b="1" kern="100"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3200" b="1" kern="100"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Nhà</a:t>
            </a:r>
            <a:endParaRPr lang="en-US" sz="3200" kern="1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marL="0" marR="0" indent="457200" algn="just">
              <a:lnSpc>
                <a:spcPct val="107000"/>
              </a:lnSpc>
              <a:spcBef>
                <a:spcPts val="0"/>
              </a:spcBef>
              <a:spcAft>
                <a:spcPts val="0"/>
              </a:spcAft>
            </a:pPr>
            <a:r>
              <a:rPr lang="en-US" sz="1600" kern="100" dirty="0" err="1">
                <a:effectLst/>
                <a:latin typeface="Arial" panose="020B0604020202020204" pitchFamily="34" charset="0"/>
                <a:ea typeface="Calibri" panose="020F0502020204030204" pitchFamily="34" charset="0"/>
                <a:cs typeface="Arial" panose="020B0604020202020204" pitchFamily="34" charset="0"/>
              </a:rPr>
              <a:t>Ngày</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xưa</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trong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một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khu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rừng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nhỏ</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có</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một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chú</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mèo</a:t>
            </a:r>
            <a:r>
              <a:rPr lang="en-US" sz="1600" kern="100" dirty="0">
                <a:effectLst/>
                <a:latin typeface="Arial" panose="020B0604020202020204" pitchFamily="34" charset="0"/>
                <a:ea typeface="Calibri" panose="020F0502020204030204" pitchFamily="34" charset="0"/>
                <a:cs typeface="Arial" panose="020B0604020202020204" pitchFamily="34" charset="0"/>
              </a:rPr>
              <a:t> con </a:t>
            </a:r>
            <a:r>
              <a:rPr lang="en-US" sz="1600" kern="100" dirty="0" err="1">
                <a:effectLst/>
                <a:latin typeface="Arial" panose="020B0604020202020204" pitchFamily="34" charset="0"/>
                <a:ea typeface="Calibri" panose="020F0502020204030204" pitchFamily="34" charset="0"/>
                <a:cs typeface="Arial" panose="020B0604020202020204" pitchFamily="34" charset="0"/>
              </a:rPr>
              <a:t>tên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là</a:t>
            </a:r>
            <a:r>
              <a:rPr lang="en-US" sz="1600" kern="100" dirty="0">
                <a:effectLst/>
                <a:latin typeface="Arial" panose="020B0604020202020204" pitchFamily="34" charset="0"/>
                <a:ea typeface="Calibri" panose="020F0502020204030204" pitchFamily="34" charset="0"/>
                <a:cs typeface="Arial" panose="020B0604020202020204" pitchFamily="34" charset="0"/>
              </a:rPr>
              <a:t> Miu. 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có</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bộ</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lông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trắng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muốt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mắt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tròn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xoe</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rất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đáng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yêu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Một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hôm</a:t>
            </a:r>
            <a:r>
              <a:rPr lang="en-US" sz="1600" kern="100" dirty="0">
                <a:effectLst/>
                <a:latin typeface="Arial" panose="020B0604020202020204" pitchFamily="34" charset="0"/>
                <a:ea typeface="Calibri" panose="020F0502020204030204" pitchFamily="34" charset="0"/>
                <a:cs typeface="Arial" panose="020B0604020202020204" pitchFamily="34" charset="0"/>
              </a:rPr>
              <a:t>, Miu con </a:t>
            </a:r>
            <a:r>
              <a:rPr lang="en-US" sz="1600" kern="100" dirty="0" err="1">
                <a:effectLst/>
                <a:latin typeface="Arial" panose="020B0604020202020204" pitchFamily="34" charset="0"/>
                <a:ea typeface="Calibri" panose="020F0502020204030204" pitchFamily="34" charset="0"/>
                <a:cs typeface="Arial" panose="020B0604020202020204" pitchFamily="34" charset="0"/>
              </a:rPr>
              <a:t>chạy</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ra</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ngoài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chơi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nhưng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lại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không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nhớ</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đường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về</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nhà</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đi</a:t>
            </a:r>
            <a:r>
              <a:rPr lang="en-US" sz="1600" kern="100" dirty="0">
                <a:effectLst/>
                <a:latin typeface="Arial" panose="020B0604020202020204" pitchFamily="34" charset="0"/>
                <a:ea typeface="Calibri" panose="020F0502020204030204" pitchFamily="34" charset="0"/>
                <a:cs typeface="Arial" panose="020B0604020202020204" pitchFamily="34" charset="0"/>
              </a:rPr>
              <a:t> lang thang </a:t>
            </a:r>
            <a:r>
              <a:rPr lang="en-US" sz="1600" kern="100" dirty="0" err="1">
                <a:effectLst/>
                <a:latin typeface="Arial" panose="020B0604020202020204" pitchFamily="34" charset="0"/>
                <a:ea typeface="Calibri" panose="020F0502020204030204" pitchFamily="34" charset="0"/>
                <a:cs typeface="Arial" panose="020B0604020202020204" pitchFamily="34" charset="0"/>
              </a:rPr>
              <a:t>khắp</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nơi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vừa</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vừa</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kêu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Meo</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meo</a:t>
            </a:r>
            <a:r>
              <a:rPr lang="en-US" sz="1600" kern="100" dirty="0">
                <a:effectLst/>
                <a:latin typeface="Arial" panose="020B0604020202020204" pitchFamily="34" charset="0"/>
                <a:ea typeface="Calibri" panose="020F0502020204030204" pitchFamily="34" charset="0"/>
                <a:cs typeface="Arial" panose="020B0604020202020204" pitchFamily="34" charset="0"/>
              </a:rPr>
              <a:t>, ai </a:t>
            </a:r>
            <a:r>
              <a:rPr lang="en-US" sz="1600" kern="100" dirty="0" err="1">
                <a:effectLst/>
                <a:latin typeface="Arial" panose="020B0604020202020204" pitchFamily="34" charset="0"/>
                <a:ea typeface="Calibri" panose="020F0502020204030204" pitchFamily="34" charset="0"/>
                <a:cs typeface="Arial" panose="020B0604020202020204" pitchFamily="34" charset="0"/>
              </a:rPr>
              <a:t>giúp</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mình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tìm</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đường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về</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với</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just">
              <a:lnSpc>
                <a:spcPct val="107000"/>
              </a:lnSpc>
              <a:spcBef>
                <a:spcPts val="0"/>
              </a:spcBef>
              <a:spcAft>
                <a:spcPts val="0"/>
              </a:spcAft>
            </a:pPr>
            <a:r>
              <a:rPr lang="en-US" sz="1600" kern="100" dirty="0" err="1">
                <a:effectLst/>
                <a:latin typeface="Arial" panose="020B0604020202020204" pitchFamily="34" charset="0"/>
                <a:ea typeface="Calibri" panose="020F0502020204030204" pitchFamily="34" charset="0"/>
                <a:cs typeface="Arial" panose="020B0604020202020204" pitchFamily="34" charset="0"/>
              </a:rPr>
              <a:t>Đầu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tiên</a:t>
            </a:r>
            <a:r>
              <a:rPr lang="en-US" sz="1600" kern="100" dirty="0">
                <a:effectLst/>
                <a:latin typeface="Arial" panose="020B0604020202020204" pitchFamily="34" charset="0"/>
                <a:ea typeface="Calibri" panose="020F0502020204030204" pitchFamily="34" charset="0"/>
                <a:cs typeface="Arial" panose="020B0604020202020204" pitchFamily="34" charset="0"/>
              </a:rPr>
              <a:t>, 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gặp</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bạn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Thỏ</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Trắng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Thỏ</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Trắng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hỏi</a:t>
            </a:r>
            <a:r>
              <a:rPr lang="en-US" sz="1600" kern="100" dirty="0">
                <a:effectLst/>
                <a:latin typeface="Arial" panose="020B0604020202020204" pitchFamily="34" charset="0"/>
                <a:ea typeface="Calibri" panose="020F0502020204030204" pitchFamily="34" charset="0"/>
                <a:cs typeface="Arial" panose="020B0604020202020204" pitchFamily="34" charset="0"/>
              </a:rPr>
              <a:t>: “Miu con </a:t>
            </a:r>
            <a:r>
              <a:rPr lang="en-US" sz="1600" kern="100" dirty="0" err="1">
                <a:effectLst/>
                <a:latin typeface="Arial" panose="020B0604020202020204" pitchFamily="34" charset="0"/>
                <a:ea typeface="Calibri" panose="020F0502020204030204" pitchFamily="34" charset="0"/>
                <a:cs typeface="Arial" panose="020B0604020202020204" pitchFamily="34" charset="0"/>
              </a:rPr>
              <a:t>ơi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sao</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cậu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buồn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thế</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đáp</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Mình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bị</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lạc</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mất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rồi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Thỏ</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ơi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Cậu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có</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biết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đường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về</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mình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không</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just">
              <a:lnSpc>
                <a:spcPct val="107000"/>
              </a:lnSpc>
              <a:spcBef>
                <a:spcPts val="0"/>
              </a:spcBef>
              <a:spcAft>
                <a:spcPts val="0"/>
              </a:spcAft>
            </a:pPr>
            <a:r>
              <a:rPr lang="en-US" sz="1600" kern="100" dirty="0" err="1">
                <a:effectLst/>
                <a:latin typeface="Arial" panose="020B0604020202020204" pitchFamily="34" charset="0"/>
                <a:ea typeface="Calibri" panose="020F0502020204030204" pitchFamily="34" charset="0"/>
                <a:cs typeface="Arial" panose="020B0604020202020204" pitchFamily="34" charset="0"/>
              </a:rPr>
              <a:t>Thỏ</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Trắng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lắc</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đầu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Mình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không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biết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nhưng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nếu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cậu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thẳng</a:t>
            </a:r>
            <a:r>
              <a:rPr lang="en-US" sz="1600" kern="100" dirty="0">
                <a:effectLst/>
                <a:latin typeface="Arial" panose="020B0604020202020204" pitchFamily="34" charset="0"/>
                <a:ea typeface="Calibri" panose="020F0502020204030204" pitchFamily="34" charset="0"/>
                <a:cs typeface="Arial" panose="020B0604020202020204" pitchFamily="34" charset="0"/>
              </a:rPr>
              <a:t> qua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cánh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đồng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hoa</a:t>
            </a:r>
            <a:r>
              <a:rPr lang="en-US" sz="1600" kern="100" dirty="0">
                <a:effectLst/>
                <a:latin typeface="Arial" panose="020B0604020202020204" pitchFamily="34" charset="0"/>
                <a:ea typeface="Calibri" panose="020F0502020204030204" pitchFamily="34" charset="0"/>
                <a:cs typeface="Arial" panose="020B0604020202020204" pitchFamily="34" charset="0"/>
              </a:rPr>
              <a:t> kia,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có</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thể</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gặp</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bạn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Trống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Trống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biết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mọi</a:t>
            </a:r>
            <a:r>
              <a:rPr lang="en-US" sz="1600" kern="100" dirty="0">
                <a:effectLst/>
                <a:latin typeface="Arial" panose="020B0604020202020204" pitchFamily="34" charset="0"/>
                <a:ea typeface="Calibri" panose="020F0502020204030204" pitchFamily="34" charset="0"/>
                <a:cs typeface="Arial" panose="020B0604020202020204" pitchFamily="34" charset="0"/>
              </a:rPr>
              <a:t> con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đường</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cảm</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ơn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Thỏ</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rồi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tiếp</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mãi</a:t>
            </a:r>
            <a:r>
              <a:rPr lang="en-US" sz="1600" kern="100" dirty="0">
                <a:effectLst/>
                <a:latin typeface="Arial" panose="020B0604020202020204" pitchFamily="34" charset="0"/>
                <a:ea typeface="Calibri" panose="020F0502020204030204" pitchFamily="34" charset="0"/>
                <a:cs typeface="Arial" panose="020B0604020202020204" pitchFamily="34" charset="0"/>
              </a:rPr>
              <a:t>, 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gặp</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bạn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Trống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đang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đứng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gáy</a:t>
            </a:r>
            <a:r>
              <a:rPr lang="en-US" sz="1600" kern="100" dirty="0">
                <a:effectLst/>
                <a:latin typeface="Arial" panose="020B0604020202020204" pitchFamily="34" charset="0"/>
                <a:ea typeface="Calibri" panose="020F0502020204030204" pitchFamily="34" charset="0"/>
                <a:cs typeface="Arial" panose="020B0604020202020204" pitchFamily="34" charset="0"/>
              </a:rPr>
              <a:t> vang. 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kêu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lên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Trống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ơi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cậu</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có</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thể</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giúp</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mình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tìm</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đường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về</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không</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just">
              <a:lnSpc>
                <a:spcPct val="107000"/>
              </a:lnSpc>
              <a:spcBef>
                <a:spcPts val="0"/>
              </a:spcBef>
              <a:spcAft>
                <a:spcPts val="0"/>
              </a:spcAft>
            </a:pPr>
            <a:r>
              <a:rPr lang="en-US" sz="1600" kern="100" dirty="0" err="1">
                <a:effectLst/>
                <a:latin typeface="Arial" panose="020B0604020202020204" pitchFamily="34" charset="0"/>
                <a:ea typeface="Calibri" panose="020F0502020204030204" pitchFamily="34" charset="0"/>
                <a:cs typeface="Arial" panose="020B0604020202020204" pitchFamily="34" charset="0"/>
              </a:rPr>
              <a:t>Gà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Trống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cười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hiền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Dĩ</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nhiên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rồi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Hãy</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theo</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mình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nhé</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just">
              <a:lnSpc>
                <a:spcPct val="107000"/>
              </a:lnSpc>
              <a:spcBef>
                <a:spcPts val="0"/>
              </a:spcBef>
              <a:spcAft>
                <a:spcPts val="0"/>
              </a:spcAft>
            </a:pPr>
            <a:r>
              <a:rPr lang="en-US" sz="1600" kern="100" dirty="0" err="1">
                <a:effectLst/>
                <a:latin typeface="Arial" panose="020B0604020202020204" pitchFamily="34" charset="0"/>
                <a:ea typeface="Calibri" panose="020F0502020204030204" pitchFamily="34" charset="0"/>
                <a:cs typeface="Arial" panose="020B0604020202020204" pitchFamily="34" charset="0"/>
              </a:rPr>
              <a:t>Thế</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Trống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dẫn</a:t>
            </a:r>
            <a:r>
              <a:rPr lang="en-US" sz="1600" kern="100" dirty="0">
                <a:effectLst/>
                <a:latin typeface="Arial" panose="020B0604020202020204" pitchFamily="34" charset="0"/>
                <a:ea typeface="Calibri" panose="020F0502020204030204" pitchFamily="34" charset="0"/>
                <a:cs typeface="Arial" panose="020B0604020202020204" pitchFamily="34" charset="0"/>
              </a:rPr>
              <a:t> Miu qua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cánh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đồng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cỏ</a:t>
            </a:r>
            <a:r>
              <a:rPr lang="en-US" sz="1600" kern="100" dirty="0">
                <a:effectLst/>
                <a:latin typeface="Arial" panose="020B0604020202020204" pitchFamily="34" charset="0"/>
                <a:ea typeface="Calibri" panose="020F0502020204030204" pitchFamily="34" charset="0"/>
                <a:cs typeface="Arial" panose="020B0604020202020204" pitchFamily="34" charset="0"/>
              </a:rPr>
              <a:t>, qua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những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cây</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cao</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cuối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cùng</a:t>
            </a:r>
            <a:r>
              <a:rPr lang="en-US" sz="1600" kern="100" dirty="0">
                <a:effectLst/>
                <a:latin typeface="Arial" panose="020B0604020202020204" pitchFamily="34" charset="0"/>
                <a:ea typeface="Calibri" panose="020F0502020204030204" pitchFamily="34" charset="0"/>
                <a:cs typeface="Arial" panose="020B0604020202020204" pitchFamily="34" charset="0"/>
              </a:rPr>
              <a:t>, 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đã</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thấy</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của</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mình</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Miu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nhảy</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cẫng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lên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vui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sướng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cảm</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ơn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Trống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Cảm</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ơn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Gà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Trống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rất</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nhiều</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600" kern="100" dirty="0">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Từ</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đó</a:t>
            </a:r>
            <a:r>
              <a:rPr lang="en-US" sz="1600" kern="100" dirty="0">
                <a:effectLst/>
                <a:latin typeface="Arial" panose="020B0604020202020204" pitchFamily="34" charset="0"/>
                <a:ea typeface="Calibri" panose="020F0502020204030204" pitchFamily="34" charset="0"/>
                <a:cs typeface="Arial" panose="020B0604020202020204" pitchFamily="34" charset="0"/>
              </a:rPr>
              <a:t>, Miu con </a:t>
            </a:r>
            <a:r>
              <a:rPr lang="en-US" sz="1600" kern="100" dirty="0" err="1">
                <a:effectLst/>
                <a:latin typeface="Arial" panose="020B0604020202020204" pitchFamily="34" charset="0"/>
                <a:ea typeface="Calibri" panose="020F0502020204030204" pitchFamily="34" charset="0"/>
                <a:cs typeface="Arial" panose="020B0604020202020204" pitchFamily="34" charset="0"/>
              </a:rPr>
              <a:t>không</a:t>
            </a:r>
            <a:r>
              <a:rPr lang="en-US" sz="1600" kern="100" dirty="0">
                <a:effectLst/>
                <a:latin typeface="Arial" panose="020B0604020202020204" pitchFamily="34" charset="0"/>
                <a:ea typeface="Calibri" panose="020F0502020204030204" pitchFamily="34" charset="0"/>
                <a:cs typeface="Arial" panose="020B0604020202020204" pitchFamily="34" charset="0"/>
              </a:rPr>
              <a:t> bao </a:t>
            </a:r>
            <a:r>
              <a:rPr lang="en-US" sz="1600" kern="100" dirty="0" err="1">
                <a:effectLst/>
                <a:latin typeface="Arial" panose="020B0604020202020204" pitchFamily="34" charset="0"/>
                <a:ea typeface="Calibri" panose="020F0502020204030204" pitchFamily="34" charset="0"/>
                <a:cs typeface="Arial" panose="020B0604020202020204" pitchFamily="34" charset="0"/>
              </a:rPr>
              <a:t>giờ</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quên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đường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về</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và</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luôn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nhớ</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lời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dặn</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của</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mẹ</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Đừng</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đi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chơi</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r>
              <a:rPr lang="en-US" sz="1600" kern="100" dirty="0" err="1">
                <a:effectLst/>
                <a:latin typeface="Arial" panose="020B0604020202020204" pitchFamily="34" charset="0"/>
                <a:ea typeface="Calibri" panose="020F0502020204030204" pitchFamily="34" charset="0"/>
                <a:cs typeface="Arial" panose="020B0604020202020204" pitchFamily="34" charset="0"/>
              </a:rPr>
              <a:t>quá</a:t>
            </a:r>
            <a:r>
              <a:rPr lang="en-US" sz="1600" kern="100" dirty="0">
                <a:effectLst/>
                <a:latin typeface="Arial" panose="020B0604020202020204" pitchFamily="34" charset="0"/>
                <a:ea typeface="Calibri" panose="020F0502020204030204" pitchFamily="34" charset="0"/>
                <a:cs typeface="Arial" panose="020B0604020202020204" pitchFamily="34" charset="0"/>
              </a:rPr>
              <a:t> xa </a:t>
            </a:r>
            <a:r>
              <a:rPr lang="en-US" sz="1600" kern="100" dirty="0" err="1">
                <a:effectLst/>
                <a:latin typeface="Arial" panose="020B0604020202020204" pitchFamily="34" charset="0"/>
                <a:ea typeface="Calibri" panose="020F0502020204030204" pitchFamily="34" charset="0"/>
                <a:cs typeface="Arial" panose="020B0604020202020204" pitchFamily="34" charset="0"/>
              </a:rPr>
              <a:t>nhé</a:t>
            </a:r>
            <a:r>
              <a:rPr lang="en-US" sz="1600" kern="1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0308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787</Words>
  <Application>Microsoft Office PowerPoint</Application>
  <PresentationFormat>Widescreen</PresentationFormat>
  <Paragraphs>67</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Calibri Light</vt:lpstr>
      <vt:lpstr>Times New Roman</vt:lpstr>
      <vt:lpstr>Office Theme</vt:lpstr>
      <vt:lpstr>THƠ- TRUYỆN- CÂU ĐỐ SÁNG TÁC  TÁC GIẢ: NGUYỄN THỊ MAI KIM ĐƠN VỊ: TRƯỜNG MẦM NON SAO SÁNG 5 </vt:lpstr>
      <vt:lpstr>NHỮNG CÂU ĐỐ:</vt:lpstr>
      <vt:lpstr>NHỮNG BÀI THƠ HAY:</vt:lpstr>
      <vt:lpstr>    Lớp Học Thân Yêu   Lớp học là ngôi nhà, Có cô giáo hiền hòa, Có các bạn chăm chỉ, Chúng mình vui hát ca.      Bàn ghế sạch tinh tươm,    Sách vở ngay ngắn luôn,    Cùng nhau ta học tập,    Mỗi ngày thêm vui hơn.        Cô dạy em từng chữ,      Bạn bè cùng sẻ chia,      Lớp học là nơi ấy,      Thân yêu biết bao nhiêu!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SS5</dc:creator>
  <cp:lastModifiedBy>SS5</cp:lastModifiedBy>
  <cp:revision>3</cp:revision>
  <dcterms:created xsi:type="dcterms:W3CDTF">2024-10-28T05:25:33Z</dcterms:created>
  <dcterms:modified xsi:type="dcterms:W3CDTF">2024-10-28T05:43:45Z</dcterms:modified>
</cp:coreProperties>
</file>