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2" r:id="rId4"/>
    <p:sldId id="263" r:id="rId5"/>
    <p:sldId id="265" r:id="rId6"/>
    <p:sldId id="267" r:id="rId7"/>
    <p:sldId id="266" r:id="rId8"/>
    <p:sldId id="260" r:id="rId9"/>
    <p:sldId id="269" r:id="rId10"/>
    <p:sldId id="264"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175399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40014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02253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24411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09384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5B676-4E5A-4673-A8DC-4CE179706A22}" type="datetimeFigureOut">
              <a:rPr lang="en-US" smtClean="0"/>
              <a:t>28/10/2024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19014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5B676-4E5A-4673-A8DC-4CE179706A22}" type="datetimeFigureOut">
              <a:rPr lang="en-US" smtClean="0"/>
              <a:t>28/10/2024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29075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5B676-4E5A-4673-A8DC-4CE179706A22}" type="datetimeFigureOut">
              <a:rPr lang="en-US" smtClean="0"/>
              <a:t>28/10/2024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71864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5B676-4E5A-4673-A8DC-4CE179706A22}" type="datetimeFigureOut">
              <a:rPr lang="en-US" smtClean="0"/>
              <a:t>28/10/2024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17132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95B676-4E5A-4673-A8DC-4CE179706A22}" type="datetimeFigureOut">
              <a:rPr lang="en-US" smtClean="0"/>
              <a:t>28/10/2024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44005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95B676-4E5A-4673-A8DC-4CE179706A22}" type="datetimeFigureOut">
              <a:rPr lang="en-US" smtClean="0"/>
              <a:t>28/10/2024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71271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5B676-4E5A-4673-A8DC-4CE179706A22}" type="datetimeFigureOut">
              <a:rPr lang="en-US" smtClean="0"/>
              <a:t>28/10/2024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CBE97-59A1-4B43-8B8F-CF2A05B19786}" type="slidenum">
              <a:rPr lang="en-US" smtClean="0"/>
              <a:t>‹#›</a:t>
            </a:fld>
            <a:endParaRPr lang="en-US"/>
          </a:p>
        </p:txBody>
      </p:sp>
    </p:spTree>
    <p:extLst>
      <p:ext uri="{BB962C8B-B14F-4D97-AF65-F5344CB8AC3E}">
        <p14:creationId xmlns:p14="http://schemas.microsoft.com/office/powerpoint/2010/main" val="13676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2013762" y="2228671"/>
            <a:ext cx="9113003" cy="1200329"/>
          </a:xfrm>
          <a:prstGeom prst="rect">
            <a:avLst/>
          </a:prstGeom>
          <a:noFill/>
        </p:spPr>
        <p:txBody>
          <a:bodyPr wrap="square" lIns="91440" tIns="45720" rIns="91440" bIns="45720">
            <a:spAutoFit/>
          </a:bodyPr>
          <a:lstStyle/>
          <a:p>
            <a:pPr algn="ctr"/>
            <a:r>
              <a:rPr lang="en-US" sz="3600" b="1" dirty="0" err="1"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BÀI</a:t>
            </a:r>
            <a:r>
              <a:rPr lang="en-US" sz="3600" b="1" dirty="0"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 </a:t>
            </a:r>
            <a:r>
              <a:rPr lang="en-US" sz="3600" b="1" dirty="0" err="1"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THƠ</a:t>
            </a:r>
            <a:r>
              <a:rPr lang="en-US" sz="3600" b="1" dirty="0"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 </a:t>
            </a:r>
            <a:r>
              <a:rPr lang="en-US" sz="3600" b="1" dirty="0" err="1"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CÂU</a:t>
            </a:r>
            <a:r>
              <a:rPr lang="en-US" sz="3600" b="1" dirty="0"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 </a:t>
            </a:r>
            <a:r>
              <a:rPr lang="en-US" sz="3600" b="1" dirty="0" err="1"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CHUYỆN</a:t>
            </a:r>
            <a:r>
              <a:rPr lang="en-US" sz="3600" b="1" dirty="0"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 </a:t>
            </a:r>
            <a:r>
              <a:rPr lang="en-US" sz="3600" b="1" dirty="0" err="1"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CÂU</a:t>
            </a:r>
            <a:r>
              <a:rPr lang="en-US" sz="3600" b="1" dirty="0"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 </a:t>
            </a:r>
            <a:r>
              <a:rPr lang="en-US" sz="3600" b="1" dirty="0" err="1"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ĐỐ</a:t>
            </a:r>
            <a:r>
              <a:rPr lang="en-US" sz="3600" b="1" dirty="0" smtClean="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 </a:t>
            </a:r>
          </a:p>
          <a:p>
            <a:pPr algn="ctr"/>
            <a:r>
              <a:rPr lang="en-US" sz="3600" b="1" cap="none" spc="0" dirty="0" smtClean="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CHO </a:t>
            </a:r>
            <a:r>
              <a:rPr lang="en-US" sz="3600" b="1" cap="none" spc="0" dirty="0" err="1" smtClean="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BÉ</a:t>
            </a:r>
            <a:endParaRPr lang="en-US" sz="36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812030" y="3697020"/>
            <a:ext cx="9113003" cy="1107996"/>
          </a:xfrm>
          <a:prstGeom prst="rect">
            <a:avLst/>
          </a:prstGeom>
          <a:noFill/>
        </p:spPr>
        <p:txBody>
          <a:bodyPr wrap="square" lIns="91440" tIns="45720" rIns="91440" bIns="45720">
            <a:spAutoFit/>
          </a:bodyPr>
          <a:lstStyle/>
          <a:p>
            <a:pPr algn="ctr">
              <a:lnSpc>
                <a:spcPct val="150000"/>
              </a:lnSpc>
            </a:pPr>
            <a:r>
              <a:rPr lang="en-US" sz="2200" b="1" dirty="0"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TÁC GIẢ: BÙI THỊ BÍCH PHÊ</a:t>
            </a:r>
          </a:p>
          <a:p>
            <a:pPr algn="ctr">
              <a:lnSpc>
                <a:spcPct val="150000"/>
              </a:lnSpc>
            </a:pPr>
            <a:r>
              <a:rPr lang="en-US" sz="2200" b="1" dirty="0"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ĐƠN VỊ : TRƯỜNG MN SAO SÁNG 5</a:t>
            </a:r>
            <a:endParaRPr lang="en-US" sz="2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07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0+ hình nền powerpoint cho trẻ mầm mon đẹ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94345" y="960011"/>
            <a:ext cx="6096000" cy="530594"/>
          </a:xfrm>
          <a:prstGeom prst="rect">
            <a:avLst/>
          </a:prstGeom>
        </p:spPr>
        <p:txBody>
          <a:bodyPr>
            <a:spAutoFit/>
          </a:bodyPr>
          <a:lstStyle/>
          <a:p>
            <a:pPr lvl="1">
              <a:lnSpc>
                <a:spcPct val="107000"/>
              </a:lnSpc>
              <a:spcAft>
                <a:spcPts val="800"/>
              </a:spcAft>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ĐỐ</a:t>
            </a:r>
            <a:endParaRPr lang="en-US" sz="28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179749" y="1694529"/>
            <a:ext cx="6096000" cy="922688"/>
          </a:xfrm>
          <a:prstGeom prst="rect">
            <a:avLst/>
          </a:prstGeom>
        </p:spPr>
        <p:txBody>
          <a:bodyPr>
            <a:spAutoFit/>
          </a:bodyPr>
          <a:lstStyle/>
          <a:p>
            <a:endParaRPr lang="en-US" sz="2400" dirty="0">
              <a:latin typeface="Times New Roman" panose="02020603050405020304" pitchFamily="18" charset="0"/>
              <a:cs typeface="Times New Roman" panose="02020603050405020304" pitchFamily="18" charset="0"/>
            </a:endParaRPr>
          </a:p>
          <a:p>
            <a:pPr>
              <a:lnSpc>
                <a:spcPct val="107000"/>
              </a:lnSpc>
              <a:spcAft>
                <a:spcPts val="800"/>
              </a:spcAft>
            </a:pPr>
            <a:endParaRPr lang="en-US" sz="28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312974" y="4488154"/>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34366" y="1665786"/>
            <a:ext cx="4177048" cy="1569660"/>
          </a:xfrm>
          <a:prstGeom prst="rect">
            <a:avLst/>
          </a:prstGeom>
        </p:spPr>
        <p:txBody>
          <a:bodyPr wrap="square">
            <a:spAutoFit/>
          </a:bodyPr>
          <a:lstStyle/>
          <a:p>
            <a:r>
              <a:rPr lang="en-US" sz="2400" dirty="0" err="1">
                <a:solidFill>
                  <a:srgbClr val="0B033C"/>
                </a:solidFill>
                <a:latin typeface="Times New Roman" panose="02020603050405020304" pitchFamily="18" charset="0"/>
                <a:cs typeface="Times New Roman" panose="02020603050405020304" pitchFamily="18" charset="0"/>
              </a:rPr>
              <a:t>Bút</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gì</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màu</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đỏ</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màu</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xanh</a:t>
            </a:r>
            <a:r>
              <a:rPr lang="en-US" sz="2400" dirty="0">
                <a:solidFill>
                  <a:srgbClr val="0B033C"/>
                </a:solidFill>
                <a:latin typeface="Times New Roman" panose="02020603050405020304" pitchFamily="18" charset="0"/>
                <a:cs typeface="Times New Roman" panose="02020603050405020304" pitchFamily="18" charset="0"/>
              </a:rPr>
              <a:t>.</a:t>
            </a:r>
          </a:p>
          <a:p>
            <a:r>
              <a:rPr lang="en-US" sz="2400" dirty="0" err="1">
                <a:solidFill>
                  <a:srgbClr val="0B033C"/>
                </a:solidFill>
                <a:latin typeface="Times New Roman" panose="02020603050405020304" pitchFamily="18" charset="0"/>
                <a:cs typeface="Times New Roman" panose="02020603050405020304" pitchFamily="18" charset="0"/>
              </a:rPr>
              <a:t>Mẹ</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mua</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cho</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bé</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vẽ</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tranh</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tô</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màu</a:t>
            </a:r>
            <a:r>
              <a:rPr lang="en-US" sz="2400" dirty="0">
                <a:solidFill>
                  <a:srgbClr val="0B033C"/>
                </a:solidFill>
                <a:latin typeface="Times New Roman" panose="02020603050405020304" pitchFamily="18" charset="0"/>
                <a:cs typeface="Times New Roman" panose="02020603050405020304" pitchFamily="18" charset="0"/>
              </a:rPr>
              <a:t>?</a:t>
            </a:r>
          </a:p>
          <a:p>
            <a:r>
              <a:rPr lang="en-US" sz="2400" dirty="0" err="1">
                <a:solidFill>
                  <a:srgbClr val="0B033C"/>
                </a:solidFill>
                <a:latin typeface="Times New Roman" panose="02020603050405020304" pitchFamily="18" charset="0"/>
                <a:cs typeface="Times New Roman" panose="02020603050405020304" pitchFamily="18" charset="0"/>
              </a:rPr>
              <a:t>Đáp</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án</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Cái</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bút</a:t>
            </a:r>
            <a:r>
              <a:rPr lang="en-US" sz="2400" dirty="0">
                <a:solidFill>
                  <a:srgbClr val="0B033C"/>
                </a:solidFill>
                <a:latin typeface="Times New Roman" panose="02020603050405020304" pitchFamily="18" charset="0"/>
                <a:cs typeface="Times New Roman" panose="02020603050405020304" pitchFamily="18" charset="0"/>
              </a:rPr>
              <a:t> </a:t>
            </a:r>
            <a:r>
              <a:rPr lang="en-US" sz="2400" dirty="0" err="1">
                <a:solidFill>
                  <a:srgbClr val="0B033C"/>
                </a:solidFill>
                <a:latin typeface="Times New Roman" panose="02020603050405020304" pitchFamily="18" charset="0"/>
                <a:cs typeface="Times New Roman" panose="02020603050405020304" pitchFamily="18" charset="0"/>
              </a:rPr>
              <a:t>màu</a:t>
            </a:r>
            <a:r>
              <a:rPr lang="en-US" sz="2400" dirty="0">
                <a:solidFill>
                  <a:srgbClr val="0B033C"/>
                </a:solidFill>
                <a:latin typeface="Times New Roman" panose="02020603050405020304" pitchFamily="18" charset="0"/>
                <a:cs typeface="Times New Roman" panose="02020603050405020304" pitchFamily="18" charset="0"/>
              </a:rPr>
              <a:t>.</a:t>
            </a:r>
            <a:r>
              <a:rPr lang="en-US" dirty="0">
                <a:solidFill>
                  <a:srgbClr val="0B033C"/>
                </a:solidFill>
                <a:latin typeface="Quicksand"/>
              </a:rPr>
              <a:t> </a:t>
            </a:r>
            <a:endParaRPr lang="en-US" b="0" i="0" dirty="0">
              <a:solidFill>
                <a:srgbClr val="0B033C"/>
              </a:solidFill>
              <a:effectLst/>
              <a:latin typeface="Quicksand"/>
            </a:endParaRPr>
          </a:p>
        </p:txBody>
      </p:sp>
    </p:spTree>
    <p:extLst>
      <p:ext uri="{BB962C8B-B14F-4D97-AF65-F5344CB8AC3E}">
        <p14:creationId xmlns:p14="http://schemas.microsoft.com/office/powerpoint/2010/main" val="336960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0+ hình nền powerpoint cho trẻ mầm mon đẹ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3775" y="1634568"/>
            <a:ext cx="6096000" cy="530594"/>
          </a:xfrm>
          <a:prstGeom prst="rect">
            <a:avLst/>
          </a:prstGeom>
        </p:spPr>
        <p:txBody>
          <a:bodyPr>
            <a:spAutoFit/>
          </a:bodyPr>
          <a:lstStyle/>
          <a:p>
            <a:pPr lvl="1">
              <a:lnSpc>
                <a:spcPct val="107000"/>
              </a:lnSpc>
              <a:spcAft>
                <a:spcPts val="800"/>
              </a:spcAft>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ĐỐ</a:t>
            </a:r>
            <a:endParaRPr lang="en-US" sz="28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440271" y="3799730"/>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Sưu</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tầm</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524519" y="2203257"/>
            <a:ext cx="6096000" cy="2308324"/>
          </a:xfrm>
          <a:prstGeom prst="rect">
            <a:avLst/>
          </a:prstGeom>
        </p:spPr>
        <p:txBody>
          <a:bodyPr>
            <a:spAutoFit/>
          </a:bodyPr>
          <a:lstStyle/>
          <a:p>
            <a:r>
              <a:rPr lang="vi-VN" sz="2400" dirty="0">
                <a:solidFill>
                  <a:srgbClr val="333333"/>
                </a:solidFill>
                <a:latin typeface="+mj-lt"/>
              </a:rPr>
              <a:t>Con nào đuôi ngắn tai dài</a:t>
            </a:r>
          </a:p>
          <a:p>
            <a:r>
              <a:rPr lang="vi-VN" sz="2400" dirty="0">
                <a:solidFill>
                  <a:srgbClr val="333333"/>
                </a:solidFill>
                <a:latin typeface="+mj-lt"/>
              </a:rPr>
              <a:t>Mắt hồng lông mượt</a:t>
            </a:r>
          </a:p>
          <a:p>
            <a:r>
              <a:rPr lang="vi-VN" sz="2400" dirty="0">
                <a:solidFill>
                  <a:srgbClr val="333333"/>
                </a:solidFill>
                <a:latin typeface="+mj-lt"/>
              </a:rPr>
              <a:t>Có tài chạy nhanh</a:t>
            </a:r>
          </a:p>
          <a:p>
            <a:r>
              <a:rPr lang="vi-VN" sz="2400" dirty="0">
                <a:solidFill>
                  <a:srgbClr val="333333"/>
                </a:solidFill>
                <a:latin typeface="+mj-lt"/>
              </a:rPr>
              <a:t>(Đáp án: Con thỏ</a:t>
            </a:r>
            <a:r>
              <a:rPr lang="vi-VN" sz="2400" dirty="0" smtClean="0">
                <a:solidFill>
                  <a:srgbClr val="333333"/>
                </a:solidFill>
                <a:latin typeface="+mj-lt"/>
              </a:rPr>
              <a:t>)</a:t>
            </a:r>
            <a:endParaRPr lang="en-US" sz="2400" dirty="0" smtClean="0">
              <a:solidFill>
                <a:srgbClr val="333333"/>
              </a:solidFill>
              <a:latin typeface="+mj-lt"/>
            </a:endParaRPr>
          </a:p>
          <a:p>
            <a:endParaRPr lang="vi-VN" sz="2400" dirty="0">
              <a:solidFill>
                <a:srgbClr val="333333"/>
              </a:solidFill>
              <a:latin typeface="+mj-lt"/>
            </a:endParaRPr>
          </a:p>
          <a:p>
            <a:endParaRPr lang="vi-VN" sz="2400" b="0" i="0" dirty="0">
              <a:solidFill>
                <a:srgbClr val="333333"/>
              </a:solidFill>
              <a:effectLst/>
              <a:latin typeface="+mj-lt"/>
            </a:endParaRPr>
          </a:p>
        </p:txBody>
      </p:sp>
    </p:spTree>
    <p:extLst>
      <p:ext uri="{BB962C8B-B14F-4D97-AF65-F5344CB8AC3E}">
        <p14:creationId xmlns:p14="http://schemas.microsoft.com/office/powerpoint/2010/main" val="302687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244"/>
            <a:ext cx="12192000" cy="6803756"/>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2036" b="100000" l="571" r="99143">
                        <a14:foregroundMark x1="32000" y1="96183" x2="32000" y2="96183"/>
                        <a14:foregroundMark x1="46429" y1="94148" x2="46429" y2="94148"/>
                        <a14:foregroundMark x1="78714" y1="96183" x2="78714" y2="96183"/>
                        <a14:foregroundMark x1="80143" y1="95420" x2="80143" y2="95420"/>
                        <a14:foregroundMark x1="89000" y1="97455" x2="89000" y2="97455"/>
                        <a14:foregroundMark x1="91714" y1="97201" x2="91714" y2="97201"/>
                        <a14:foregroundMark x1="91714" y1="97201" x2="91714" y2="97201"/>
                        <a14:foregroundMark x1="88571" y1="95929" x2="88571" y2="95929"/>
                        <a14:foregroundMark x1="86714" y1="95929" x2="86714" y2="95929"/>
                        <a14:foregroundMark x1="85429" y1="95420" x2="85429" y2="95420"/>
                        <a14:foregroundMark x1="79714" y1="93384" x2="79714" y2="93384"/>
                        <a14:foregroundMark x1="74571" y1="93384" x2="74571" y2="93384"/>
                        <a14:foregroundMark x1="74143" y1="93384" x2="74143" y2="93384"/>
                        <a14:foregroundMark x1="69286" y1="95929" x2="69286" y2="95929"/>
                        <a14:foregroundMark x1="67286" y1="95929" x2="67286" y2="95929"/>
                        <a14:foregroundMark x1="57571" y1="97455" x2="57571" y2="97455"/>
                        <a14:foregroundMark x1="57857" y1="94656" x2="57857" y2="94656"/>
                        <a14:foregroundMark x1="57857" y1="94656" x2="57857" y2="94656"/>
                        <a14:foregroundMark x1="48286" y1="92875" x2="48286" y2="92875"/>
                        <a14:foregroundMark x1="48286" y1="92875" x2="48286" y2="92875"/>
                        <a14:foregroundMark x1="32286" y1="95420" x2="32286" y2="95420"/>
                        <a14:foregroundMark x1="21571" y1="95420" x2="21571" y2="95420"/>
                        <a14:foregroundMark x1="21286" y1="95420" x2="21286" y2="95420"/>
                        <a14:foregroundMark x1="17571" y1="94911" x2="17571" y2="94911"/>
                        <a14:foregroundMark x1="15714" y1="95929" x2="15714" y2="95929"/>
                        <a14:foregroundMark x1="24143" y1="93893" x2="24143" y2="93893"/>
                        <a14:foregroundMark x1="26714" y1="94148" x2="26714" y2="94148"/>
                        <a14:foregroundMark x1="26714" y1="94148" x2="26714" y2="94148"/>
                        <a14:foregroundMark x1="33714" y1="95420" x2="33714" y2="95420"/>
                        <a14:foregroundMark x1="42429" y1="96692" x2="42429" y2="96692"/>
                        <a14:foregroundMark x1="48714" y1="96692" x2="48714" y2="96692"/>
                        <a14:foregroundMark x1="50429" y1="92875" x2="50429" y2="92875"/>
                        <a14:foregroundMark x1="61286" y1="97201" x2="61286" y2="97201"/>
                        <a14:foregroundMark x1="66143" y1="94656" x2="66143" y2="94656"/>
                        <a14:foregroundMark x1="70143" y1="92875" x2="70143" y2="92875"/>
                        <a14:foregroundMark x1="55000" y1="94911" x2="55000" y2="94911"/>
                        <a14:foregroundMark x1="44571" y1="82697" x2="44571" y2="82697"/>
                        <a14:foregroundMark x1="28571" y1="88804" x2="28571" y2="88804"/>
                        <a14:foregroundMark x1="61714" y1="94911" x2="61714" y2="94911"/>
                        <a14:foregroundMark x1="75000" y1="84733" x2="75000" y2="84733"/>
                        <a14:foregroundMark x1="30143" y1="97201" x2="30143" y2="97201"/>
                        <a14:foregroundMark x1="36429" y1="97201" x2="36429" y2="97201"/>
                        <a14:foregroundMark x1="47429" y1="96183" x2="47429" y2="96183"/>
                        <a14:foregroundMark x1="55000" y1="97201" x2="55000" y2="97201"/>
                        <a14:foregroundMark x1="65429" y1="96183" x2="65429" y2="96183"/>
                        <a14:foregroundMark x1="73429" y1="94911" x2="73429" y2="94911"/>
                        <a14:foregroundMark x1="77286" y1="94911" x2="77286" y2="94911"/>
                        <a14:foregroundMark x1="83429" y1="95420" x2="83429" y2="95420"/>
                        <a14:foregroundMark x1="94143" y1="97964" x2="94143" y2="97964"/>
                        <a14:foregroundMark x1="15571" y1="89567" x2="15571" y2="89567"/>
                        <a14:foregroundMark x1="15286" y1="89567" x2="15286" y2="89567"/>
                        <a14:foregroundMark x1="11286" y1="91603" x2="11286" y2="91603"/>
                      </a14:backgroundRemoval>
                    </a14:imgEffect>
                  </a14:imgLayer>
                </a14:imgProps>
              </a:ext>
            </a:extLst>
          </a:blip>
          <a:stretch>
            <a:fillRect/>
          </a:stretch>
        </p:blipFill>
        <p:spPr>
          <a:xfrm>
            <a:off x="1191582" y="2154966"/>
            <a:ext cx="8376906" cy="4703034"/>
          </a:xfrm>
          <a:prstGeom prst="rect">
            <a:avLst/>
          </a:prstGeom>
        </p:spPr>
      </p:pic>
      <p:sp>
        <p:nvSpPr>
          <p:cNvPr id="6" name="Rectangle 5"/>
          <p:cNvSpPr/>
          <p:nvPr/>
        </p:nvSpPr>
        <p:spPr>
          <a:xfrm>
            <a:off x="1577193" y="1126354"/>
            <a:ext cx="3224196" cy="3046988"/>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dung</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Vừa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nhìn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mến</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p:txBody>
      </p:sp>
      <p:sp>
        <p:nvSpPr>
          <p:cNvPr id="12" name="Rectangle 11"/>
          <p:cNvSpPr/>
          <p:nvPr/>
        </p:nvSpPr>
        <p:spPr>
          <a:xfrm>
            <a:off x="299634" y="298424"/>
            <a:ext cx="11592732" cy="583750"/>
          </a:xfrm>
          <a:prstGeom prst="rect">
            <a:avLst/>
          </a:prstGeom>
        </p:spPr>
        <p:txBody>
          <a:bodyPr wrap="square">
            <a:spAutoFit/>
          </a:bodyPr>
          <a:lstStyle/>
          <a:p>
            <a:pPr algn="ctr">
              <a:lnSpc>
                <a:spcPct val="107000"/>
              </a:lnSpc>
              <a:spcAft>
                <a:spcPts val="80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MẦM NON TƯƠI SÁNG</a:t>
            </a:r>
          </a:p>
        </p:txBody>
      </p:sp>
      <p:sp>
        <p:nvSpPr>
          <p:cNvPr id="13" name="Rectangle 12"/>
          <p:cNvSpPr/>
          <p:nvPr/>
        </p:nvSpPr>
        <p:spPr>
          <a:xfrm>
            <a:off x="8545070" y="5800155"/>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7009278" y="4075781"/>
            <a:ext cx="6096000" cy="461665"/>
          </a:xfrm>
          <a:prstGeom prst="rect">
            <a:avLst/>
          </a:prstGeom>
        </p:spPr>
        <p:txBody>
          <a:bodyPr>
            <a:spAutoFit/>
          </a:bodyPr>
          <a:lstStyle/>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370183" y="1333420"/>
            <a:ext cx="7248902" cy="3952429"/>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lẫm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rơi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Dỗ</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ấp</a:t>
            </a:r>
            <a:r>
              <a:rPr lang="en-US" sz="2400" dirty="0">
                <a:latin typeface="Times New Roman" panose="02020603050405020304" pitchFamily="18" charset="0"/>
                <a:ea typeface="Calibri" panose="020F0502020204030204" pitchFamily="34" charset="0"/>
                <a:cs typeface="Times New Roman" panose="02020603050405020304" pitchFamily="18" charset="0"/>
              </a:rPr>
              <a:t> ủ</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Ngoan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yêu</a:t>
            </a:r>
            <a:endParaRPr lang="en-US" sz="2400" dirty="0"/>
          </a:p>
        </p:txBody>
      </p:sp>
    </p:spTree>
    <p:extLst>
      <p:ext uri="{BB962C8B-B14F-4D97-AF65-F5344CB8AC3E}">
        <p14:creationId xmlns:p14="http://schemas.microsoft.com/office/powerpoint/2010/main" val="186277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 sưu tập Nền PowerPoint đẹp mầm non Cho bài giảng sinh động h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70" y="0"/>
            <a:ext cx="1313216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713" y="253453"/>
            <a:ext cx="11592732" cy="614464"/>
          </a:xfrm>
          <a:prstGeom prst="rect">
            <a:avLst/>
          </a:prstGeom>
        </p:spPr>
        <p:txBody>
          <a:bodyPr wrap="square">
            <a:spAutoFit/>
          </a:bodyPr>
          <a:lstStyle/>
          <a:p>
            <a:pPr algn="ctr">
              <a:lnSpc>
                <a:spcPct val="107000"/>
              </a:lnSpc>
              <a:spcAft>
                <a:spcPts val="800"/>
              </a:spcAft>
            </a:pPr>
            <a:r>
              <a:rPr lang="en-US" sz="3400" b="1" dirty="0" err="1" smtClean="0">
                <a:effectLst/>
                <a:latin typeface="Times New Roman" panose="02020603050405020304" pitchFamily="18" charset="0"/>
                <a:ea typeface="Calibri" panose="020F0502020204030204" pitchFamily="34" charset="0"/>
                <a:cs typeface="Times New Roman" panose="02020603050405020304" pitchFamily="18" charset="0"/>
              </a:rPr>
              <a:t>Bé</a:t>
            </a:r>
            <a:r>
              <a:rPr lang="en-US" sz="3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chơi</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với</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bạn</a:t>
            </a:r>
            <a:endParaRPr lang="en-US"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8515089" y="133901"/>
            <a:ext cx="5473485" cy="853567"/>
          </a:xfrm>
          <a:prstGeom prst="rect">
            <a:avLst/>
          </a:prstGeom>
        </p:spPr>
        <p:txBody>
          <a:bodyPr wrap="square">
            <a:spAutoFit/>
          </a:bodyPr>
          <a:lstStyle/>
          <a:p>
            <a:pPr>
              <a:lnSpc>
                <a:spcPct val="107000"/>
              </a:lnSpc>
              <a:spcAft>
                <a:spcPts val="800"/>
              </a:spcAft>
            </a:pP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43752" y="1567139"/>
            <a:ext cx="5432611" cy="3474093"/>
          </a:xfrm>
          <a:prstGeom prst="rect">
            <a:avLst/>
          </a:prstGeom>
        </p:spPr>
        <p:txBody>
          <a:bodyPr wrap="square">
            <a:spAutoFit/>
          </a:bodyPr>
          <a:lstStyle/>
          <a:p>
            <a:pPr algn="ct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Bé</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Đừng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Kẻo</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da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sầu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vỗ</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572436" y="1617136"/>
            <a:ext cx="6096000" cy="1954959"/>
          </a:xfrm>
          <a:prstGeom prst="rect">
            <a:avLst/>
          </a:prstGeom>
        </p:spPr>
        <p:txBody>
          <a:bodyPr>
            <a:spAutoFit/>
          </a:bodyPr>
          <a:lstStyle/>
          <a:p>
            <a:pPr algn="ct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nhé</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Hãy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a:t>
            </a:r>
            <a:r>
              <a:rPr lang="en-US" sz="2400" dirty="0">
                <a:latin typeface="Times New Roman" panose="02020603050405020304" pitchFamily="18" charset="0"/>
                <a:ea typeface="Calibri" panose="020F0502020204030204" pitchFamily="34" charset="0"/>
                <a:cs typeface="Times New Roman" panose="02020603050405020304" pitchFamily="18" charset="0"/>
              </a:rPr>
              <a:t> ca</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Như</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endParaRPr lang="en-US" sz="2400" dirty="0"/>
          </a:p>
        </p:txBody>
      </p:sp>
    </p:spTree>
    <p:extLst>
      <p:ext uri="{BB962C8B-B14F-4D97-AF65-F5344CB8AC3E}">
        <p14:creationId xmlns:p14="http://schemas.microsoft.com/office/powerpoint/2010/main" val="356366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03" y="-164893"/>
            <a:ext cx="12756629" cy="73601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2145" y="133532"/>
            <a:ext cx="11592732" cy="614464"/>
          </a:xfrm>
          <a:prstGeom prst="rect">
            <a:avLst/>
          </a:prstGeom>
        </p:spPr>
        <p:txBody>
          <a:bodyPr wrap="square">
            <a:spAutoFit/>
          </a:bodyPr>
          <a:lstStyle/>
          <a:p>
            <a:pPr algn="ctr">
              <a:lnSpc>
                <a:spcPct val="107000"/>
              </a:lnSpc>
              <a:spcAft>
                <a:spcPts val="800"/>
              </a:spcAft>
            </a:pP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Đôi</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tay</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cô</a:t>
            </a:r>
            <a:endParaRPr lang="en-US"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5623853" y="799180"/>
            <a:ext cx="5473485" cy="853567"/>
          </a:xfrm>
          <a:prstGeom prst="rect">
            <a:avLst/>
          </a:prstGeom>
        </p:spPr>
        <p:txBody>
          <a:bodyPr wrap="square">
            <a:spAutoFit/>
          </a:bodyPr>
          <a:lstStyle/>
          <a:p>
            <a:pPr>
              <a:lnSpc>
                <a:spcPct val="107000"/>
              </a:lnSpc>
              <a:spcAft>
                <a:spcPts val="800"/>
              </a:spcAft>
            </a:pP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S</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048000" y="2172579"/>
            <a:ext cx="4357352" cy="1980799"/>
          </a:xfrm>
          <a:prstGeom prst="rect">
            <a:avLst/>
          </a:prstGeom>
        </p:spPr>
        <p:txBody>
          <a:bodyPr wrap="square">
            <a:spAutoFit/>
          </a:bodyPr>
          <a:lstStyle/>
          <a:p>
            <a:pPr algn="ct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vỗ</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034071" y="1652747"/>
            <a:ext cx="2653048" cy="2976328"/>
          </a:xfrm>
          <a:prstGeom prst="rect">
            <a:avLst/>
          </a:prstGeom>
        </p:spPr>
        <p:txBody>
          <a:bodyPr wrap="square">
            <a:spAutoFit/>
          </a:bodyPr>
          <a:lstStyle/>
          <a:p>
            <a:pPr algn="ctr">
              <a:lnSpc>
                <a:spcPct val="107000"/>
              </a:lnSpc>
              <a:spcAft>
                <a:spcPts val="8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cùng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thêm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vui</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Ánh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mắt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hiền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từ</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Như</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tiên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vậy</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yêu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lắm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03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 mẫu Hình nền PowerPoint đẹp mầm non Miễn phí tải v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7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2145" y="703159"/>
            <a:ext cx="11592732" cy="652166"/>
          </a:xfrm>
          <a:prstGeom prst="rect">
            <a:avLst/>
          </a:prstGeom>
        </p:spPr>
        <p:txBody>
          <a:bodyPr wrap="square">
            <a:spAutoFit/>
          </a:bodyPr>
          <a:lstStyle/>
          <a:p>
            <a:pPr algn="ctr">
              <a:lnSpc>
                <a:spcPct val="107000"/>
              </a:lnSpc>
              <a:spcAft>
                <a:spcPts val="800"/>
              </a:spcAft>
            </a:pP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Góc</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chơi</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bé</a:t>
            </a:r>
            <a:endParaRPr lang="en-US"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456090" y="1239875"/>
            <a:ext cx="4687910" cy="4308872"/>
          </a:xfrm>
          <a:prstGeom prst="rect">
            <a:avLst/>
          </a:prstGeom>
        </p:spPr>
        <p:txBody>
          <a:bodyPr wrap="square">
            <a:spAutoFit/>
          </a:bodyPr>
          <a:lstStyle/>
          <a:p>
            <a:pPr algn="ct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xắc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yêu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gạch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Bé</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xếp</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thương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51151" y="1355325"/>
            <a:ext cx="2528047" cy="2647071"/>
          </a:xfrm>
          <a:prstGeom prst="rect">
            <a:avLst/>
          </a:prstGeom>
        </p:spPr>
        <p:txBody>
          <a:bodyPr wrap="square">
            <a:spAutoFit/>
          </a:bodyPr>
          <a:lstStyle/>
          <a:p>
            <a:pPr algn="ct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bé</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Vì</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mẻ</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angle 6"/>
          <p:cNvSpPr/>
          <p:nvPr/>
        </p:nvSpPr>
        <p:spPr>
          <a:xfrm>
            <a:off x="8386041" y="1355325"/>
            <a:ext cx="2514600" cy="1585562"/>
          </a:xfrm>
          <a:prstGeom prst="rect">
            <a:avLst/>
          </a:prstGeom>
        </p:spPr>
        <p:txBody>
          <a:bodyPr wrap="square">
            <a:spAutoFit/>
          </a:bodyPr>
          <a:lstStyle/>
          <a:p>
            <a:pPr>
              <a:lnSpc>
                <a:spcPct val="107000"/>
              </a:lnSpc>
              <a:spcAft>
                <a:spcPts val="800"/>
              </a:spcAft>
            </a:pPr>
            <a:r>
              <a:rPr lang="en-US"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thích</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nhất</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cụ</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ca</a:t>
            </a:r>
          </a:p>
          <a:p>
            <a:pP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Xắc</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xô</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gõ</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mõ</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Hoà</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chung</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nhà</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12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ình nền mầm non đẹp, hình nền mầm non powerpoint đẹp - QuanTriMa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611" y="959171"/>
            <a:ext cx="11592732" cy="522259"/>
          </a:xfrm>
          <a:prstGeom prst="rect">
            <a:avLst/>
          </a:prstGeom>
        </p:spPr>
        <p:txBody>
          <a:bodyPr wrap="square">
            <a:spAutoFit/>
          </a:bodyPr>
          <a:lstStyle/>
          <a:p>
            <a:pPr algn="ctr">
              <a:lnSpc>
                <a:spcPct val="107000"/>
              </a:lnSpc>
              <a:spcAft>
                <a:spcPts val="800"/>
              </a:spcAft>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Bữa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ăn</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bé</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7557964" y="6074896"/>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Sưu</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tầm</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133165" y="1656028"/>
            <a:ext cx="2962835" cy="3491469"/>
          </a:xfrm>
          <a:prstGeom prst="rect">
            <a:avLst/>
          </a:prstGeom>
        </p:spPr>
        <p:txBody>
          <a:bodyPr wrap="square">
            <a:spAutoFit/>
          </a:bodyPr>
          <a:lstStyle/>
          <a:p>
            <a:pPr algn="ct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Tuần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cũng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món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món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canh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nấu</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Trứng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mgon</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Bữa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Trông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mẳt</a:t>
            </a:r>
            <a:endParaRPr lang="en-US" dirty="0">
              <a:latin typeface="Times New Roman" panose="02020603050405020304" pitchFamily="18" charset="0"/>
              <a:cs typeface="Times New Roman" panose="02020603050405020304" pitchFamily="18" charset="0"/>
            </a:endParaRPr>
          </a:p>
          <a:p>
            <a:pPr algn="ctr">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447756" y="1481430"/>
            <a:ext cx="4464424" cy="3580339"/>
          </a:xfrm>
          <a:prstGeom prst="rect">
            <a:avLst/>
          </a:prstGeom>
        </p:spPr>
        <p:txBody>
          <a:bodyPr wrap="square">
            <a:spAutoFit/>
          </a:bodyPr>
          <a:lstStyle/>
          <a:p>
            <a:pP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Em</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học</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Vì</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Cân</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mỗi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ngày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Mẹ</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lắm</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cô</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bếp</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Cho </a:t>
            </a:r>
            <a:r>
              <a:rPr lang="en-US" dirty="0" err="1">
                <a:latin typeface="Times New Roman" panose="02020603050405020304" pitchFamily="18" charset="0"/>
                <a:ea typeface="Calibri" panose="020F0502020204030204" pitchFamily="34" charset="0"/>
                <a:cs typeface="Times New Roman" panose="02020603050405020304" pitchFamily="18" charset="0"/>
              </a:rPr>
              <a:t>chúng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bữa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nóng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giòn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Yêu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cô</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lắm</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8294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ợi ý các Kiddie PowerPoint Background vui nhộn và sinh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7253" y="163513"/>
            <a:ext cx="11592732" cy="614464"/>
          </a:xfrm>
          <a:prstGeom prst="rect">
            <a:avLst/>
          </a:prstGeom>
        </p:spPr>
        <p:txBody>
          <a:bodyPr wrap="square">
            <a:spAutoFit/>
          </a:bodyPr>
          <a:lstStyle/>
          <a:p>
            <a:pPr algn="ctr">
              <a:lnSpc>
                <a:spcPct val="107000"/>
              </a:lnSpc>
              <a:spcAft>
                <a:spcPts val="800"/>
              </a:spcAft>
            </a:pP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Bé</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đánh</a:t>
            </a:r>
            <a:r>
              <a:rPr lang="en-US" sz="3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smtClean="0">
                <a:latin typeface="Times New Roman" panose="02020603050405020304" pitchFamily="18" charset="0"/>
                <a:ea typeface="Calibri" panose="020F0502020204030204" pitchFamily="34" charset="0"/>
                <a:cs typeface="Times New Roman" panose="02020603050405020304" pitchFamily="18" charset="0"/>
              </a:rPr>
              <a:t>răng</a:t>
            </a:r>
            <a:endParaRPr lang="en-US" sz="3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339247" y="1052583"/>
            <a:ext cx="6096000" cy="3046988"/>
          </a:xfrm>
          <a:prstGeom prst="rect">
            <a:avLst/>
          </a:prstGeom>
        </p:spPr>
        <p:txBody>
          <a:bodyPr>
            <a:spAutoFit/>
          </a:bodyPr>
          <a:lstStyle/>
          <a:p>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Kem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Kem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ngọt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Xong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758529" y="1052583"/>
            <a:ext cx="7171317" cy="3416320"/>
          </a:xfrm>
          <a:prstGeom prst="rect">
            <a:avLst/>
          </a:prstGeom>
        </p:spPr>
        <p:txBody>
          <a:bodyPr wrap="square">
            <a:spAutoFit/>
          </a:bodyPr>
          <a:lstStyle/>
          <a:p>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nhé</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răng</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Cho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p>
          <a:p>
            <a:r>
              <a:rPr lang="en-US" sz="2400" dirty="0" err="1" smtClean="0">
                <a:latin typeface="Times New Roman" panose="02020603050405020304" pitchFamily="18" charset="0"/>
                <a:cs typeface="Times New Roman" panose="02020603050405020304" pitchFamily="18" charset="0"/>
              </a:rPr>
              <a:t>Miệng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tho</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bè</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mến</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8344188" y="3077841"/>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Sưu</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tầm</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11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224852" y="431827"/>
            <a:ext cx="10598046" cy="400110"/>
          </a:xfrm>
          <a:prstGeom prst="rect">
            <a:avLst/>
          </a:prstGeom>
        </p:spPr>
        <p:txBody>
          <a:bodyPr wrap="square">
            <a:spAutoFit/>
          </a:bodyPr>
          <a:lstStyle/>
          <a:p>
            <a:pPr algn="ct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8311007" y="5807289"/>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048000" y="1443841"/>
            <a:ext cx="6096000" cy="4401205"/>
          </a:xfrm>
          <a:prstGeom prst="rect">
            <a:avLst/>
          </a:prstGeom>
        </p:spPr>
        <p:txBody>
          <a:bodyPr>
            <a:spAutoFit/>
          </a:bodyPr>
          <a:lstStyle/>
          <a:p>
            <a:pPr algn="ctr"/>
            <a:r>
              <a:rPr lang="vi-VN" sz="2000" b="1" dirty="0">
                <a:solidFill>
                  <a:srgbClr val="000000"/>
                </a:solidFill>
                <a:latin typeface="Times New Roman" panose="02020603050405020304" pitchFamily="18" charset="0"/>
                <a:cs typeface="Times New Roman" panose="02020603050405020304" pitchFamily="18" charset="0"/>
              </a:rPr>
              <a:t>Sinh nhật của thỏ con</a:t>
            </a:r>
            <a:endParaRPr lang="vi-VN" sz="2000" dirty="0">
              <a:solidFill>
                <a:srgbClr val="333333"/>
              </a:solidFill>
              <a:latin typeface="Times New Roman" panose="02020603050405020304" pitchFamily="18" charset="0"/>
              <a:cs typeface="Times New Roman" panose="02020603050405020304" pitchFamily="18" charset="0"/>
            </a:endParaRPr>
          </a:p>
          <a:p>
            <a:r>
              <a:rPr lang="vi-VN" sz="2000" dirty="0">
                <a:solidFill>
                  <a:srgbClr val="000000"/>
                </a:solidFill>
                <a:latin typeface="Times New Roman" panose="02020603050405020304" pitchFamily="18" charset="0"/>
                <a:cs typeface="Times New Roman" panose="02020603050405020304" pitchFamily="18" charset="0"/>
              </a:rPr>
              <a:t>Hôm nay là sinh nhật của thỏ con. Thỏ con vui lắm .</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Thỏ con gặp gà con. Thỏ con mời : Bạn gà con ơi, hôm nay là sinh nhật của tôi đấy , bạn tới dự nhé !</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Gà con : chiếp … chiếp… tôi sẽ đến.</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Thỏ con gặp  chó đốm , thỏ con mời : Bạn chó đốm ơi , hôm nay là sinh nhật của tôi đấy , bạn tới dự nhé !</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Chó đốm : gâu … gâu… tôi sẽ đến</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Thỏ con gặp  vịt con. Thỏ con mời : Bạn vịt con ơi, hôm nay là sinh nhật của tôi đấy , bạn tới dự nhé !</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Vịt con : vít … vít… tôi sẽ đến</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Tối hôm đó gà con, chó đốm, vịt con đều tới dự sinh nhật thỏ con, thỏ con rất vui. gà con, chó đốm, vịt con đều nói :  “ chúc mừng sinh nhật thỏ con “</a:t>
            </a:r>
            <a:endParaRPr lang="vi-VN" sz="20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51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 Hình nền Powerpoint đơn giản màu trắng đẹp, chất lượng cao,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453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87335" y="6191809"/>
            <a:ext cx="5473485" cy="853567"/>
          </a:xfrm>
          <a:prstGeom prst="rect">
            <a:avLst/>
          </a:prstGeom>
        </p:spPr>
        <p:txBody>
          <a:bodyPr wrap="square">
            <a:spAutoFit/>
          </a:bodyPr>
          <a:lstStyle/>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Sưu</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tầm</a:t>
            </a:r>
            <a:r>
              <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Bùi</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Bích</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smtClean="0">
                <a:latin typeface="Times New Roman" panose="02020603050405020304" pitchFamily="18" charset="0"/>
                <a:ea typeface="Calibri" panose="020F0502020204030204" pitchFamily="34" charset="0"/>
                <a:cs typeface="Times New Roman" panose="02020603050405020304" pitchFamily="18" charset="0"/>
              </a:rPr>
              <a:t>Phê</a:t>
            </a:r>
            <a:endParaRPr lang="en-US"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Đơn</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MN Sao </a:t>
            </a:r>
            <a:r>
              <a:rPr lang="en-US" sz="2000" b="1" i="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 5</a:t>
            </a: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519518" y="58847"/>
            <a:ext cx="8229600" cy="5940088"/>
          </a:xfrm>
          <a:prstGeom prst="rect">
            <a:avLst/>
          </a:prstGeom>
        </p:spPr>
        <p:txBody>
          <a:bodyPr wrap="square">
            <a:spAutoFit/>
          </a:bodyPr>
          <a:lstStyle/>
          <a:p>
            <a:pPr algn="ctr"/>
            <a:r>
              <a:rPr lang="vi-VN" sz="2000" b="1" dirty="0">
                <a:solidFill>
                  <a:srgbClr val="000000"/>
                </a:solidFill>
                <a:latin typeface="Times New Roman" panose="02020603050405020304" pitchFamily="18" charset="0"/>
                <a:cs typeface="Times New Roman" panose="02020603050405020304" pitchFamily="18" charset="0"/>
              </a:rPr>
              <a:t>Hai anh em gà con</a:t>
            </a:r>
            <a:endParaRPr lang="vi-VN" sz="2000" dirty="0">
              <a:solidFill>
                <a:srgbClr val="333333"/>
              </a:solidFill>
              <a:latin typeface="Times New Roman" panose="02020603050405020304" pitchFamily="18" charset="0"/>
              <a:cs typeface="Times New Roman" panose="02020603050405020304" pitchFamily="18" charset="0"/>
            </a:endParaRPr>
          </a:p>
          <a:p>
            <a:r>
              <a:rPr lang="vi-VN" sz="2000" dirty="0">
                <a:solidFill>
                  <a:srgbClr val="000000"/>
                </a:solidFill>
                <a:latin typeface="Times New Roman" panose="02020603050405020304" pitchFamily="18" charset="0"/>
                <a:cs typeface="Times New Roman" panose="02020603050405020304" pitchFamily="18" charset="0"/>
              </a:rPr>
              <a:t>Hai chú Gà con tìm được một mẩu bánh mì. Chúng thích thú vô cùng và bắt đầu dùng cái mỏ xinh mổ vào miếng mồi ngon. Một chú Vịt con chơi gần đấy nhìn thấy và chạy lại, xin Gà con cùng được ăn.</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Nào cùng ăn với chúng tớ đi! Gà lông vàng mời bạn.</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Anh còn muốn gọi ai nữa đây? Gà lông đen gắt: Mẩu bánh mì này cho chúng ta cũng không đủ nữa là còn gọi thêm nó.</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Đủ thôi! Gà lông vàng an ủi em.</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Thể là cả hai chú Gà và chú Vịt chia nhau ăn hết mẩu bánh mì. Ăn xong hai chú Gà con vẫy đôi cánh tí xíu của mình chạy về chỗ mẹ.</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Mẹ ơi! Gà lông đen thét tướng lên. Vịt con vừa ăn bánh mì với chúng con. Mẹ hãy nói đi, con chia cho Vịt ăn cùng có được không?</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Thế là rất đúgn con ạ!</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Con cho Vịt ăn mới ngon lành làm sao! Gà lông đen vẫn liến thoắng khoe khoang.</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Có gì đáng nói đâu, Gà lông vàng ngắt lời em, chúng ta đã cùng ăn sáng thế thôi mà.</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Gà mẹ nhìn các con và nói:</a:t>
            </a:r>
            <a:br>
              <a:rPr lang="vi-VN" sz="2000" dirty="0">
                <a:solidFill>
                  <a:srgbClr val="000000"/>
                </a:solidFill>
                <a:latin typeface="Times New Roman" panose="02020603050405020304" pitchFamily="18" charset="0"/>
                <a:cs typeface="Times New Roman" panose="02020603050405020304" pitchFamily="18" charset="0"/>
              </a:rPr>
            </a:br>
            <a:r>
              <a:rPr lang="vi-VN" sz="2000" dirty="0">
                <a:solidFill>
                  <a:srgbClr val="000000"/>
                </a:solidFill>
                <a:latin typeface="Times New Roman" panose="02020603050405020304" pitchFamily="18" charset="0"/>
                <a:cs typeface="Times New Roman" panose="02020603050405020304" pitchFamily="18" charset="0"/>
              </a:rPr>
              <a:t>- Nhường cho bạn là điều tốt. Nhưng ai không khoe điều đó còn tốt hơn</a:t>
            </a:r>
            <a:endParaRPr lang="vi-VN" sz="2000"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479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661</Words>
  <Application>Microsoft Office PowerPoint</Application>
  <PresentationFormat>Widescreen</PresentationFormat>
  <Paragraphs>126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Quicksand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61</cp:revision>
  <dcterms:created xsi:type="dcterms:W3CDTF">2024-10-28T02:45:23Z</dcterms:created>
  <dcterms:modified xsi:type="dcterms:W3CDTF">2024-10-28T12:50:46Z</dcterms:modified>
</cp:coreProperties>
</file>