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28" r:id="rId2"/>
    <p:sldId id="329" r:id="rId3"/>
    <p:sldId id="330" r:id="rId4"/>
    <p:sldId id="331" r:id="rId5"/>
    <p:sldId id="332" r:id="rId6"/>
    <p:sldId id="33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1" d="100"/>
          <a:sy n="71" d="100"/>
        </p:scale>
        <p:origin x="113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8F93FA-9003-4A7F-8261-1A0CD499D6E3}" type="datetimeFigureOut">
              <a:rPr lang="en-US" smtClean="0"/>
              <a:t>12/16/2024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8B2EBE-90DC-4806-AEAC-D3744EB56322}" type="slidenum">
              <a:rPr lang="en-US" smtClean="0"/>
              <a:t>‹#›</a:t>
            </a:fld>
            <a:endParaRPr lang="en-US"/>
          </a:p>
        </p:txBody>
      </p:sp>
    </p:spTree>
    <p:extLst>
      <p:ext uri="{BB962C8B-B14F-4D97-AF65-F5344CB8AC3E}">
        <p14:creationId xmlns:p14="http://schemas.microsoft.com/office/powerpoint/2010/main" val="1330619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b="0" i="0" dirty="0">
                <a:solidFill>
                  <a:srgbClr val="2F3035"/>
                </a:solidFill>
                <a:effectLst/>
                <a:latin typeface="Roboto" panose="02000000000000000000" pitchFamily="2" charset="0"/>
              </a:rPr>
              <a:t>Thời tiết giao mùa là nhiệt độ thay đổi, nóng lạnh, nắng mưa thất thường, điều này khiến hệ miễn dịch yếu đi nên rất dễ mắc bệnh. Đặc biệt là thời điểm giao mùa thu đông không khí lúc ẩm, lúc hanh khô và có thể khiến cho các loại virus gây bệnh sinh sôi mạnh mẽ. Không những thế đây cũng là thời gian cơ thể con người khó có thể thích nghi với thời tiết, điều này tạo thuận lợi cho virus thâm nhập vào cơ thể hơn.</a:t>
            </a:r>
            <a:r>
              <a:rPr lang="en-US" b="0" i="0" dirty="0">
                <a:solidFill>
                  <a:srgbClr val="2F3035"/>
                </a:solidFill>
                <a:effectLst/>
                <a:latin typeface="Roboto" panose="02000000000000000000" pitchFamily="2" charset="0"/>
              </a:rPr>
              <a:t> Theo WHO, </a:t>
            </a:r>
            <a:r>
              <a:rPr lang="en-US" b="0" i="0" dirty="0" err="1">
                <a:solidFill>
                  <a:srgbClr val="2F3035"/>
                </a:solidFill>
                <a:effectLst/>
                <a:latin typeface="Roboto" panose="02000000000000000000" pitchFamily="2" charset="0"/>
              </a:rPr>
              <a:t>mỗi</a:t>
            </a:r>
            <a:r>
              <a:rPr lang="en-US" b="0" i="0" dirty="0">
                <a:solidFill>
                  <a:srgbClr val="2F3035"/>
                </a:solidFill>
                <a:effectLst/>
                <a:latin typeface="Roboto" panose="02000000000000000000" pitchFamily="2" charset="0"/>
              </a:rPr>
              <a:t> </a:t>
            </a:r>
            <a:r>
              <a:rPr lang="en-US" b="0" i="0" dirty="0" err="1">
                <a:solidFill>
                  <a:srgbClr val="2F3035"/>
                </a:solidFill>
                <a:effectLst/>
                <a:latin typeface="Roboto" panose="02000000000000000000" pitchFamily="2" charset="0"/>
              </a:rPr>
              <a:t>năm</a:t>
            </a:r>
            <a:r>
              <a:rPr lang="en-US" b="0" i="0" dirty="0">
                <a:solidFill>
                  <a:srgbClr val="2F3035"/>
                </a:solidFill>
                <a:effectLst/>
                <a:latin typeface="Roboto" panose="02000000000000000000" pitchFamily="2" charset="0"/>
              </a:rPr>
              <a:t> 5-10% ng </a:t>
            </a:r>
            <a:r>
              <a:rPr lang="en-US" b="0" i="0" dirty="0" err="1">
                <a:solidFill>
                  <a:srgbClr val="2F3035"/>
                </a:solidFill>
                <a:effectLst/>
                <a:latin typeface="Roboto" panose="02000000000000000000" pitchFamily="2" charset="0"/>
              </a:rPr>
              <a:t>lớn</a:t>
            </a:r>
            <a:r>
              <a:rPr lang="en-US" b="0" i="0" dirty="0">
                <a:solidFill>
                  <a:srgbClr val="2F3035"/>
                </a:solidFill>
                <a:effectLst/>
                <a:latin typeface="Roboto" panose="02000000000000000000" pitchFamily="2" charset="0"/>
              </a:rPr>
              <a:t>, 20-30% </a:t>
            </a:r>
            <a:r>
              <a:rPr lang="en-US" b="0" i="0" dirty="0" err="1">
                <a:solidFill>
                  <a:srgbClr val="2F3035"/>
                </a:solidFill>
                <a:effectLst/>
                <a:latin typeface="Roboto" panose="02000000000000000000" pitchFamily="2" charset="0"/>
              </a:rPr>
              <a:t>trẻ</a:t>
            </a:r>
            <a:r>
              <a:rPr lang="en-US" b="0" i="0" dirty="0">
                <a:solidFill>
                  <a:srgbClr val="2F3035"/>
                </a:solidFill>
                <a:effectLst/>
                <a:latin typeface="Roboto" panose="02000000000000000000" pitchFamily="2" charset="0"/>
              </a:rPr>
              <a:t> </a:t>
            </a:r>
            <a:r>
              <a:rPr lang="en-US" b="0" i="0" dirty="0" err="1">
                <a:solidFill>
                  <a:srgbClr val="2F3035"/>
                </a:solidFill>
                <a:effectLst/>
                <a:latin typeface="Roboto" panose="02000000000000000000" pitchFamily="2" charset="0"/>
              </a:rPr>
              <a:t>em</a:t>
            </a:r>
            <a:r>
              <a:rPr lang="en-US" b="0" i="0" dirty="0">
                <a:solidFill>
                  <a:srgbClr val="2F3035"/>
                </a:solidFill>
                <a:effectLst/>
                <a:latin typeface="Roboto" panose="02000000000000000000" pitchFamily="2" charset="0"/>
              </a:rPr>
              <a:t> </a:t>
            </a:r>
            <a:r>
              <a:rPr lang="en-US" b="0" i="0" dirty="0" err="1">
                <a:solidFill>
                  <a:srgbClr val="2F3035"/>
                </a:solidFill>
                <a:effectLst/>
                <a:latin typeface="Roboto" panose="02000000000000000000" pitchFamily="2" charset="0"/>
              </a:rPr>
              <a:t>nhiễm</a:t>
            </a:r>
            <a:r>
              <a:rPr lang="en-US" b="0" i="0" dirty="0">
                <a:solidFill>
                  <a:srgbClr val="2F3035"/>
                </a:solidFill>
                <a:effectLst/>
                <a:latin typeface="Roboto" panose="02000000000000000000" pitchFamily="2" charset="0"/>
              </a:rPr>
              <a:t> </a:t>
            </a:r>
            <a:r>
              <a:rPr lang="en-US" b="0" i="0" dirty="0" err="1">
                <a:solidFill>
                  <a:srgbClr val="2F3035"/>
                </a:solidFill>
                <a:effectLst/>
                <a:latin typeface="Roboto" panose="02000000000000000000" pitchFamily="2" charset="0"/>
              </a:rPr>
              <a:t>cúm</a:t>
            </a:r>
            <a:r>
              <a:rPr lang="en-US" b="0" i="0" dirty="0">
                <a:solidFill>
                  <a:srgbClr val="2F3035"/>
                </a:solidFill>
                <a:effectLst/>
                <a:latin typeface="Roboto" panose="02000000000000000000" pitchFamily="2" charset="0"/>
              </a:rPr>
              <a:t>. Ở VN, 1-1,8 </a:t>
            </a:r>
            <a:r>
              <a:rPr lang="en-US" b="0" i="0" dirty="0" err="1">
                <a:solidFill>
                  <a:srgbClr val="2F3035"/>
                </a:solidFill>
                <a:effectLst/>
                <a:latin typeface="Roboto" panose="02000000000000000000" pitchFamily="2" charset="0"/>
              </a:rPr>
              <a:t>triệu</a:t>
            </a:r>
            <a:r>
              <a:rPr lang="en-US" b="0" i="0" dirty="0">
                <a:solidFill>
                  <a:srgbClr val="2F3035"/>
                </a:solidFill>
                <a:effectLst/>
                <a:latin typeface="Roboto" panose="02000000000000000000" pitchFamily="2" charset="0"/>
              </a:rPr>
              <a:t> ca </a:t>
            </a:r>
            <a:r>
              <a:rPr lang="en-US" b="0" i="0" dirty="0" err="1">
                <a:solidFill>
                  <a:srgbClr val="2F3035"/>
                </a:solidFill>
                <a:effectLst/>
                <a:latin typeface="Roboto" panose="02000000000000000000" pitchFamily="2" charset="0"/>
              </a:rPr>
              <a:t>hàng</a:t>
            </a:r>
            <a:r>
              <a:rPr lang="en-US" b="0" i="0" dirty="0">
                <a:solidFill>
                  <a:srgbClr val="2F3035"/>
                </a:solidFill>
                <a:effectLst/>
                <a:latin typeface="Roboto" panose="02000000000000000000" pitchFamily="2" charset="0"/>
              </a:rPr>
              <a:t> </a:t>
            </a:r>
            <a:r>
              <a:rPr lang="en-US" b="0" i="0" dirty="0" err="1">
                <a:solidFill>
                  <a:srgbClr val="2F3035"/>
                </a:solidFill>
                <a:effectLst/>
                <a:latin typeface="Roboto" panose="02000000000000000000" pitchFamily="2" charset="0"/>
              </a:rPr>
              <a:t>năm</a:t>
            </a:r>
            <a:r>
              <a:rPr lang="en-US" b="0" i="0" dirty="0">
                <a:solidFill>
                  <a:srgbClr val="2F3035"/>
                </a:solidFill>
                <a:effectLst/>
                <a:latin typeface="Roboto" panose="02000000000000000000" pitchFamily="2" charset="0"/>
              </a:rPr>
              <a:t>.</a:t>
            </a:r>
            <a:endParaRPr lang="en-US" dirty="0"/>
          </a:p>
        </p:txBody>
      </p:sp>
      <p:sp>
        <p:nvSpPr>
          <p:cNvPr id="4" name="Slide Number Placeholder 3"/>
          <p:cNvSpPr>
            <a:spLocks noGrp="1"/>
          </p:cNvSpPr>
          <p:nvPr>
            <p:ph type="sldNum" sz="quarter" idx="5"/>
          </p:nvPr>
        </p:nvSpPr>
        <p:spPr/>
        <p:txBody>
          <a:bodyPr/>
          <a:lstStyle/>
          <a:p>
            <a:fld id="{91A78298-D9C7-41B5-B282-6C338868D0A1}" type="slidenum">
              <a:rPr lang="en-US" smtClean="0"/>
              <a:t>1</a:t>
            </a:fld>
            <a:endParaRPr lang="en-US"/>
          </a:p>
        </p:txBody>
      </p:sp>
    </p:spTree>
    <p:extLst>
      <p:ext uri="{BB962C8B-B14F-4D97-AF65-F5344CB8AC3E}">
        <p14:creationId xmlns:p14="http://schemas.microsoft.com/office/powerpoint/2010/main" val="4163259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Gđ</a:t>
            </a:r>
            <a:r>
              <a:rPr lang="en-US" dirty="0"/>
              <a:t> </a:t>
            </a:r>
            <a:r>
              <a:rPr lang="en-US" dirty="0" err="1"/>
              <a:t>khởi</a:t>
            </a:r>
            <a:r>
              <a:rPr lang="en-US" dirty="0"/>
              <a:t> </a:t>
            </a:r>
            <a:r>
              <a:rPr lang="en-US" dirty="0" err="1"/>
              <a:t>phát</a:t>
            </a:r>
            <a:r>
              <a:rPr lang="en-US" dirty="0"/>
              <a:t>: 1-3 </a:t>
            </a:r>
            <a:r>
              <a:rPr lang="en-US" dirty="0" err="1"/>
              <a:t>ngày</a:t>
            </a:r>
            <a:r>
              <a:rPr lang="en-US" dirty="0"/>
              <a:t> (</a:t>
            </a:r>
            <a:r>
              <a:rPr lang="en-US" dirty="0" err="1"/>
              <a:t>sốt</a:t>
            </a:r>
            <a:r>
              <a:rPr lang="en-US" dirty="0"/>
              <a:t>, </a:t>
            </a:r>
            <a:r>
              <a:rPr lang="en-US" dirty="0" err="1"/>
              <a:t>nhức</a:t>
            </a:r>
            <a:r>
              <a:rPr lang="en-US" dirty="0"/>
              <a:t> </a:t>
            </a:r>
            <a:r>
              <a:rPr lang="en-US" dirty="0" err="1"/>
              <a:t>đầu</a:t>
            </a:r>
            <a:r>
              <a:rPr lang="en-US" dirty="0"/>
              <a:t>, ho khan, </a:t>
            </a:r>
            <a:r>
              <a:rPr lang="en-US" dirty="0" err="1"/>
              <a:t>đau</a:t>
            </a:r>
            <a:r>
              <a:rPr lang="en-US" dirty="0"/>
              <a:t> </a:t>
            </a:r>
            <a:r>
              <a:rPr lang="en-US" dirty="0" err="1"/>
              <a:t>họng</a:t>
            </a:r>
            <a:r>
              <a:rPr lang="en-US" dirty="0"/>
              <a:t>, </a:t>
            </a:r>
            <a:r>
              <a:rPr lang="en-US" dirty="0" err="1"/>
              <a:t>mỏi</a:t>
            </a:r>
            <a:r>
              <a:rPr lang="en-US" dirty="0"/>
              <a:t> </a:t>
            </a:r>
            <a:r>
              <a:rPr lang="en-US" dirty="0" err="1"/>
              <a:t>cơ</a:t>
            </a:r>
            <a:r>
              <a:rPr lang="en-US" dirty="0"/>
              <a:t>, </a:t>
            </a:r>
            <a:r>
              <a:rPr lang="en-US" dirty="0" err="1"/>
              <a:t>nghẹt</a:t>
            </a:r>
            <a:r>
              <a:rPr lang="en-US" dirty="0"/>
              <a:t> </a:t>
            </a:r>
            <a:r>
              <a:rPr lang="en-US" dirty="0" err="1"/>
              <a:t>mũi</a:t>
            </a:r>
            <a:r>
              <a:rPr lang="en-US" dirty="0"/>
              <a:t>)</a:t>
            </a:r>
          </a:p>
          <a:p>
            <a:r>
              <a:rPr lang="en-US" dirty="0" err="1"/>
              <a:t>Gđ</a:t>
            </a:r>
            <a:r>
              <a:rPr lang="en-US" dirty="0"/>
              <a:t> </a:t>
            </a:r>
            <a:r>
              <a:rPr lang="en-US" dirty="0" err="1"/>
              <a:t>toàn</a:t>
            </a:r>
            <a:r>
              <a:rPr lang="en-US" dirty="0"/>
              <a:t> </a:t>
            </a:r>
            <a:r>
              <a:rPr lang="en-US" dirty="0" err="1"/>
              <a:t>phát</a:t>
            </a:r>
            <a:r>
              <a:rPr lang="en-US" dirty="0"/>
              <a:t>: </a:t>
            </a:r>
            <a:r>
              <a:rPr lang="en-US" dirty="0" err="1"/>
              <a:t>từ</a:t>
            </a:r>
            <a:r>
              <a:rPr lang="en-US" dirty="0"/>
              <a:t> </a:t>
            </a:r>
            <a:r>
              <a:rPr lang="en-US" dirty="0" err="1"/>
              <a:t>ngày</a:t>
            </a:r>
            <a:r>
              <a:rPr lang="en-US" dirty="0"/>
              <a:t> 4-7: </a:t>
            </a:r>
            <a:r>
              <a:rPr lang="en-US" dirty="0" err="1"/>
              <a:t>giảm</a:t>
            </a:r>
            <a:r>
              <a:rPr lang="en-US" dirty="0"/>
              <a:t> </a:t>
            </a:r>
            <a:r>
              <a:rPr lang="en-US" dirty="0" err="1"/>
              <a:t>sốt</a:t>
            </a:r>
            <a:r>
              <a:rPr lang="en-US" dirty="0"/>
              <a:t> </a:t>
            </a:r>
            <a:r>
              <a:rPr lang="en-US" dirty="0" err="1"/>
              <a:t>và</a:t>
            </a:r>
            <a:r>
              <a:rPr lang="en-US" dirty="0"/>
              <a:t> </a:t>
            </a:r>
            <a:r>
              <a:rPr lang="en-US" dirty="0" err="1"/>
              <a:t>đau</a:t>
            </a:r>
            <a:r>
              <a:rPr lang="en-US" dirty="0"/>
              <a:t> </a:t>
            </a:r>
            <a:r>
              <a:rPr lang="en-US" dirty="0" err="1"/>
              <a:t>nhức</a:t>
            </a:r>
            <a:r>
              <a:rPr lang="en-US" dirty="0"/>
              <a:t> </a:t>
            </a:r>
            <a:r>
              <a:rPr lang="en-US" dirty="0" err="1"/>
              <a:t>cơ</a:t>
            </a:r>
            <a:r>
              <a:rPr lang="en-US" dirty="0"/>
              <a:t>, </a:t>
            </a:r>
            <a:r>
              <a:rPr lang="en-US" dirty="0" err="1"/>
              <a:t>thêm</a:t>
            </a:r>
            <a:r>
              <a:rPr lang="en-US" dirty="0"/>
              <a:t> khan </a:t>
            </a:r>
            <a:r>
              <a:rPr lang="en-US" dirty="0" err="1"/>
              <a:t>tiếng</a:t>
            </a:r>
            <a:r>
              <a:rPr lang="en-US" dirty="0"/>
              <a:t>, </a:t>
            </a:r>
            <a:r>
              <a:rPr lang="en-US" dirty="0" err="1"/>
              <a:t>tức</a:t>
            </a:r>
            <a:r>
              <a:rPr lang="en-US" dirty="0"/>
              <a:t> </a:t>
            </a:r>
            <a:r>
              <a:rPr lang="en-US" dirty="0" err="1"/>
              <a:t>ngực</a:t>
            </a:r>
            <a:r>
              <a:rPr lang="en-US" dirty="0"/>
              <a:t>, </a:t>
            </a:r>
            <a:r>
              <a:rPr lang="en-US" dirty="0" err="1"/>
              <a:t>khô</a:t>
            </a:r>
            <a:r>
              <a:rPr lang="en-US" dirty="0"/>
              <a:t> </a:t>
            </a:r>
            <a:r>
              <a:rPr lang="en-US" dirty="0" err="1"/>
              <a:t>và</a:t>
            </a:r>
            <a:r>
              <a:rPr lang="en-US" dirty="0"/>
              <a:t> </a:t>
            </a:r>
            <a:r>
              <a:rPr lang="en-US" dirty="0" err="1"/>
              <a:t>đau</a:t>
            </a:r>
            <a:r>
              <a:rPr lang="en-US" dirty="0"/>
              <a:t> </a:t>
            </a:r>
            <a:r>
              <a:rPr lang="en-US" dirty="0" err="1"/>
              <a:t>họng</a:t>
            </a:r>
            <a:r>
              <a:rPr lang="en-US" dirty="0"/>
              <a:t>, </a:t>
            </a:r>
            <a:r>
              <a:rPr lang="en-US" dirty="0" err="1"/>
              <a:t>có</a:t>
            </a:r>
            <a:r>
              <a:rPr lang="en-US" dirty="0"/>
              <a:t> </a:t>
            </a:r>
            <a:r>
              <a:rPr lang="en-US" dirty="0" err="1"/>
              <a:t>thể</a:t>
            </a:r>
            <a:r>
              <a:rPr lang="en-US" dirty="0"/>
              <a:t> </a:t>
            </a:r>
            <a:r>
              <a:rPr lang="en-US" dirty="0" err="1"/>
              <a:t>có</a:t>
            </a:r>
            <a:r>
              <a:rPr lang="en-US" dirty="0"/>
              <a:t> </a:t>
            </a:r>
            <a:r>
              <a:rPr lang="en-US" dirty="0" err="1"/>
              <a:t>đầy</a:t>
            </a:r>
            <a:r>
              <a:rPr lang="en-US" dirty="0"/>
              <a:t> </a:t>
            </a:r>
            <a:r>
              <a:rPr lang="en-US" dirty="0" err="1"/>
              <a:t>hơi</a:t>
            </a:r>
            <a:r>
              <a:rPr lang="en-US" dirty="0"/>
              <a:t>.</a:t>
            </a:r>
          </a:p>
          <a:p>
            <a:r>
              <a:rPr lang="en-US" dirty="0" err="1"/>
              <a:t>Gđ</a:t>
            </a:r>
            <a:r>
              <a:rPr lang="en-US" dirty="0"/>
              <a:t> </a:t>
            </a:r>
            <a:r>
              <a:rPr lang="en-US" dirty="0" err="1"/>
              <a:t>phục</a:t>
            </a:r>
            <a:r>
              <a:rPr lang="en-US" dirty="0"/>
              <a:t> </a:t>
            </a:r>
            <a:r>
              <a:rPr lang="en-US" dirty="0" err="1"/>
              <a:t>hồi</a:t>
            </a:r>
            <a:r>
              <a:rPr lang="en-US" dirty="0"/>
              <a:t>: </a:t>
            </a:r>
            <a:r>
              <a:rPr lang="en-US" dirty="0" err="1"/>
              <a:t>ngày</a:t>
            </a:r>
            <a:r>
              <a:rPr lang="en-US" dirty="0"/>
              <a:t> t8 </a:t>
            </a:r>
            <a:r>
              <a:rPr lang="en-US" dirty="0" err="1"/>
              <a:t>trở</a:t>
            </a:r>
            <a:r>
              <a:rPr lang="en-US" dirty="0"/>
              <a:t> </a:t>
            </a:r>
            <a:r>
              <a:rPr lang="en-US" dirty="0" err="1"/>
              <a:t>đi</a:t>
            </a:r>
            <a:r>
              <a:rPr lang="en-US" dirty="0"/>
              <a:t>: </a:t>
            </a:r>
            <a:r>
              <a:rPr lang="en-US" dirty="0" err="1"/>
              <a:t>giảm</a:t>
            </a:r>
            <a:r>
              <a:rPr lang="en-US" dirty="0"/>
              <a:t> </a:t>
            </a:r>
            <a:r>
              <a:rPr lang="en-US" dirty="0" err="1"/>
              <a:t>dần</a:t>
            </a:r>
            <a:r>
              <a:rPr lang="en-US" dirty="0"/>
              <a:t> </a:t>
            </a:r>
            <a:r>
              <a:rPr lang="en-US" dirty="0" err="1"/>
              <a:t>các</a:t>
            </a:r>
            <a:r>
              <a:rPr lang="en-US" dirty="0"/>
              <a:t> </a:t>
            </a:r>
            <a:r>
              <a:rPr lang="en-US" dirty="0" err="1"/>
              <a:t>triệu</a:t>
            </a:r>
            <a:r>
              <a:rPr lang="en-US" dirty="0"/>
              <a:t> </a:t>
            </a:r>
            <a:r>
              <a:rPr lang="en-US" dirty="0" err="1"/>
              <a:t>chứng</a:t>
            </a:r>
            <a:r>
              <a:rPr lang="en-US" dirty="0"/>
              <a:t>, </a:t>
            </a:r>
            <a:r>
              <a:rPr lang="en-US" dirty="0" err="1"/>
              <a:t>tuy</a:t>
            </a:r>
            <a:r>
              <a:rPr lang="en-US" dirty="0"/>
              <a:t> </a:t>
            </a:r>
            <a:r>
              <a:rPr lang="en-US" dirty="0" err="1"/>
              <a:t>nhiên</a:t>
            </a:r>
            <a:r>
              <a:rPr lang="en-US" dirty="0"/>
              <a:t> ho </a:t>
            </a:r>
            <a:r>
              <a:rPr lang="en-US" dirty="0" err="1"/>
              <a:t>có</a:t>
            </a:r>
            <a:r>
              <a:rPr lang="en-US" dirty="0"/>
              <a:t> </a:t>
            </a:r>
            <a:r>
              <a:rPr lang="en-US" dirty="0" err="1"/>
              <a:t>thể</a:t>
            </a:r>
            <a:r>
              <a:rPr lang="en-US" dirty="0"/>
              <a:t> </a:t>
            </a:r>
            <a:r>
              <a:rPr lang="en-US" dirty="0" err="1"/>
              <a:t>kéo</a:t>
            </a:r>
            <a:r>
              <a:rPr lang="en-US" dirty="0"/>
              <a:t> </a:t>
            </a:r>
            <a:r>
              <a:rPr lang="en-US" dirty="0" err="1"/>
              <a:t>dài</a:t>
            </a:r>
            <a:r>
              <a:rPr lang="en-US" dirty="0"/>
              <a:t> them 1-2 </a:t>
            </a:r>
            <a:r>
              <a:rPr lang="en-US" dirty="0" err="1"/>
              <a:t>tuần</a:t>
            </a:r>
            <a:r>
              <a:rPr lang="en-US" dirty="0"/>
              <a:t>.</a:t>
            </a:r>
          </a:p>
        </p:txBody>
      </p:sp>
      <p:sp>
        <p:nvSpPr>
          <p:cNvPr id="4" name="Slide Number Placeholder 3"/>
          <p:cNvSpPr>
            <a:spLocks noGrp="1"/>
          </p:cNvSpPr>
          <p:nvPr>
            <p:ph type="sldNum" sz="quarter" idx="5"/>
          </p:nvPr>
        </p:nvSpPr>
        <p:spPr/>
        <p:txBody>
          <a:bodyPr/>
          <a:lstStyle/>
          <a:p>
            <a:fld id="{21462A9B-FA45-418F-9487-F3F0E530C0FB}" type="slidenum">
              <a:rPr lang="en-US" smtClean="0"/>
              <a:t>2</a:t>
            </a:fld>
            <a:endParaRPr lang="en-US"/>
          </a:p>
        </p:txBody>
      </p:sp>
    </p:spTree>
    <p:extLst>
      <p:ext uri="{BB962C8B-B14F-4D97-AF65-F5344CB8AC3E}">
        <p14:creationId xmlns:p14="http://schemas.microsoft.com/office/powerpoint/2010/main" val="2961588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462A9B-FA45-418F-9487-F3F0E530C0FB}" type="slidenum">
              <a:rPr lang="en-US" smtClean="0"/>
              <a:t>3</a:t>
            </a:fld>
            <a:endParaRPr lang="en-US"/>
          </a:p>
        </p:txBody>
      </p:sp>
    </p:spTree>
    <p:extLst>
      <p:ext uri="{BB962C8B-B14F-4D97-AF65-F5344CB8AC3E}">
        <p14:creationId xmlns:p14="http://schemas.microsoft.com/office/powerpoint/2010/main" val="160600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462A9B-FA45-418F-9487-F3F0E530C0FB}" type="slidenum">
              <a:rPr lang="en-US" smtClean="0"/>
              <a:t>4</a:t>
            </a:fld>
            <a:endParaRPr lang="en-US"/>
          </a:p>
        </p:txBody>
      </p:sp>
    </p:spTree>
    <p:extLst>
      <p:ext uri="{BB962C8B-B14F-4D97-AF65-F5344CB8AC3E}">
        <p14:creationId xmlns:p14="http://schemas.microsoft.com/office/powerpoint/2010/main" val="2764956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C6F1C-4FC8-32CD-89EA-D934499004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0937AE-2DFD-67D3-E759-3816913B4C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06F660-029F-7DC3-EFC6-B20ECF103EE3}"/>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5" name="Footer Placeholder 4">
            <a:extLst>
              <a:ext uri="{FF2B5EF4-FFF2-40B4-BE49-F238E27FC236}">
                <a16:creationId xmlns:a16="http://schemas.microsoft.com/office/drawing/2014/main" id="{16F1C87B-D23E-BAE6-D34D-94C932B4CB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440893-C4BA-6C52-E075-6A732CCBA7E6}"/>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3239300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E0C64-BF3B-7E4E-6636-6EB1C72CB5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C43C23-52A0-C42C-35CD-C5346EA707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FD9FB-8BB6-AF08-9F7A-7EC20DC44030}"/>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5" name="Footer Placeholder 4">
            <a:extLst>
              <a:ext uri="{FF2B5EF4-FFF2-40B4-BE49-F238E27FC236}">
                <a16:creationId xmlns:a16="http://schemas.microsoft.com/office/drawing/2014/main" id="{9232D618-847F-562E-5E4F-638892CD06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F9FDFC-BD8C-F744-6750-A2A7CA91C43B}"/>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4022811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6EE8C2-3D97-4C51-04C9-9F4F767692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C98B24-71DE-379B-EE15-D0B4A72315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8963CD-9060-142A-D10D-F1EE72E22E98}"/>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5" name="Footer Placeholder 4">
            <a:extLst>
              <a:ext uri="{FF2B5EF4-FFF2-40B4-BE49-F238E27FC236}">
                <a16:creationId xmlns:a16="http://schemas.microsoft.com/office/drawing/2014/main" id="{FB1F5C08-A739-8860-EFED-48D7854A3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61D18-AA75-7C3C-4FAA-A90509023486}"/>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3163640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C293A-8450-FC25-3495-8EAAD5B62D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D7263D-C7D4-CBA5-EE58-1FD3ED5A55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459DF3-6F8D-3AEA-CBA4-9B74F0D730A5}"/>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5" name="Footer Placeholder 4">
            <a:extLst>
              <a:ext uri="{FF2B5EF4-FFF2-40B4-BE49-F238E27FC236}">
                <a16:creationId xmlns:a16="http://schemas.microsoft.com/office/drawing/2014/main" id="{4D90561B-2EA4-2E0F-CF85-6C9E18B83A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2DDD77-A753-1704-8696-31238A85A1EF}"/>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984074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53919-9E5E-406C-A3B4-7E21802BCF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306B66-A95E-00D8-7FD5-E91B7008B7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191BFD-D358-3E59-FF42-D141F8DD2BBE}"/>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5" name="Footer Placeholder 4">
            <a:extLst>
              <a:ext uri="{FF2B5EF4-FFF2-40B4-BE49-F238E27FC236}">
                <a16:creationId xmlns:a16="http://schemas.microsoft.com/office/drawing/2014/main" id="{ADF4926D-CEA5-F80B-9CFC-59DC277D00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6BDD41-F569-066A-0B00-F5137A29CE20}"/>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108823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799A-0680-A9C9-68E8-0068293BEB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81DB00-7B3F-A80C-CF41-487F3A5E01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826AA8-BA81-B744-91A5-C03C5A83CE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3D8786-FFAA-E872-0F4E-A7B2D141FB11}"/>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6" name="Footer Placeholder 5">
            <a:extLst>
              <a:ext uri="{FF2B5EF4-FFF2-40B4-BE49-F238E27FC236}">
                <a16:creationId xmlns:a16="http://schemas.microsoft.com/office/drawing/2014/main" id="{30D94024-96FB-5FAE-979E-9FDDC30AEC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B6AF1E-250E-6F3E-81D4-C93F88B59E3A}"/>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1175501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D3145-A38E-6D65-623B-D305A2CF1A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EC6416-56DC-D09D-03B2-1E353ADE77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C45116-0523-DACF-C495-2027D17FAB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F965F9-A82A-E9DD-345D-6901FA7F2A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0E6D9D-C052-E3FF-D933-F946920E4A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F29222-E67D-1AEC-6BC3-58B66026D72D}"/>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8" name="Footer Placeholder 7">
            <a:extLst>
              <a:ext uri="{FF2B5EF4-FFF2-40B4-BE49-F238E27FC236}">
                <a16:creationId xmlns:a16="http://schemas.microsoft.com/office/drawing/2014/main" id="{7C82A4BD-B8A7-9103-2EC7-19FD6463277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248269-EEC3-E4DD-B5A6-FA04149533B9}"/>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272098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22AB4-5DE0-4084-9741-E951BE0874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5E6976-7A01-362F-5CAB-9734F14E73E3}"/>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4" name="Footer Placeholder 3">
            <a:extLst>
              <a:ext uri="{FF2B5EF4-FFF2-40B4-BE49-F238E27FC236}">
                <a16:creationId xmlns:a16="http://schemas.microsoft.com/office/drawing/2014/main" id="{E3DD1B94-8097-8EE5-9AF7-6C988F7FDB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1C5026-4B9D-03D3-11BF-3C28E916CB8F}"/>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4019664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299874-D54B-A5B5-83EE-EA23638DA787}"/>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3" name="Footer Placeholder 2">
            <a:extLst>
              <a:ext uri="{FF2B5EF4-FFF2-40B4-BE49-F238E27FC236}">
                <a16:creationId xmlns:a16="http://schemas.microsoft.com/office/drawing/2014/main" id="{3856D186-9F90-BA73-A7E1-A0B9D8D8BA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5CD49C-D985-B0EF-3FBF-5FE617F233E5}"/>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1490602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02FCA-7F12-0D36-638A-74E39F75DE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89EF1F-EB7E-1C8E-884A-430A4EAEB0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96E8E39-B928-A647-68CD-A858051872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B74C13-D1A0-E6CE-778E-4110F127B730}"/>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6" name="Footer Placeholder 5">
            <a:extLst>
              <a:ext uri="{FF2B5EF4-FFF2-40B4-BE49-F238E27FC236}">
                <a16:creationId xmlns:a16="http://schemas.microsoft.com/office/drawing/2014/main" id="{1AE8309A-7640-F0B8-85FF-C4E9F01C16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136316-B572-FAEA-90EB-6197288876AB}"/>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217162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DCBC0-212E-9172-387F-25FBEFE851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1FFF75-DDEF-752F-4EFB-C87952AD5E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86FB44-FBDD-CE26-8AD2-FCA5EF91F6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2FE0A4-F17B-050B-E6A2-9FC5F6992D8C}"/>
              </a:ext>
            </a:extLst>
          </p:cNvPr>
          <p:cNvSpPr>
            <a:spLocks noGrp="1"/>
          </p:cNvSpPr>
          <p:nvPr>
            <p:ph type="dt" sz="half" idx="10"/>
          </p:nvPr>
        </p:nvSpPr>
        <p:spPr/>
        <p:txBody>
          <a:bodyPr/>
          <a:lstStyle/>
          <a:p>
            <a:fld id="{C2EF9D34-309A-4198-8D81-3B31CBE154D7}" type="datetimeFigureOut">
              <a:rPr lang="en-US" smtClean="0"/>
              <a:t>12/16/2024</a:t>
            </a:fld>
            <a:endParaRPr lang="en-US"/>
          </a:p>
        </p:txBody>
      </p:sp>
      <p:sp>
        <p:nvSpPr>
          <p:cNvPr id="6" name="Footer Placeholder 5">
            <a:extLst>
              <a:ext uri="{FF2B5EF4-FFF2-40B4-BE49-F238E27FC236}">
                <a16:creationId xmlns:a16="http://schemas.microsoft.com/office/drawing/2014/main" id="{81F21386-75CA-AE4C-F988-70CBD87ACE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1ED914-40F8-CB51-A5A2-D85E827414B9}"/>
              </a:ext>
            </a:extLst>
          </p:cNvPr>
          <p:cNvSpPr>
            <a:spLocks noGrp="1"/>
          </p:cNvSpPr>
          <p:nvPr>
            <p:ph type="sldNum" sz="quarter" idx="12"/>
          </p:nvPr>
        </p:nvSpPr>
        <p:spPr/>
        <p:txBody>
          <a:bodyPr/>
          <a:lstStyle/>
          <a:p>
            <a:fld id="{212BA9D6-EBEC-43AA-AA43-CE1278E6D924}" type="slidenum">
              <a:rPr lang="en-US" smtClean="0"/>
              <a:t>‹#›</a:t>
            </a:fld>
            <a:endParaRPr lang="en-US"/>
          </a:p>
        </p:txBody>
      </p:sp>
    </p:spTree>
    <p:extLst>
      <p:ext uri="{BB962C8B-B14F-4D97-AF65-F5344CB8AC3E}">
        <p14:creationId xmlns:p14="http://schemas.microsoft.com/office/powerpoint/2010/main" val="3184931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19C38F-103A-EE09-48CA-807477E421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EBF842-56B1-BCD5-F713-F78D17B401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3E4F3-D4F7-072E-5143-B6537CA438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EF9D34-309A-4198-8D81-3B31CBE154D7}" type="datetimeFigureOut">
              <a:rPr lang="en-US" smtClean="0"/>
              <a:t>12/16/2024</a:t>
            </a:fld>
            <a:endParaRPr lang="en-US"/>
          </a:p>
        </p:txBody>
      </p:sp>
      <p:sp>
        <p:nvSpPr>
          <p:cNvPr id="5" name="Footer Placeholder 4">
            <a:extLst>
              <a:ext uri="{FF2B5EF4-FFF2-40B4-BE49-F238E27FC236}">
                <a16:creationId xmlns:a16="http://schemas.microsoft.com/office/drawing/2014/main" id="{887A02C0-8DE6-E3AE-2AB5-487CBB4981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D4801A6-5561-FED8-9C5E-13836008BC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2BA9D6-EBEC-43AA-AA43-CE1278E6D924}" type="slidenum">
              <a:rPr lang="en-US" smtClean="0"/>
              <a:t>‹#›</a:t>
            </a:fld>
            <a:endParaRPr lang="en-US"/>
          </a:p>
        </p:txBody>
      </p:sp>
    </p:spTree>
    <p:extLst>
      <p:ext uri="{BB962C8B-B14F-4D97-AF65-F5344CB8AC3E}">
        <p14:creationId xmlns:p14="http://schemas.microsoft.com/office/powerpoint/2010/main" val="595069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4095C-5E21-8283-F5A8-2B0167FAD119}"/>
              </a:ext>
            </a:extLst>
          </p:cNvPr>
          <p:cNvSpPr>
            <a:spLocks noGrp="1"/>
          </p:cNvSpPr>
          <p:nvPr>
            <p:ph type="title"/>
          </p:nvPr>
        </p:nvSpPr>
        <p:spPr>
          <a:xfrm>
            <a:off x="0" y="0"/>
            <a:ext cx="11510682" cy="875549"/>
          </a:xfrm>
          <a:solidFill>
            <a:schemeClr val="accent2">
              <a:lumMod val="40000"/>
              <a:lumOff val="60000"/>
            </a:schemeClr>
          </a:solidFill>
        </p:spPr>
        <p:txBody>
          <a:bodyPr anchor="ctr"/>
          <a:lstStyle/>
          <a:p>
            <a:pPr algn="ctr"/>
            <a:r>
              <a:rPr lang="en-US" b="1" dirty="0">
                <a:solidFill>
                  <a:schemeClr val="tx1"/>
                </a:solidFill>
                <a:latin typeface="Arial" panose="020B0604020202020204" pitchFamily="34" charset="0"/>
                <a:cs typeface="Arial" panose="020B0604020202020204" pitchFamily="34" charset="0"/>
              </a:rPr>
              <a:t>CÚM MÙA</a:t>
            </a:r>
          </a:p>
        </p:txBody>
      </p:sp>
      <p:pic>
        <p:nvPicPr>
          <p:cNvPr id="5" name="Content Placeholder 4">
            <a:extLst>
              <a:ext uri="{FF2B5EF4-FFF2-40B4-BE49-F238E27FC236}">
                <a16:creationId xmlns:a16="http://schemas.microsoft.com/office/drawing/2014/main" id="{E6A512A0-FB8C-F3A9-E651-76D431E7ECD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875549"/>
            <a:ext cx="11510682" cy="5982451"/>
          </a:xfrm>
        </p:spPr>
      </p:pic>
    </p:spTree>
    <p:extLst>
      <p:ext uri="{BB962C8B-B14F-4D97-AF65-F5344CB8AC3E}">
        <p14:creationId xmlns:p14="http://schemas.microsoft.com/office/powerpoint/2010/main" val="3529207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A83E502-9DB4-9084-CC87-1BFDA49735C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1999" cy="6858000"/>
          </a:xfrm>
        </p:spPr>
      </p:pic>
    </p:spTree>
    <p:extLst>
      <p:ext uri="{BB962C8B-B14F-4D97-AF65-F5344CB8AC3E}">
        <p14:creationId xmlns:p14="http://schemas.microsoft.com/office/powerpoint/2010/main" val="3190350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C673260-737C-057F-575B-965E8C8AF4C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716280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76B6D3-E761-92A1-A0E9-F1DE413093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1999" cy="6865704"/>
          </a:xfrm>
          <a:prstGeom prst="rect">
            <a:avLst/>
          </a:prstGeom>
        </p:spPr>
      </p:pic>
    </p:spTree>
    <p:extLst>
      <p:ext uri="{BB962C8B-B14F-4D97-AF65-F5344CB8AC3E}">
        <p14:creationId xmlns:p14="http://schemas.microsoft.com/office/powerpoint/2010/main" val="246847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5C5398-E5E1-9D4D-22BE-89A2D03396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1516"/>
            <a:ext cx="12285232" cy="6858000"/>
          </a:xfrm>
          <a:prstGeom prst="rect">
            <a:avLst/>
          </a:prstGeom>
        </p:spPr>
      </p:pic>
    </p:spTree>
    <p:extLst>
      <p:ext uri="{BB962C8B-B14F-4D97-AF65-F5344CB8AC3E}">
        <p14:creationId xmlns:p14="http://schemas.microsoft.com/office/powerpoint/2010/main" val="1788732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BC2B77-CE52-EB14-EC7A-3FFDA20DAD7B}"/>
              </a:ext>
            </a:extLst>
          </p:cNvPr>
          <p:cNvSpPr txBox="1"/>
          <p:nvPr/>
        </p:nvSpPr>
        <p:spPr>
          <a:xfrm>
            <a:off x="1104452" y="3961502"/>
            <a:ext cx="10761232" cy="2246769"/>
          </a:xfrm>
          <a:prstGeom prst="rect">
            <a:avLst/>
          </a:prstGeom>
          <a:noFill/>
        </p:spPr>
        <p:txBody>
          <a:bodyPr wrap="square" rtlCol="0">
            <a:spAutoFit/>
          </a:bodyPr>
          <a:lstStyle/>
          <a:p>
            <a:pPr algn="l" fontAlgn="base"/>
            <a:r>
              <a:rPr lang="vi-VN" sz="2000" b="1" i="0" dirty="0">
                <a:solidFill>
                  <a:srgbClr val="333333"/>
                </a:solidFill>
                <a:effectLst/>
              </a:rPr>
              <a:t>Vắc xin phòng cúm mùa có thể tiêm cho trẻ từ 6 tháng tuổi. Lịch tiêm như sau:</a:t>
            </a:r>
          </a:p>
          <a:p>
            <a:pPr algn="l" fontAlgn="base">
              <a:buFont typeface="Arial" panose="020B0604020202020204" pitchFamily="34" charset="0"/>
              <a:buChar char="•"/>
            </a:pPr>
            <a:r>
              <a:rPr lang="vi-VN" sz="2000" b="1" i="0" dirty="0">
                <a:solidFill>
                  <a:srgbClr val="333333"/>
                </a:solidFill>
                <a:effectLst/>
              </a:rPr>
              <a:t>Trẻ từ 6 tháng – 9 tuổi chưa từng tiêm vắc-xin cúm:</a:t>
            </a:r>
          </a:p>
          <a:p>
            <a:pPr marL="742950" lvl="1" indent="-285750" algn="l" fontAlgn="base">
              <a:buFont typeface="Arial" panose="020B0604020202020204" pitchFamily="34" charset="0"/>
              <a:buChar char="•"/>
            </a:pPr>
            <a:r>
              <a:rPr lang="vi-VN" sz="2000" b="1" i="0" dirty="0">
                <a:solidFill>
                  <a:srgbClr val="333333"/>
                </a:solidFill>
                <a:effectLst/>
              </a:rPr>
              <a:t>Tiêm 2 mũi cách nhau tối thiểu 1 tháng.</a:t>
            </a:r>
          </a:p>
          <a:p>
            <a:pPr marL="742950" lvl="1" indent="-285750" algn="l" fontAlgn="base">
              <a:buFont typeface="Arial" panose="020B0604020202020204" pitchFamily="34" charset="0"/>
              <a:buChar char="•"/>
            </a:pPr>
            <a:r>
              <a:rPr lang="vi-VN" sz="2000" b="1" i="0" dirty="0">
                <a:solidFill>
                  <a:srgbClr val="333333"/>
                </a:solidFill>
                <a:effectLst/>
              </a:rPr>
              <a:t>Sau đó tiêm nhắc lại hằng năm.</a:t>
            </a:r>
          </a:p>
          <a:p>
            <a:pPr algn="l" fontAlgn="base">
              <a:buFont typeface="Arial" panose="020B0604020202020204" pitchFamily="34" charset="0"/>
              <a:buChar char="•"/>
            </a:pPr>
            <a:r>
              <a:rPr lang="vi-VN" sz="2000" b="1" i="0" dirty="0">
                <a:solidFill>
                  <a:srgbClr val="333333"/>
                </a:solidFill>
                <a:effectLst/>
              </a:rPr>
              <a:t>Trẻ trên 9 tuổi và người lớn:</a:t>
            </a:r>
          </a:p>
          <a:p>
            <a:pPr marL="742950" lvl="1" indent="-285750" algn="l" fontAlgn="base">
              <a:buFont typeface="Arial" panose="020B0604020202020204" pitchFamily="34" charset="0"/>
              <a:buChar char="•"/>
            </a:pPr>
            <a:r>
              <a:rPr lang="vi-VN" sz="2000" b="1" i="0" dirty="0">
                <a:solidFill>
                  <a:srgbClr val="333333"/>
                </a:solidFill>
                <a:effectLst/>
              </a:rPr>
              <a:t>Tiêm 1 mũi 0.5ml</a:t>
            </a:r>
          </a:p>
          <a:p>
            <a:pPr marL="742950" lvl="1" indent="-285750" algn="l" fontAlgn="base">
              <a:buFont typeface="Arial" panose="020B0604020202020204" pitchFamily="34" charset="0"/>
              <a:buChar char="•"/>
            </a:pPr>
            <a:r>
              <a:rPr lang="vi-VN" sz="2000" b="1" i="0" dirty="0">
                <a:solidFill>
                  <a:srgbClr val="333333"/>
                </a:solidFill>
                <a:effectLst/>
              </a:rPr>
              <a:t>Sau đó tiêm nhắc lại hàng năm.</a:t>
            </a:r>
          </a:p>
        </p:txBody>
      </p:sp>
      <p:pic>
        <p:nvPicPr>
          <p:cNvPr id="4" name="Picture 3">
            <a:extLst>
              <a:ext uri="{FF2B5EF4-FFF2-40B4-BE49-F238E27FC236}">
                <a16:creationId xmlns:a16="http://schemas.microsoft.com/office/drawing/2014/main" id="{2D4EA433-A26A-181B-6A5F-AE35EE71960F}"/>
              </a:ext>
            </a:extLst>
          </p:cNvPr>
          <p:cNvPicPr>
            <a:picLocks noChangeAspect="1"/>
          </p:cNvPicPr>
          <p:nvPr/>
        </p:nvPicPr>
        <p:blipFill>
          <a:blip r:embed="rId2">
            <a:extLst>
              <a:ext uri="{28A0092B-C50C-407E-A947-70E740481C1C}">
                <a14:useLocalDpi xmlns:a14="http://schemas.microsoft.com/office/drawing/2010/main" val="0"/>
              </a:ext>
            </a:extLst>
          </a:blip>
          <a:srcRect t="20406" r="-1214" b="26831"/>
          <a:stretch/>
        </p:blipFill>
        <p:spPr>
          <a:xfrm>
            <a:off x="594525" y="994930"/>
            <a:ext cx="4934905" cy="2523768"/>
          </a:xfrm>
          <a:prstGeom prst="rect">
            <a:avLst/>
          </a:prstGeom>
        </p:spPr>
      </p:pic>
      <p:pic>
        <p:nvPicPr>
          <p:cNvPr id="6" name="Picture 5">
            <a:extLst>
              <a:ext uri="{FF2B5EF4-FFF2-40B4-BE49-F238E27FC236}">
                <a16:creationId xmlns:a16="http://schemas.microsoft.com/office/drawing/2014/main" id="{994C7425-1432-6065-DD87-3CCC3CB89E7A}"/>
              </a:ext>
            </a:extLst>
          </p:cNvPr>
          <p:cNvPicPr>
            <a:picLocks noChangeAspect="1"/>
          </p:cNvPicPr>
          <p:nvPr/>
        </p:nvPicPr>
        <p:blipFill>
          <a:blip r:embed="rId3">
            <a:extLst>
              <a:ext uri="{28A0092B-C50C-407E-A947-70E740481C1C}">
                <a14:useLocalDpi xmlns:a14="http://schemas.microsoft.com/office/drawing/2010/main" val="0"/>
              </a:ext>
            </a:extLst>
          </a:blip>
          <a:srcRect t="30970" r="-394" b="22754"/>
          <a:stretch/>
        </p:blipFill>
        <p:spPr>
          <a:xfrm>
            <a:off x="6096000" y="1437734"/>
            <a:ext cx="5151859" cy="2374751"/>
          </a:xfrm>
          <a:prstGeom prst="rect">
            <a:avLst/>
          </a:prstGeom>
        </p:spPr>
      </p:pic>
      <p:sp>
        <p:nvSpPr>
          <p:cNvPr id="7" name="TextBox 6">
            <a:extLst>
              <a:ext uri="{FF2B5EF4-FFF2-40B4-BE49-F238E27FC236}">
                <a16:creationId xmlns:a16="http://schemas.microsoft.com/office/drawing/2014/main" id="{878641C4-7927-0931-065E-0C41CF0C4C60}"/>
              </a:ext>
            </a:extLst>
          </p:cNvPr>
          <p:cNvSpPr txBox="1"/>
          <p:nvPr/>
        </p:nvSpPr>
        <p:spPr>
          <a:xfrm>
            <a:off x="2875878" y="440932"/>
            <a:ext cx="6709186" cy="553998"/>
          </a:xfrm>
          <a:prstGeom prst="rect">
            <a:avLst/>
          </a:prstGeom>
          <a:solidFill>
            <a:schemeClr val="accent2"/>
          </a:solidFill>
        </p:spPr>
        <p:txBody>
          <a:bodyPr wrap="square" rtlCol="0">
            <a:spAutoFit/>
          </a:bodyPr>
          <a:lstStyle/>
          <a:p>
            <a:pPr algn="ctr"/>
            <a:r>
              <a:rPr lang="en-US" sz="3000" b="1" kern="1200" dirty="0">
                <a:solidFill>
                  <a:schemeClr val="tx1"/>
                </a:solidFill>
                <a:latin typeface="Arial" panose="020B0604020202020204" pitchFamily="34" charset="0"/>
                <a:cs typeface="Arial" panose="020B0604020202020204" pitchFamily="34" charset="0"/>
              </a:rPr>
              <a:t>VẮC XIN CÚM </a:t>
            </a:r>
          </a:p>
        </p:txBody>
      </p:sp>
    </p:spTree>
    <p:extLst>
      <p:ext uri="{BB962C8B-B14F-4D97-AF65-F5344CB8AC3E}">
        <p14:creationId xmlns:p14="http://schemas.microsoft.com/office/powerpoint/2010/main" val="2014775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288</Words>
  <Application>Microsoft Office PowerPoint</Application>
  <PresentationFormat>Widescreen</PresentationFormat>
  <Paragraphs>17</Paragraphs>
  <Slides>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Roboto</vt:lpstr>
      <vt:lpstr>Office Theme</vt:lpstr>
      <vt:lpstr>CÚM MÙA</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Van Anh Hoang</dc:creator>
  <cp:lastModifiedBy>Van Anh Hoang</cp:lastModifiedBy>
  <cp:revision>1</cp:revision>
  <dcterms:created xsi:type="dcterms:W3CDTF">2024-12-16T07:04:59Z</dcterms:created>
  <dcterms:modified xsi:type="dcterms:W3CDTF">2024-12-16T07:18:10Z</dcterms:modified>
</cp:coreProperties>
</file>