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Dancing Script Bold" panose="020B0600000101010101" charset="0"/>
      <p:regular r:id="rId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98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5" Type="http://schemas.openxmlformats.org/officeDocument/2006/relationships/image" Target="../media/image35.png"/><Relationship Id="rId2" Type="http://schemas.openxmlformats.org/officeDocument/2006/relationships/image" Target="../media/image14.png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3.sv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2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jpeg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462474" y="-3086100"/>
            <a:ext cx="10175703" cy="8229600"/>
          </a:xfrm>
          <a:custGeom>
            <a:avLst/>
            <a:gdLst/>
            <a:ahLst/>
            <a:cxnLst/>
            <a:rect l="l" t="t" r="r" b="b"/>
            <a:pathLst>
              <a:path w="10175703" h="8229600">
                <a:moveTo>
                  <a:pt x="10175703" y="0"/>
                </a:moveTo>
                <a:lnTo>
                  <a:pt x="0" y="0"/>
                </a:lnTo>
                <a:lnTo>
                  <a:pt x="0" y="8229600"/>
                </a:lnTo>
                <a:lnTo>
                  <a:pt x="10175703" y="8229600"/>
                </a:lnTo>
                <a:lnTo>
                  <a:pt x="1017570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49242" y="557583"/>
            <a:ext cx="3760821" cy="2355214"/>
          </a:xfrm>
          <a:custGeom>
            <a:avLst/>
            <a:gdLst/>
            <a:ahLst/>
            <a:cxnLst/>
            <a:rect l="l" t="t" r="r" b="b"/>
            <a:pathLst>
              <a:path w="3760821" h="2355214">
                <a:moveTo>
                  <a:pt x="0" y="0"/>
                </a:moveTo>
                <a:lnTo>
                  <a:pt x="3760821" y="0"/>
                </a:lnTo>
                <a:lnTo>
                  <a:pt x="3760821" y="2355214"/>
                </a:lnTo>
                <a:lnTo>
                  <a:pt x="0" y="2355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30257" y="861603"/>
            <a:ext cx="7232218" cy="4736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72"/>
              </a:lnSpc>
            </a:pPr>
            <a:r>
              <a:rPr lang="en-US" sz="16436" b="1" dirty="0" err="1">
                <a:solidFill>
                  <a:srgbClr val="D64402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Chủ</a:t>
            </a:r>
            <a:r>
              <a:rPr lang="en-US" sz="16436" b="1" dirty="0">
                <a:solidFill>
                  <a:srgbClr val="D64402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16436" b="1" dirty="0" err="1">
                <a:solidFill>
                  <a:srgbClr val="D64402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đề</a:t>
            </a:r>
            <a:r>
              <a:rPr lang="en-US" sz="16436" b="1" dirty="0">
                <a:solidFill>
                  <a:srgbClr val="D64402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</a:p>
          <a:p>
            <a:pPr algn="ctr">
              <a:lnSpc>
                <a:spcPts val="18572"/>
              </a:lnSpc>
            </a:pPr>
            <a:r>
              <a:rPr lang="en-US" sz="16436" b="1" dirty="0" err="1">
                <a:solidFill>
                  <a:srgbClr val="D64402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Động</a:t>
            </a:r>
            <a:r>
              <a:rPr lang="en-US" sz="16436" b="1" dirty="0">
                <a:solidFill>
                  <a:srgbClr val="D64402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16436" b="1" dirty="0" err="1">
                <a:solidFill>
                  <a:srgbClr val="D64402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vật</a:t>
            </a:r>
            <a:r>
              <a:rPr lang="en-US" sz="16436" b="1" dirty="0">
                <a:solidFill>
                  <a:srgbClr val="D64402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</a:p>
        </p:txBody>
      </p:sp>
      <p:sp>
        <p:nvSpPr>
          <p:cNvPr id="5" name="Freeform 5"/>
          <p:cNvSpPr/>
          <p:nvPr/>
        </p:nvSpPr>
        <p:spPr>
          <a:xfrm>
            <a:off x="10010484" y="4223720"/>
            <a:ext cx="8277516" cy="6063280"/>
          </a:xfrm>
          <a:custGeom>
            <a:avLst/>
            <a:gdLst/>
            <a:ahLst/>
            <a:cxnLst/>
            <a:rect l="l" t="t" r="r" b="b"/>
            <a:pathLst>
              <a:path w="8277516" h="6063280">
                <a:moveTo>
                  <a:pt x="0" y="0"/>
                </a:moveTo>
                <a:lnTo>
                  <a:pt x="8277516" y="0"/>
                </a:lnTo>
                <a:lnTo>
                  <a:pt x="8277516" y="6063280"/>
                </a:lnTo>
                <a:lnTo>
                  <a:pt x="0" y="6063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4610100"/>
            <a:ext cx="5263138" cy="5591648"/>
          </a:xfrm>
          <a:custGeom>
            <a:avLst/>
            <a:gdLst/>
            <a:ahLst/>
            <a:cxnLst/>
            <a:rect l="l" t="t" r="r" b="b"/>
            <a:pathLst>
              <a:path w="5263138" h="5591648">
                <a:moveTo>
                  <a:pt x="5263139" y="0"/>
                </a:moveTo>
                <a:lnTo>
                  <a:pt x="0" y="0"/>
                </a:lnTo>
                <a:lnTo>
                  <a:pt x="0" y="5591648"/>
                </a:lnTo>
                <a:lnTo>
                  <a:pt x="5263139" y="5591648"/>
                </a:lnTo>
                <a:lnTo>
                  <a:pt x="52631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96400" y="3266279"/>
            <a:ext cx="2127667" cy="2315828"/>
          </a:xfrm>
          <a:custGeom>
            <a:avLst/>
            <a:gdLst/>
            <a:ahLst/>
            <a:cxnLst/>
            <a:rect l="l" t="t" r="r" b="b"/>
            <a:pathLst>
              <a:path w="2127667" h="2315828">
                <a:moveTo>
                  <a:pt x="0" y="0"/>
                </a:moveTo>
                <a:lnTo>
                  <a:pt x="2127668" y="0"/>
                </a:lnTo>
                <a:lnTo>
                  <a:pt x="2127668" y="2315828"/>
                </a:lnTo>
                <a:lnTo>
                  <a:pt x="0" y="2315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35927" y="0"/>
            <a:ext cx="2045199" cy="2244388"/>
          </a:xfrm>
          <a:custGeom>
            <a:avLst/>
            <a:gdLst/>
            <a:ahLst/>
            <a:cxnLst/>
            <a:rect l="l" t="t" r="r" b="b"/>
            <a:pathLst>
              <a:path w="2045199" h="2244388">
                <a:moveTo>
                  <a:pt x="2045199" y="0"/>
                </a:moveTo>
                <a:lnTo>
                  <a:pt x="0" y="0"/>
                </a:lnTo>
                <a:lnTo>
                  <a:pt x="0" y="2244388"/>
                </a:lnTo>
                <a:lnTo>
                  <a:pt x="2045199" y="2244388"/>
                </a:lnTo>
                <a:lnTo>
                  <a:pt x="204519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E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9630" y="236852"/>
            <a:ext cx="17248739" cy="9474855"/>
            <a:chOff x="0" y="0"/>
            <a:chExt cx="4542878" cy="2495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2878" cy="2495435"/>
            </a:xfrm>
            <a:custGeom>
              <a:avLst/>
              <a:gdLst/>
              <a:ahLst/>
              <a:cxnLst/>
              <a:rect l="l" t="t" r="r" b="b"/>
              <a:pathLst>
                <a:path w="4542878" h="2495435">
                  <a:moveTo>
                    <a:pt x="22891" y="0"/>
                  </a:moveTo>
                  <a:lnTo>
                    <a:pt x="4519987" y="0"/>
                  </a:lnTo>
                  <a:cubicBezTo>
                    <a:pt x="4526058" y="0"/>
                    <a:pt x="4531880" y="2412"/>
                    <a:pt x="4536173" y="6705"/>
                  </a:cubicBezTo>
                  <a:cubicBezTo>
                    <a:pt x="4540466" y="10997"/>
                    <a:pt x="4542878" y="16820"/>
                    <a:pt x="4542878" y="22891"/>
                  </a:cubicBezTo>
                  <a:lnTo>
                    <a:pt x="4542878" y="2472544"/>
                  </a:lnTo>
                  <a:cubicBezTo>
                    <a:pt x="4542878" y="2478615"/>
                    <a:pt x="4540466" y="2484438"/>
                    <a:pt x="4536173" y="2488730"/>
                  </a:cubicBezTo>
                  <a:cubicBezTo>
                    <a:pt x="4531880" y="2493023"/>
                    <a:pt x="4526058" y="2495435"/>
                    <a:pt x="4519987" y="2495435"/>
                  </a:cubicBezTo>
                  <a:lnTo>
                    <a:pt x="22891" y="2495435"/>
                  </a:lnTo>
                  <a:cubicBezTo>
                    <a:pt x="16820" y="2495435"/>
                    <a:pt x="10997" y="2493023"/>
                    <a:pt x="6705" y="2488730"/>
                  </a:cubicBezTo>
                  <a:cubicBezTo>
                    <a:pt x="2412" y="2484438"/>
                    <a:pt x="0" y="2478615"/>
                    <a:pt x="0" y="2472544"/>
                  </a:cubicBezTo>
                  <a:lnTo>
                    <a:pt x="0" y="22891"/>
                  </a:lnTo>
                  <a:cubicBezTo>
                    <a:pt x="0" y="16820"/>
                    <a:pt x="2412" y="10997"/>
                    <a:pt x="6705" y="6705"/>
                  </a:cubicBezTo>
                  <a:cubicBezTo>
                    <a:pt x="10997" y="2412"/>
                    <a:pt x="16820" y="0"/>
                    <a:pt x="228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2878" cy="253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693172">
            <a:off x="16513145" y="905906"/>
            <a:ext cx="2348112" cy="1373855"/>
          </a:xfrm>
          <a:custGeom>
            <a:avLst/>
            <a:gdLst/>
            <a:ahLst/>
            <a:cxnLst/>
            <a:rect l="l" t="t" r="r" b="b"/>
            <a:pathLst>
              <a:path w="2348112" h="1373855">
                <a:moveTo>
                  <a:pt x="0" y="0"/>
                </a:moveTo>
                <a:lnTo>
                  <a:pt x="2348112" y="0"/>
                </a:lnTo>
                <a:lnTo>
                  <a:pt x="2348112" y="1373854"/>
                </a:lnTo>
                <a:lnTo>
                  <a:pt x="0" y="1373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38600" y="346459"/>
            <a:ext cx="13374958" cy="89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  <a:spcBef>
                <a:spcPct val="0"/>
              </a:spcBef>
            </a:pPr>
            <a:r>
              <a:rPr lang="en-US" sz="5199" b="1" dirty="0" err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Kế</a:t>
            </a:r>
            <a:r>
              <a:rPr lang="en-US" sz="5199" b="1" dirty="0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hoạch</a:t>
            </a:r>
            <a:r>
              <a:rPr lang="en-US" sz="5199" b="1" dirty="0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chủ</a:t>
            </a:r>
            <a:r>
              <a:rPr lang="en-US" sz="5199" b="1" dirty="0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đề</a:t>
            </a:r>
            <a:r>
              <a:rPr lang="en-US" sz="5199" b="1" dirty="0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nhánh</a:t>
            </a:r>
            <a:r>
              <a:rPr lang="en-US" sz="5199" b="1" dirty="0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1: </a:t>
            </a:r>
            <a:r>
              <a:rPr lang="en-US" sz="5199" b="1" dirty="0" err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Bí</a:t>
            </a:r>
            <a:r>
              <a:rPr lang="en-US" sz="5199" b="1" dirty="0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ẩn</a:t>
            </a:r>
            <a:r>
              <a:rPr lang="en-US" sz="5199" b="1" dirty="0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nơi</a:t>
            </a:r>
            <a:r>
              <a:rPr lang="en-US" sz="5199" b="1" dirty="0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rừng</a:t>
            </a:r>
            <a:r>
              <a:rPr lang="en-US" sz="5199" b="1" dirty="0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xanh</a:t>
            </a:r>
            <a:endParaRPr lang="en-US" sz="5199" b="1" dirty="0">
              <a:solidFill>
                <a:srgbClr val="000000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6D8F2-6A28-6247-43B8-57C4EFA53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109193"/>
              </p:ext>
            </p:extLst>
          </p:nvPr>
        </p:nvGraphicFramePr>
        <p:xfrm>
          <a:off x="1143000" y="1469080"/>
          <a:ext cx="15621000" cy="701040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145759">
                  <a:extLst>
                    <a:ext uri="{9D8B030D-6E8A-4147-A177-3AD203B41FA5}">
                      <a16:colId xmlns:a16="http://schemas.microsoft.com/office/drawing/2014/main" val="480575091"/>
                    </a:ext>
                  </a:extLst>
                </a:gridCol>
                <a:gridCol w="3211525">
                  <a:extLst>
                    <a:ext uri="{9D8B030D-6E8A-4147-A177-3AD203B41FA5}">
                      <a16:colId xmlns:a16="http://schemas.microsoft.com/office/drawing/2014/main" val="2204350561"/>
                    </a:ext>
                  </a:extLst>
                </a:gridCol>
                <a:gridCol w="3087547">
                  <a:extLst>
                    <a:ext uri="{9D8B030D-6E8A-4147-A177-3AD203B41FA5}">
                      <a16:colId xmlns:a16="http://schemas.microsoft.com/office/drawing/2014/main" val="3419187404"/>
                    </a:ext>
                  </a:extLst>
                </a:gridCol>
                <a:gridCol w="3211525">
                  <a:extLst>
                    <a:ext uri="{9D8B030D-6E8A-4147-A177-3AD203B41FA5}">
                      <a16:colId xmlns:a16="http://schemas.microsoft.com/office/drawing/2014/main" val="2859414294"/>
                    </a:ext>
                  </a:extLst>
                </a:gridCol>
                <a:gridCol w="2964644">
                  <a:extLst>
                    <a:ext uri="{9D8B030D-6E8A-4147-A177-3AD203B41FA5}">
                      <a16:colId xmlns:a16="http://schemas.microsoft.com/office/drawing/2014/main" val="3061622847"/>
                    </a:ext>
                  </a:extLst>
                </a:gridCol>
              </a:tblGrid>
              <a:tr h="478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dirty="0">
                          <a:effectLst/>
                          <a:latin typeface="Time s New Roman"/>
                        </a:rPr>
                        <a:t>30/12/2024</a:t>
                      </a:r>
                      <a:endParaRPr lang="ko-KR" sz="28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dirty="0">
                          <a:effectLst/>
                          <a:latin typeface="Time s New Roman"/>
                        </a:rPr>
                        <a:t>31/12/2024</a:t>
                      </a:r>
                      <a:endParaRPr lang="ko-KR" sz="28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dirty="0">
                          <a:effectLst/>
                          <a:latin typeface="Time s New Roman"/>
                        </a:rPr>
                        <a:t>1/1/2025</a:t>
                      </a:r>
                      <a:endParaRPr lang="ko-KR" sz="28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dirty="0">
                          <a:effectLst/>
                          <a:latin typeface="Time s New Roman"/>
                        </a:rPr>
                        <a:t>2/1/2025</a:t>
                      </a:r>
                      <a:endParaRPr lang="ko-KR" sz="28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dirty="0">
                          <a:effectLst/>
                          <a:latin typeface="Time s New Roman"/>
                        </a:rPr>
                        <a:t>3/1/2025</a:t>
                      </a:r>
                      <a:endParaRPr lang="ko-KR" sz="28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23917"/>
                  </a:ext>
                </a:extLst>
              </a:tr>
              <a:tr h="1431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Phát triển thể chất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VĐCB: Trườn kết hợp trèo qua ghế dài 1,5m x 30cm</a:t>
                      </a:r>
                      <a:endParaRPr lang="ko-KR" sz="2000" b="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Phát triển nhận thức: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"Tách gộp 7 đối tượng thành 2 phần theo cách cách khác nhau"</a:t>
                      </a:r>
                      <a:endParaRPr lang="ko-KR" sz="2000" b="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Nghỉ tết dương lịch 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Phát triển thẩm mỹ:</a:t>
                      </a:r>
                      <a:endParaRPr lang="ko-KR" sz="2000" dirty="0">
                        <a:effectLst/>
                        <a:latin typeface="Time 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In bàn tay tạo thành các con vật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>
                          <a:effectLst/>
                          <a:latin typeface="Time s New Roman"/>
                        </a:rPr>
                        <a:t>Phát triển </a:t>
                      </a:r>
                      <a:r>
                        <a:rPr lang="nl-NL" sz="2000">
                          <a:effectLst/>
                          <a:latin typeface="Time s New Roman"/>
                        </a:rPr>
                        <a:t>TCKN-XH</a:t>
                      </a:r>
                      <a:endParaRPr lang="ko-KR" sz="2000">
                        <a:effectLst/>
                        <a:latin typeface="Time 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000">
                          <a:effectLst/>
                          <a:latin typeface="Time s New Roman"/>
                        </a:rPr>
                        <a:t>Dạy trẻ chăm sóc, yêu quý con vật nuôi </a:t>
                      </a:r>
                      <a:endParaRPr lang="ko-KR" sz="2000">
                        <a:effectLst/>
                        <a:latin typeface="Time 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>
                          <a:effectLst/>
                          <a:latin typeface="Time s New Roman"/>
                        </a:rPr>
                        <a:t> </a:t>
                      </a:r>
                      <a:endParaRPr lang="ko-KR" sz="200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580164"/>
                  </a:ext>
                </a:extLst>
              </a:tr>
              <a:tr h="3248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- Quan sát: Con gà trống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- TCVĐ: Đi bước dồn trước, dồn ngang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- Chơi tự chọn: Góc không gian sáng tạo: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+ Làm con vật từ đất nặn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+ Làm con vật từ lá cây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* Chạy nhanh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tabLst>
                          <a:tab pos="1931670" algn="l"/>
                        </a:tabLst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 </a:t>
                      </a:r>
                      <a:endParaRPr lang="ko-KR" sz="2000" b="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- Quan sát: Cây hoa đồng tiền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- TCVĐ: Chú rắn tinh nghịch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- Chơi tự chọn: Không gian sáng tạo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+ Tạo hình từ thân cây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+ Tạo dáng con vật qua hột hạt,...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 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 </a:t>
                      </a:r>
                      <a:endParaRPr lang="ko-KR" sz="2000" b="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000" dirty="0">
                          <a:effectLst/>
                          <a:latin typeface="Time s New Roman"/>
                        </a:rPr>
                        <a:t>Nghỉ</a:t>
                      </a:r>
                      <a:r>
                        <a:rPr lang="vi-VN" sz="2000" dirty="0">
                          <a:effectLst/>
                          <a:latin typeface="Time s New Roman"/>
                        </a:rPr>
                        <a:t> tết dương lịch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- Quan sát: Thời tiết</a:t>
                      </a:r>
                      <a:endParaRPr lang="ko-KR" sz="200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- TCVĐ: Chim sẻ và thợ săn</a:t>
                      </a:r>
                      <a:endParaRPr lang="ko-KR" sz="200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- Chơi tự chọn: Không gian sáng tạo</a:t>
                      </a:r>
                      <a:endParaRPr lang="ko-KR" sz="200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+ Trang trí con vật từ hoa, lá</a:t>
                      </a:r>
                      <a:endParaRPr lang="ko-KR" sz="200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+ Tạo hình con vật từ lá cây</a:t>
                      </a:r>
                      <a:endParaRPr lang="ko-KR" sz="200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+ Tạo hình con vật từ hột hạt</a:t>
                      </a:r>
                      <a:endParaRPr lang="ko-KR" sz="200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* Squats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- Quan sát: Con chó</a:t>
                      </a:r>
                      <a:endParaRPr lang="ko-KR" sz="200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- TCVĐ: Ném boling</a:t>
                      </a:r>
                      <a:endParaRPr lang="ko-KR" sz="200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- </a:t>
                      </a:r>
                      <a:r>
                        <a:rPr lang="nl-NL" sz="2000" dirty="0">
                          <a:effectLst/>
                          <a:latin typeface="Time s New Roman"/>
                        </a:rPr>
                        <a:t>HĐTN:  Chăm</a:t>
                      </a:r>
                      <a:r>
                        <a:rPr lang="vi-VN" sz="2000" dirty="0">
                          <a:effectLst/>
                          <a:latin typeface="Time s New Roman"/>
                        </a:rPr>
                        <a:t> sóc và bảo vệ con vật (Con thỏ)</a:t>
                      </a:r>
                      <a:endParaRPr lang="ko-KR" sz="200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 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017710"/>
                  </a:ext>
                </a:extLst>
              </a:tr>
              <a:tr h="1850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effectLst/>
                          <a:latin typeface="Time s New Roman"/>
                        </a:rPr>
                        <a:t>- Tìm hiểu 1 số con vật sống trong rừng</a:t>
                      </a:r>
                      <a:endParaRPr lang="ko-KR" sz="2000" b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effectLst/>
                          <a:latin typeface="Time s New Roman"/>
                        </a:rPr>
                        <a:t>- nghe truyện: Chú thỏ tinh khôn</a:t>
                      </a:r>
                      <a:endParaRPr lang="ko-KR" sz="2000" b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- Kể lại chuyện “Rùa con tìm nhà”</a:t>
                      </a:r>
                      <a:endParaRPr lang="ko-KR" sz="2000" b="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  <a:latin typeface="Time s New Roman"/>
                        </a:rPr>
                        <a:t>- Chơi bút chì thông minh</a:t>
                      </a:r>
                      <a:endParaRPr lang="ko-KR" sz="2000" b="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>
                          <a:effectLst/>
                          <a:latin typeface="Time s New Roman"/>
                        </a:rPr>
                        <a:t>Nghỉ tết Dương lịch</a:t>
                      </a:r>
                      <a:endParaRPr lang="ko-KR" sz="200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- Thực hành cùng bạn, giúp bạn chuẩn bị bàn tiệc nhân ngày sinh nhật, lễ tết</a:t>
                      </a:r>
                      <a:endParaRPr lang="ko-KR" sz="200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- Hát: Chú voi con ở bản đôn</a:t>
                      </a:r>
                      <a:endParaRPr lang="ko-KR" sz="200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 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- Vận động minh họa: Chú khỉ con </a:t>
                      </a:r>
                      <a:endParaRPr lang="ko-KR" sz="2000" dirty="0">
                        <a:effectLst/>
                        <a:latin typeface="Time 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  <a:latin typeface="Time s New Roman"/>
                        </a:rPr>
                        <a:t>- Đặt lời mới theo giai điệu  bài hát  "Gà trống, cún con, mèo con"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123873"/>
                  </a:ext>
                </a:extLst>
              </a:tr>
            </a:tbl>
          </a:graphicData>
        </a:graphic>
      </p:graphicFrame>
      <p:sp>
        <p:nvSpPr>
          <p:cNvPr id="10" name="Freeform 7"/>
          <p:cNvSpPr/>
          <p:nvPr/>
        </p:nvSpPr>
        <p:spPr>
          <a:xfrm flipH="1">
            <a:off x="-457200" y="7429500"/>
            <a:ext cx="5181600" cy="2746443"/>
          </a:xfrm>
          <a:custGeom>
            <a:avLst/>
            <a:gdLst/>
            <a:ahLst/>
            <a:cxnLst/>
            <a:rect l="l" t="t" r="r" b="b"/>
            <a:pathLst>
              <a:path w="5978498" h="2959356">
                <a:moveTo>
                  <a:pt x="5978498" y="0"/>
                </a:moveTo>
                <a:lnTo>
                  <a:pt x="0" y="0"/>
                </a:lnTo>
                <a:lnTo>
                  <a:pt x="0" y="2959356"/>
                </a:lnTo>
                <a:lnTo>
                  <a:pt x="5978498" y="2959356"/>
                </a:lnTo>
                <a:lnTo>
                  <a:pt x="597849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>
            <a:off x="15680552" y="4076700"/>
            <a:ext cx="4601718" cy="8229600"/>
          </a:xfrm>
          <a:custGeom>
            <a:avLst/>
            <a:gdLst/>
            <a:ahLst/>
            <a:cxnLst/>
            <a:rect l="l" t="t" r="r" b="b"/>
            <a:pathLst>
              <a:path w="4601718" h="8229600">
                <a:moveTo>
                  <a:pt x="0" y="0"/>
                </a:moveTo>
                <a:lnTo>
                  <a:pt x="4601718" y="0"/>
                </a:lnTo>
                <a:lnTo>
                  <a:pt x="46017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1" y="-4905835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46266" y="1"/>
            <a:ext cx="17195468" cy="9944100"/>
            <a:chOff x="0" y="0"/>
            <a:chExt cx="22927291" cy="14021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63645" cy="14021170"/>
            </a:xfrm>
            <a:custGeom>
              <a:avLst/>
              <a:gdLst/>
              <a:ahLst/>
              <a:cxnLst/>
              <a:rect l="l" t="t" r="r" b="b"/>
              <a:pathLst>
                <a:path w="11463645" h="14021170">
                  <a:moveTo>
                    <a:pt x="0" y="0"/>
                  </a:moveTo>
                  <a:lnTo>
                    <a:pt x="11463645" y="0"/>
                  </a:lnTo>
                  <a:lnTo>
                    <a:pt x="11463645" y="14021170"/>
                  </a:lnTo>
                  <a:lnTo>
                    <a:pt x="0" y="14021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463645" y="0"/>
              <a:ext cx="11463645" cy="14021170"/>
            </a:xfrm>
            <a:custGeom>
              <a:avLst/>
              <a:gdLst/>
              <a:ahLst/>
              <a:cxnLst/>
              <a:rect l="l" t="t" r="r" b="b"/>
              <a:pathLst>
                <a:path w="11463645" h="14021170">
                  <a:moveTo>
                    <a:pt x="0" y="0"/>
                  </a:moveTo>
                  <a:lnTo>
                    <a:pt x="11463646" y="0"/>
                  </a:lnTo>
                  <a:lnTo>
                    <a:pt x="11463646" y="14021170"/>
                  </a:lnTo>
                  <a:lnTo>
                    <a:pt x="0" y="14021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5994670">
            <a:off x="16298983" y="-462039"/>
            <a:ext cx="1649517" cy="2279483"/>
          </a:xfrm>
          <a:custGeom>
            <a:avLst/>
            <a:gdLst/>
            <a:ahLst/>
            <a:cxnLst/>
            <a:rect l="l" t="t" r="r" b="b"/>
            <a:pathLst>
              <a:path w="1649517" h="2279483">
                <a:moveTo>
                  <a:pt x="0" y="0"/>
                </a:moveTo>
                <a:lnTo>
                  <a:pt x="1649516" y="0"/>
                </a:lnTo>
                <a:lnTo>
                  <a:pt x="1649516" y="2279483"/>
                </a:lnTo>
                <a:lnTo>
                  <a:pt x="0" y="22794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203144" y="-175532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61156" y="189719"/>
            <a:ext cx="3379713" cy="2057400"/>
          </a:xfrm>
          <a:custGeom>
            <a:avLst/>
            <a:gdLst/>
            <a:ahLst/>
            <a:cxnLst/>
            <a:rect l="l" t="t" r="r" b="b"/>
            <a:pathLst>
              <a:path w="3379713" h="2057400">
                <a:moveTo>
                  <a:pt x="0" y="0"/>
                </a:moveTo>
                <a:lnTo>
                  <a:pt x="3379712" y="0"/>
                </a:lnTo>
                <a:lnTo>
                  <a:pt x="337971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850627" y="820787"/>
            <a:ext cx="13374958" cy="89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  <a:spcBef>
                <a:spcPct val="0"/>
              </a:spcBef>
            </a:pPr>
            <a:r>
              <a:rPr lang="en-US" sz="5199" b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Kế hoạch chủ đề nhánh 2: Dự án: Làm tổ chim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A674249E-AF70-13C2-A3AC-671A499E4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453252"/>
              </p:ext>
            </p:extLst>
          </p:nvPr>
        </p:nvGraphicFramePr>
        <p:xfrm>
          <a:off x="838200" y="2014778"/>
          <a:ext cx="16459202" cy="7056121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3314556">
                  <a:extLst>
                    <a:ext uri="{9D8B030D-6E8A-4147-A177-3AD203B41FA5}">
                      <a16:colId xmlns:a16="http://schemas.microsoft.com/office/drawing/2014/main" val="163739967"/>
                    </a:ext>
                  </a:extLst>
                </a:gridCol>
                <a:gridCol w="3383851">
                  <a:extLst>
                    <a:ext uri="{9D8B030D-6E8A-4147-A177-3AD203B41FA5}">
                      <a16:colId xmlns:a16="http://schemas.microsoft.com/office/drawing/2014/main" val="4096742018"/>
                    </a:ext>
                  </a:extLst>
                </a:gridCol>
                <a:gridCol w="3253220">
                  <a:extLst>
                    <a:ext uri="{9D8B030D-6E8A-4147-A177-3AD203B41FA5}">
                      <a16:colId xmlns:a16="http://schemas.microsoft.com/office/drawing/2014/main" val="3056943100"/>
                    </a:ext>
                  </a:extLst>
                </a:gridCol>
                <a:gridCol w="3383851">
                  <a:extLst>
                    <a:ext uri="{9D8B030D-6E8A-4147-A177-3AD203B41FA5}">
                      <a16:colId xmlns:a16="http://schemas.microsoft.com/office/drawing/2014/main" val="4243669943"/>
                    </a:ext>
                  </a:extLst>
                </a:gridCol>
                <a:gridCol w="3123724">
                  <a:extLst>
                    <a:ext uri="{9D8B030D-6E8A-4147-A177-3AD203B41FA5}">
                      <a16:colId xmlns:a16="http://schemas.microsoft.com/office/drawing/2014/main" val="418549600"/>
                    </a:ext>
                  </a:extLst>
                </a:gridCol>
              </a:tblGrid>
              <a:tr h="382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dirty="0">
                          <a:effectLst/>
                          <a:latin typeface="Time s New Roman"/>
                        </a:rPr>
                        <a:t>6/1/2025</a:t>
                      </a:r>
                      <a:endParaRPr lang="ko-KR" sz="28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dirty="0">
                          <a:effectLst/>
                          <a:latin typeface="Time s New Roman"/>
                        </a:rPr>
                        <a:t>7/1/2025</a:t>
                      </a:r>
                      <a:endParaRPr lang="ko-KR" sz="28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dirty="0">
                          <a:effectLst/>
                          <a:latin typeface="Time s New Roman"/>
                        </a:rPr>
                        <a:t>8/1/2025</a:t>
                      </a:r>
                      <a:endParaRPr lang="ko-KR" sz="28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dirty="0">
                          <a:effectLst/>
                          <a:latin typeface="Time s New Roman"/>
                        </a:rPr>
                        <a:t>9/1/2025</a:t>
                      </a:r>
                      <a:endParaRPr lang="ko-KR" sz="28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dirty="0">
                          <a:effectLst/>
                          <a:latin typeface="Time s New Roman"/>
                        </a:rPr>
                        <a:t>10/1/2025</a:t>
                      </a:r>
                      <a:endParaRPr lang="ko-KR" sz="28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extLst>
                  <a:ext uri="{0D108BD9-81ED-4DB2-BD59-A6C34878D82A}">
                    <a16:rowId xmlns:a16="http://schemas.microsoft.com/office/drawing/2014/main" val="400617009"/>
                  </a:ext>
                </a:extLst>
              </a:tr>
              <a:tr h="914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</a:rPr>
                        <a:t>Phát triển thể chất</a:t>
                      </a:r>
                      <a:endParaRPr lang="ko-KR" sz="2000" b="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1931670" algn="l"/>
                        </a:tabLst>
                      </a:pPr>
                      <a:r>
                        <a:rPr lang="vi-VN" sz="2000" b="0" dirty="0">
                          <a:effectLst/>
                        </a:rPr>
                        <a:t>VĐCB: Bật sâu 40-45cm</a:t>
                      </a:r>
                      <a:endParaRPr lang="ko-KR" sz="2000" b="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Phát tri</a:t>
                      </a:r>
                      <a:r>
                        <a:rPr lang="nl-NL" sz="2000" dirty="0">
                          <a:effectLst/>
                        </a:rPr>
                        <a:t>ển</a:t>
                      </a:r>
                      <a:r>
                        <a:rPr lang="vi-VN" sz="2000" dirty="0">
                          <a:effectLst/>
                        </a:rPr>
                        <a:t> nh</a:t>
                      </a:r>
                      <a:r>
                        <a:rPr lang="nl-NL" sz="2000" dirty="0">
                          <a:effectLst/>
                        </a:rPr>
                        <a:t>ận</a:t>
                      </a:r>
                      <a:r>
                        <a:rPr lang="vi-VN" sz="2000" dirty="0">
                          <a:effectLst/>
                        </a:rPr>
                        <a:t> th</a:t>
                      </a:r>
                      <a:r>
                        <a:rPr lang="nl-NL" sz="2000" dirty="0">
                          <a:effectLst/>
                        </a:rPr>
                        <a:t>ức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HĐ 5E: Tìm hiểu về tổ nuôi chim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>
                          <a:effectLst/>
                        </a:rPr>
                        <a:t>Phát triển ngôn ngữ: </a:t>
                      </a:r>
                      <a:endParaRPr lang="ko-KR" sz="2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>
                          <a:effectLst/>
                        </a:rPr>
                        <a:t>Làm quen chữ cái "b, d, đ </a:t>
                      </a:r>
                      <a:endParaRPr lang="ko-KR" sz="200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000">
                          <a:effectLst/>
                        </a:rPr>
                        <a:t>Phát triển thẩm</a:t>
                      </a:r>
                      <a:r>
                        <a:rPr lang="vi-VN" sz="2000">
                          <a:effectLst/>
                        </a:rPr>
                        <a:t> mỹ</a:t>
                      </a:r>
                      <a:endParaRPr lang="ko-KR" sz="2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>
                          <a:effectLst/>
                        </a:rPr>
                        <a:t>HĐ EDP: Làm tổ nuôi chim </a:t>
                      </a:r>
                      <a:endParaRPr lang="ko-KR" sz="2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ko-KR" sz="200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000">
                          <a:effectLst/>
                        </a:rPr>
                        <a:t>Phát triển thẩm</a:t>
                      </a:r>
                      <a:r>
                        <a:rPr lang="vi-VN" sz="2000">
                          <a:effectLst/>
                        </a:rPr>
                        <a:t> mỹ</a:t>
                      </a:r>
                      <a:endParaRPr lang="ko-KR" sz="2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>
                          <a:effectLst/>
                        </a:rPr>
                        <a:t>Sử dụng bộ gõ cơ thể vận động “Đi sở thú"”</a:t>
                      </a:r>
                      <a:endParaRPr lang="ko-KR" sz="200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extLst>
                  <a:ext uri="{0D108BD9-81ED-4DB2-BD59-A6C34878D82A}">
                    <a16:rowId xmlns:a16="http://schemas.microsoft.com/office/drawing/2014/main" val="3898021522"/>
                  </a:ext>
                </a:extLst>
              </a:tr>
              <a:tr h="3395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</a:rPr>
                        <a:t>- Quan sát: Con sư tử đá</a:t>
                      </a:r>
                      <a:endParaRPr lang="ko-KR" sz="20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</a:rPr>
                        <a:t>- TCVĐ: Bật qua vật cản cao 15-20cm</a:t>
                      </a:r>
                      <a:endParaRPr lang="ko-KR" sz="20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</a:rPr>
                        <a:t>- Chơi tự chọn: Khám phá thử nghiệm</a:t>
                      </a:r>
                      <a:endParaRPr lang="ko-KR" sz="20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</a:rPr>
                        <a:t>+ Chơi dòng chảy nhanh chậm</a:t>
                      </a:r>
                      <a:endParaRPr lang="ko-KR" sz="20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</a:rPr>
                        <a:t>+ Chơi đong đo nước</a:t>
                      </a:r>
                      <a:endParaRPr lang="ko-KR" sz="20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</a:rPr>
                        <a:t>+ Chơi câu cá, đua thuyền trên cạn</a:t>
                      </a:r>
                      <a:endParaRPr lang="ko-KR" sz="2000" b="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Quan sát: Con voi đá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TCVĐ: Ếch ở dưới ao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Chơi tự chọn góc khám phá thử nghiệm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+ Vật chìm vật nổi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+ Vẽ tranh cát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+ Ô ăn quan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*Kéo mo cau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Quan sát: Con huơu cao cổ đá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TCVĐ:  Bịt mắt bắt dê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Chơi tự chọn góc khám phá thử nghiệm</a:t>
                      </a:r>
                      <a:endParaRPr lang="ko-KR" sz="2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nl-NL" sz="2000" dirty="0">
                          <a:effectLst/>
                        </a:rPr>
                        <a:t>+ Đo dung tích bằng một đơn vị đo</a:t>
                      </a:r>
                      <a:endParaRPr lang="ko-KR" sz="2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nl-NL" sz="2000" dirty="0">
                          <a:effectLst/>
                        </a:rPr>
                        <a:t>+ Dòng chảy nhanh - chậm</a:t>
                      </a:r>
                      <a:endParaRPr lang="ko-KR" sz="2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nl-NL" sz="2000" dirty="0">
                          <a:effectLst/>
                        </a:rPr>
                        <a:t>+ Vật chìm vật nổi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</a:rPr>
                        <a:t>+ Tan – </a:t>
                      </a:r>
                      <a:r>
                        <a:rPr lang="en-US" sz="2000" dirty="0" err="1">
                          <a:effectLst/>
                        </a:rPr>
                        <a:t>không</a:t>
                      </a:r>
                      <a:r>
                        <a:rPr lang="en-US" sz="2000" dirty="0">
                          <a:effectLst/>
                        </a:rPr>
                        <a:t> tan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Quan sát:Thời tiết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TCVĐ: Ếch ở dưới ao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Chơi tự chọn góc khám phá thử nghiệm</a:t>
                      </a:r>
                      <a:endParaRPr lang="ko-KR" sz="2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nl-NL" sz="2000" dirty="0">
                          <a:effectLst/>
                        </a:rPr>
                        <a:t>+ In hình trên cát</a:t>
                      </a:r>
                      <a:endParaRPr lang="ko-KR" sz="2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nl-NL" sz="2000" dirty="0">
                          <a:effectLst/>
                        </a:rPr>
                        <a:t>+ Vẽ tranh trên cát</a:t>
                      </a:r>
                      <a:endParaRPr lang="ko-KR" sz="2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nl-NL" sz="2000" dirty="0">
                          <a:effectLst/>
                        </a:rPr>
                        <a:t>+ Quan sát sự bay hơi của nước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* Bật trên thảm nhún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 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Quan sát: Tổ chim bồ câu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</a:t>
                      </a:r>
                      <a:r>
                        <a:rPr lang="nl-NL" sz="2000" dirty="0">
                          <a:effectLst/>
                        </a:rPr>
                        <a:t>HĐTN:  Chăm</a:t>
                      </a:r>
                      <a:r>
                        <a:rPr lang="vi-VN" sz="2000" dirty="0">
                          <a:effectLst/>
                        </a:rPr>
                        <a:t> sóc và bảo vệ con vật (Chim bồ câu)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 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extLst>
                  <a:ext uri="{0D108BD9-81ED-4DB2-BD59-A6C34878D82A}">
                    <a16:rowId xmlns:a16="http://schemas.microsoft.com/office/drawing/2014/main" val="4152134956"/>
                  </a:ext>
                </a:extLst>
              </a:tr>
              <a:tr h="1442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</a:rPr>
                        <a:t>- Truyện: Ong và bướm</a:t>
                      </a:r>
                      <a:endParaRPr lang="ko-KR" sz="20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2000" b="0" dirty="0">
                          <a:effectLst/>
                        </a:rPr>
                        <a:t>-</a:t>
                      </a:r>
                      <a:r>
                        <a:rPr lang="vi-VN" sz="2000" b="0" dirty="0">
                          <a:effectLst/>
                        </a:rPr>
                        <a:t> Nghe bạn kể chuyện</a:t>
                      </a:r>
                      <a:endParaRPr lang="ko-KR" sz="20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2000" b="0" dirty="0">
                          <a:effectLst/>
                        </a:rPr>
                        <a:t> </a:t>
                      </a:r>
                      <a:endParaRPr lang="ko-KR" sz="20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</a:rPr>
                        <a:t> </a:t>
                      </a:r>
                      <a:endParaRPr lang="ko-KR" sz="20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</a:rPr>
                        <a:t> </a:t>
                      </a:r>
                      <a:endParaRPr lang="ko-KR" sz="20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effectLst/>
                        </a:rPr>
                        <a:t> </a:t>
                      </a:r>
                      <a:endParaRPr lang="ko-KR" sz="2000" b="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>
                          <a:effectLst/>
                        </a:rPr>
                        <a:t>- Xây dựng mẫu thiết kế "Tổ nuôi chim" (B2,B3)</a:t>
                      </a:r>
                      <a:endParaRPr lang="ko-KR" sz="2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>
                          <a:effectLst/>
                        </a:rPr>
                        <a:t>- Chơi góc xây dựng</a:t>
                      </a:r>
                      <a:endParaRPr lang="ko-KR" sz="2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ko-KR" sz="200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Trò chơi: Dệt vải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Chơi góc kể chuyện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Hát “bài ca của chuồn chuồn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</a:t>
                      </a:r>
                      <a:r>
                        <a:rPr lang="nl-NL" sz="2000" dirty="0">
                          <a:effectLst/>
                        </a:rPr>
                        <a:t>Đặt lời mới theo giai điệu  bài hát  "Gà trống, cún con, mèo con"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Truyện Rùa con tìm nhà</a:t>
                      </a:r>
                      <a:endParaRPr lang="ko-K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dirty="0">
                          <a:effectLst/>
                        </a:rPr>
                        <a:t>- Vệ sinh lớp cuối tuần</a:t>
                      </a:r>
                      <a:endParaRPr lang="ko-KR" sz="2000" dirty="0"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0737" marR="30737" marT="0" marB="0"/>
                </a:tc>
                <a:extLst>
                  <a:ext uri="{0D108BD9-81ED-4DB2-BD59-A6C34878D82A}">
                    <a16:rowId xmlns:a16="http://schemas.microsoft.com/office/drawing/2014/main" val="2648741545"/>
                  </a:ext>
                </a:extLst>
              </a:tr>
            </a:tbl>
          </a:graphicData>
        </a:graphic>
      </p:graphicFrame>
      <p:grpSp>
        <p:nvGrpSpPr>
          <p:cNvPr id="23" name="Group 8"/>
          <p:cNvGrpSpPr/>
          <p:nvPr/>
        </p:nvGrpSpPr>
        <p:grpSpPr>
          <a:xfrm>
            <a:off x="13433757" y="6663591"/>
            <a:ext cx="5945202" cy="5189418"/>
            <a:chOff x="0" y="0"/>
            <a:chExt cx="7926936" cy="6919224"/>
          </a:xfrm>
        </p:grpSpPr>
        <p:sp>
          <p:nvSpPr>
            <p:cNvPr id="24" name="Freeform 9"/>
            <p:cNvSpPr/>
            <p:nvPr/>
          </p:nvSpPr>
          <p:spPr>
            <a:xfrm rot="-506309">
              <a:off x="4178294" y="206104"/>
              <a:ext cx="3289001" cy="6507016"/>
            </a:xfrm>
            <a:custGeom>
              <a:avLst/>
              <a:gdLst/>
              <a:ahLst/>
              <a:cxnLst/>
              <a:rect l="l" t="t" r="r" b="b"/>
              <a:pathLst>
                <a:path w="3289001" h="6507016">
                  <a:moveTo>
                    <a:pt x="0" y="0"/>
                  </a:moveTo>
                  <a:lnTo>
                    <a:pt x="3289000" y="0"/>
                  </a:lnTo>
                  <a:lnTo>
                    <a:pt x="3289000" y="6507016"/>
                  </a:lnTo>
                  <a:lnTo>
                    <a:pt x="0" y="6507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0"/>
            <p:cNvSpPr/>
            <p:nvPr/>
          </p:nvSpPr>
          <p:spPr>
            <a:xfrm flipH="1">
              <a:off x="0" y="2623284"/>
              <a:ext cx="3954006" cy="2370696"/>
            </a:xfrm>
            <a:custGeom>
              <a:avLst/>
              <a:gdLst/>
              <a:ahLst/>
              <a:cxnLst/>
              <a:rect l="l" t="t" r="r" b="b"/>
              <a:pathLst>
                <a:path w="3954006" h="2370696">
                  <a:moveTo>
                    <a:pt x="3954006" y="0"/>
                  </a:moveTo>
                  <a:lnTo>
                    <a:pt x="0" y="0"/>
                  </a:lnTo>
                  <a:lnTo>
                    <a:pt x="0" y="2370696"/>
                  </a:lnTo>
                  <a:lnTo>
                    <a:pt x="3954006" y="2370696"/>
                  </a:lnTo>
                  <a:lnTo>
                    <a:pt x="3954006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1"/>
            <p:cNvSpPr/>
            <p:nvPr/>
          </p:nvSpPr>
          <p:spPr>
            <a:xfrm rot="-899640">
              <a:off x="3595431" y="3008575"/>
              <a:ext cx="717149" cy="902074"/>
            </a:xfrm>
            <a:custGeom>
              <a:avLst/>
              <a:gdLst/>
              <a:ahLst/>
              <a:cxnLst/>
              <a:rect l="l" t="t" r="r" b="b"/>
              <a:pathLst>
                <a:path w="717149" h="902074">
                  <a:moveTo>
                    <a:pt x="0" y="0"/>
                  </a:moveTo>
                  <a:lnTo>
                    <a:pt x="717149" y="0"/>
                  </a:lnTo>
                  <a:lnTo>
                    <a:pt x="717149" y="902074"/>
                  </a:lnTo>
                  <a:lnTo>
                    <a:pt x="0" y="90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/>
            <p:cNvSpPr/>
            <p:nvPr/>
          </p:nvSpPr>
          <p:spPr>
            <a:xfrm rot="406664">
              <a:off x="4091775" y="3118337"/>
              <a:ext cx="717149" cy="902074"/>
            </a:xfrm>
            <a:custGeom>
              <a:avLst/>
              <a:gdLst/>
              <a:ahLst/>
              <a:cxnLst/>
              <a:rect l="l" t="t" r="r" b="b"/>
              <a:pathLst>
                <a:path w="717149" h="902074">
                  <a:moveTo>
                    <a:pt x="0" y="0"/>
                  </a:moveTo>
                  <a:lnTo>
                    <a:pt x="717149" y="0"/>
                  </a:lnTo>
                  <a:lnTo>
                    <a:pt x="717149" y="902074"/>
                  </a:lnTo>
                  <a:lnTo>
                    <a:pt x="0" y="90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3"/>
            <p:cNvSpPr/>
            <p:nvPr/>
          </p:nvSpPr>
          <p:spPr>
            <a:xfrm rot="-2216546">
              <a:off x="3246934" y="3249221"/>
              <a:ext cx="717149" cy="902074"/>
            </a:xfrm>
            <a:custGeom>
              <a:avLst/>
              <a:gdLst/>
              <a:ahLst/>
              <a:cxnLst/>
              <a:rect l="l" t="t" r="r" b="b"/>
              <a:pathLst>
                <a:path w="717149" h="902074">
                  <a:moveTo>
                    <a:pt x="0" y="0"/>
                  </a:moveTo>
                  <a:lnTo>
                    <a:pt x="717149" y="0"/>
                  </a:lnTo>
                  <a:lnTo>
                    <a:pt x="717149" y="902074"/>
                  </a:lnTo>
                  <a:lnTo>
                    <a:pt x="0" y="90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4"/>
            <p:cNvSpPr/>
            <p:nvPr/>
          </p:nvSpPr>
          <p:spPr>
            <a:xfrm rot="-91273">
              <a:off x="2906921" y="3617307"/>
              <a:ext cx="3626840" cy="1179628"/>
            </a:xfrm>
            <a:custGeom>
              <a:avLst/>
              <a:gdLst/>
              <a:ahLst/>
              <a:cxnLst/>
              <a:rect l="l" t="t" r="r" b="b"/>
              <a:pathLst>
                <a:path w="3626840" h="1179628">
                  <a:moveTo>
                    <a:pt x="0" y="0"/>
                  </a:moveTo>
                  <a:lnTo>
                    <a:pt x="3626840" y="0"/>
                  </a:lnTo>
                  <a:lnTo>
                    <a:pt x="3626840" y="1179629"/>
                  </a:lnTo>
                  <a:lnTo>
                    <a:pt x="0" y="1179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5"/>
            <p:cNvSpPr/>
            <p:nvPr/>
          </p:nvSpPr>
          <p:spPr>
            <a:xfrm rot="-3571834">
              <a:off x="2977565" y="3940852"/>
              <a:ext cx="730615" cy="757572"/>
            </a:xfrm>
            <a:custGeom>
              <a:avLst/>
              <a:gdLst/>
              <a:ahLst/>
              <a:cxnLst/>
              <a:rect l="l" t="t" r="r" b="b"/>
              <a:pathLst>
                <a:path w="730615" h="757572">
                  <a:moveTo>
                    <a:pt x="0" y="0"/>
                  </a:moveTo>
                  <a:lnTo>
                    <a:pt x="730615" y="0"/>
                  </a:lnTo>
                  <a:lnTo>
                    <a:pt x="730615" y="757572"/>
                  </a:lnTo>
                  <a:lnTo>
                    <a:pt x="0" y="757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r="-16956" b="-11154"/>
              </a:stretch>
            </a:blipFill>
          </p:spPr>
        </p:sp>
        <p:sp>
          <p:nvSpPr>
            <p:cNvPr id="31" name="Freeform 16"/>
            <p:cNvSpPr/>
            <p:nvPr/>
          </p:nvSpPr>
          <p:spPr>
            <a:xfrm rot="-3571834">
              <a:off x="3801510" y="3940852"/>
              <a:ext cx="730615" cy="757572"/>
            </a:xfrm>
            <a:custGeom>
              <a:avLst/>
              <a:gdLst/>
              <a:ahLst/>
              <a:cxnLst/>
              <a:rect l="l" t="t" r="r" b="b"/>
              <a:pathLst>
                <a:path w="730615" h="757572">
                  <a:moveTo>
                    <a:pt x="0" y="0"/>
                  </a:moveTo>
                  <a:lnTo>
                    <a:pt x="730615" y="0"/>
                  </a:lnTo>
                  <a:lnTo>
                    <a:pt x="730615" y="757572"/>
                  </a:lnTo>
                  <a:lnTo>
                    <a:pt x="0" y="757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r="-16956" b="-11154"/>
              </a:stretch>
            </a:blipFill>
          </p:spPr>
        </p:sp>
        <p:sp>
          <p:nvSpPr>
            <p:cNvPr id="32" name="Freeform 17"/>
            <p:cNvSpPr/>
            <p:nvPr/>
          </p:nvSpPr>
          <p:spPr>
            <a:xfrm rot="3683879" flipH="1">
              <a:off x="5415678" y="3935980"/>
              <a:ext cx="730615" cy="757572"/>
            </a:xfrm>
            <a:custGeom>
              <a:avLst/>
              <a:gdLst/>
              <a:ahLst/>
              <a:cxnLst/>
              <a:rect l="l" t="t" r="r" b="b"/>
              <a:pathLst>
                <a:path w="730615" h="757572">
                  <a:moveTo>
                    <a:pt x="730615" y="0"/>
                  </a:moveTo>
                  <a:lnTo>
                    <a:pt x="0" y="0"/>
                  </a:lnTo>
                  <a:lnTo>
                    <a:pt x="0" y="757572"/>
                  </a:lnTo>
                  <a:lnTo>
                    <a:pt x="730615" y="757572"/>
                  </a:lnTo>
                  <a:lnTo>
                    <a:pt x="730615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r="-16956" b="-11154"/>
              </a:stretch>
            </a:blipFill>
          </p:spPr>
        </p:sp>
      </p:grpSp>
      <p:sp>
        <p:nvSpPr>
          <p:cNvPr id="33" name="Freeform 19"/>
          <p:cNvSpPr/>
          <p:nvPr/>
        </p:nvSpPr>
        <p:spPr>
          <a:xfrm>
            <a:off x="15907653" y="677703"/>
            <a:ext cx="2432175" cy="1523150"/>
          </a:xfrm>
          <a:custGeom>
            <a:avLst/>
            <a:gdLst/>
            <a:ahLst/>
            <a:cxnLst/>
            <a:rect l="l" t="t" r="r" b="b"/>
            <a:pathLst>
              <a:path w="2432175" h="1523150">
                <a:moveTo>
                  <a:pt x="0" y="0"/>
                </a:moveTo>
                <a:lnTo>
                  <a:pt x="2432176" y="0"/>
                </a:lnTo>
                <a:lnTo>
                  <a:pt x="2432176" y="1523150"/>
                </a:lnTo>
                <a:lnTo>
                  <a:pt x="0" y="15231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20"/>
          <p:cNvSpPr/>
          <p:nvPr/>
        </p:nvSpPr>
        <p:spPr>
          <a:xfrm>
            <a:off x="17123741" y="0"/>
            <a:ext cx="1605850" cy="1851123"/>
          </a:xfrm>
          <a:custGeom>
            <a:avLst/>
            <a:gdLst/>
            <a:ahLst/>
            <a:cxnLst/>
            <a:rect l="l" t="t" r="r" b="b"/>
            <a:pathLst>
              <a:path w="1605850" h="1851123">
                <a:moveTo>
                  <a:pt x="0" y="0"/>
                </a:moveTo>
                <a:lnTo>
                  <a:pt x="1605850" y="0"/>
                </a:lnTo>
                <a:lnTo>
                  <a:pt x="1605850" y="1851123"/>
                </a:lnTo>
                <a:lnTo>
                  <a:pt x="0" y="185112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5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121144"/>
            <a:ext cx="19399872" cy="3853769"/>
          </a:xfrm>
          <a:custGeom>
            <a:avLst/>
            <a:gdLst/>
            <a:ahLst/>
            <a:cxnLst/>
            <a:rect l="l" t="t" r="r" b="b"/>
            <a:pathLst>
              <a:path w="19399872" h="3853769">
                <a:moveTo>
                  <a:pt x="0" y="0"/>
                </a:moveTo>
                <a:lnTo>
                  <a:pt x="19399872" y="0"/>
                </a:lnTo>
                <a:lnTo>
                  <a:pt x="19399872" y="3853769"/>
                </a:lnTo>
                <a:lnTo>
                  <a:pt x="0" y="38537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9211" y="7048500"/>
            <a:ext cx="3056859" cy="3500154"/>
          </a:xfrm>
          <a:custGeom>
            <a:avLst/>
            <a:gdLst/>
            <a:ahLst/>
            <a:cxnLst/>
            <a:rect l="l" t="t" r="r" b="b"/>
            <a:pathLst>
              <a:path w="3254883" h="3701632">
                <a:moveTo>
                  <a:pt x="0" y="0"/>
                </a:moveTo>
                <a:lnTo>
                  <a:pt x="3254883" y="0"/>
                </a:lnTo>
                <a:lnTo>
                  <a:pt x="3254883" y="3701632"/>
                </a:lnTo>
                <a:lnTo>
                  <a:pt x="0" y="37016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62376" y="8062958"/>
            <a:ext cx="1571235" cy="2331712"/>
          </a:xfrm>
          <a:custGeom>
            <a:avLst/>
            <a:gdLst/>
            <a:ahLst/>
            <a:cxnLst/>
            <a:rect l="l" t="t" r="r" b="b"/>
            <a:pathLst>
              <a:path w="1571235" h="2331712">
                <a:moveTo>
                  <a:pt x="0" y="0"/>
                </a:moveTo>
                <a:lnTo>
                  <a:pt x="1571235" y="0"/>
                </a:lnTo>
                <a:lnTo>
                  <a:pt x="1571235" y="2331712"/>
                </a:lnTo>
                <a:lnTo>
                  <a:pt x="0" y="23317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Freeform 6"/>
          <p:cNvSpPr/>
          <p:nvPr/>
        </p:nvSpPr>
        <p:spPr>
          <a:xfrm rot="-2700000">
            <a:off x="16593813" y="4682604"/>
            <a:ext cx="1323041" cy="1046205"/>
          </a:xfrm>
          <a:custGeom>
            <a:avLst/>
            <a:gdLst/>
            <a:ahLst/>
            <a:cxnLst/>
            <a:rect l="l" t="t" r="r" b="b"/>
            <a:pathLst>
              <a:path w="1323041" h="1046205">
                <a:moveTo>
                  <a:pt x="0" y="0"/>
                </a:moveTo>
                <a:lnTo>
                  <a:pt x="1323041" y="0"/>
                </a:lnTo>
                <a:lnTo>
                  <a:pt x="1323041" y="1046204"/>
                </a:lnTo>
                <a:lnTo>
                  <a:pt x="0" y="10462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894840">
            <a:off x="57599" y="3765899"/>
            <a:ext cx="1323041" cy="1046205"/>
          </a:xfrm>
          <a:custGeom>
            <a:avLst/>
            <a:gdLst/>
            <a:ahLst/>
            <a:cxnLst/>
            <a:rect l="l" t="t" r="r" b="b"/>
            <a:pathLst>
              <a:path w="1323041" h="1046205">
                <a:moveTo>
                  <a:pt x="0" y="0"/>
                </a:moveTo>
                <a:lnTo>
                  <a:pt x="1323041" y="0"/>
                </a:lnTo>
                <a:lnTo>
                  <a:pt x="1323041" y="1046205"/>
                </a:lnTo>
                <a:lnTo>
                  <a:pt x="0" y="10462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700000">
            <a:off x="17574100" y="2527085"/>
            <a:ext cx="823482" cy="651174"/>
          </a:xfrm>
          <a:custGeom>
            <a:avLst/>
            <a:gdLst/>
            <a:ahLst/>
            <a:cxnLst/>
            <a:rect l="l" t="t" r="r" b="b"/>
            <a:pathLst>
              <a:path w="823482" h="651174">
                <a:moveTo>
                  <a:pt x="0" y="0"/>
                </a:moveTo>
                <a:lnTo>
                  <a:pt x="823482" y="0"/>
                </a:lnTo>
                <a:lnTo>
                  <a:pt x="823482" y="651174"/>
                </a:lnTo>
                <a:lnTo>
                  <a:pt x="0" y="6511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700000">
            <a:off x="-24887" y="543453"/>
            <a:ext cx="823482" cy="651174"/>
          </a:xfrm>
          <a:custGeom>
            <a:avLst/>
            <a:gdLst/>
            <a:ahLst/>
            <a:cxnLst/>
            <a:rect l="l" t="t" r="r" b="b"/>
            <a:pathLst>
              <a:path w="823482" h="651174">
                <a:moveTo>
                  <a:pt x="0" y="0"/>
                </a:moveTo>
                <a:lnTo>
                  <a:pt x="823482" y="0"/>
                </a:lnTo>
                <a:lnTo>
                  <a:pt x="823482" y="651174"/>
                </a:lnTo>
                <a:lnTo>
                  <a:pt x="0" y="6511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5533" y="300494"/>
            <a:ext cx="493767" cy="378761"/>
          </a:xfrm>
          <a:custGeom>
            <a:avLst/>
            <a:gdLst/>
            <a:ahLst/>
            <a:cxnLst/>
            <a:rect l="l" t="t" r="r" b="b"/>
            <a:pathLst>
              <a:path w="493767" h="378761">
                <a:moveTo>
                  <a:pt x="0" y="0"/>
                </a:moveTo>
                <a:lnTo>
                  <a:pt x="493767" y="0"/>
                </a:lnTo>
                <a:lnTo>
                  <a:pt x="493767" y="378760"/>
                </a:lnTo>
                <a:lnTo>
                  <a:pt x="0" y="378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80206" y="170110"/>
            <a:ext cx="1800833" cy="1018289"/>
          </a:xfrm>
          <a:custGeom>
            <a:avLst/>
            <a:gdLst/>
            <a:ahLst/>
            <a:cxnLst/>
            <a:rect l="l" t="t" r="r" b="b"/>
            <a:pathLst>
              <a:path w="1800833" h="1018289">
                <a:moveTo>
                  <a:pt x="0" y="0"/>
                </a:moveTo>
                <a:lnTo>
                  <a:pt x="1800833" y="0"/>
                </a:lnTo>
                <a:lnTo>
                  <a:pt x="1800833" y="1018289"/>
                </a:lnTo>
                <a:lnTo>
                  <a:pt x="0" y="10182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98387" y="6308836"/>
            <a:ext cx="3056859" cy="4058091"/>
          </a:xfrm>
          <a:custGeom>
            <a:avLst/>
            <a:gdLst/>
            <a:ahLst/>
            <a:cxnLst/>
            <a:rect l="l" t="t" r="r" b="b"/>
            <a:pathLst>
              <a:path w="3056859" h="4058091">
                <a:moveTo>
                  <a:pt x="0" y="0"/>
                </a:moveTo>
                <a:lnTo>
                  <a:pt x="3056859" y="0"/>
                </a:lnTo>
                <a:lnTo>
                  <a:pt x="3056859" y="4058091"/>
                </a:lnTo>
                <a:lnTo>
                  <a:pt x="0" y="40580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106961" y="138484"/>
            <a:ext cx="14871634" cy="89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  <a:spcBef>
                <a:spcPct val="0"/>
              </a:spcBef>
            </a:pPr>
            <a:r>
              <a:rPr lang="en-US" sz="5199" b="1" dirty="0" err="1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Kế</a:t>
            </a:r>
            <a:r>
              <a:rPr lang="en-US" sz="5199" b="1" dirty="0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hoạch</a:t>
            </a:r>
            <a:r>
              <a:rPr lang="en-US" sz="5199" b="1" dirty="0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chủ</a:t>
            </a:r>
            <a:r>
              <a:rPr lang="en-US" sz="5199" b="1" dirty="0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đề</a:t>
            </a:r>
            <a:r>
              <a:rPr lang="en-US" sz="5199" b="1" dirty="0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nhánh</a:t>
            </a:r>
            <a:r>
              <a:rPr lang="en-US" sz="5199" b="1" dirty="0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3: </a:t>
            </a:r>
            <a:r>
              <a:rPr lang="en-US" sz="5199" b="1" dirty="0" err="1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động</a:t>
            </a:r>
            <a:r>
              <a:rPr lang="en-US" sz="5199" b="1" dirty="0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vật</a:t>
            </a:r>
            <a:r>
              <a:rPr lang="en-US" sz="5199" b="1" dirty="0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vi-VN" sz="5199" b="1" dirty="0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sống</a:t>
            </a:r>
            <a:r>
              <a:rPr lang="en-US" sz="5199" b="1" dirty="0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trong</a:t>
            </a:r>
            <a:r>
              <a:rPr lang="en-US" sz="5199" b="1" dirty="0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gia</a:t>
            </a:r>
            <a:r>
              <a:rPr lang="en-US" sz="5199" b="1" dirty="0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5199" b="1" dirty="0" err="1">
                <a:solidFill>
                  <a:schemeClr val="tx2">
                    <a:lumMod val="75000"/>
                  </a:schemeClr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đình</a:t>
            </a:r>
            <a:endParaRPr lang="en-US" sz="5199" b="1" dirty="0">
              <a:solidFill>
                <a:schemeClr val="tx2">
                  <a:lumMod val="75000"/>
                </a:schemeClr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490ADAF-CDA0-A12F-BE95-AC987B4BA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62777"/>
              </p:ext>
            </p:extLst>
          </p:nvPr>
        </p:nvGraphicFramePr>
        <p:xfrm>
          <a:off x="921043" y="1064150"/>
          <a:ext cx="16321472" cy="752604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3161074">
                  <a:extLst>
                    <a:ext uri="{9D8B030D-6E8A-4147-A177-3AD203B41FA5}">
                      <a16:colId xmlns:a16="http://schemas.microsoft.com/office/drawing/2014/main" val="1461893117"/>
                    </a:ext>
                  </a:extLst>
                </a:gridCol>
                <a:gridCol w="3387903">
                  <a:extLst>
                    <a:ext uri="{9D8B030D-6E8A-4147-A177-3AD203B41FA5}">
                      <a16:colId xmlns:a16="http://schemas.microsoft.com/office/drawing/2014/main" val="51496808"/>
                    </a:ext>
                  </a:extLst>
                </a:gridCol>
                <a:gridCol w="3257120">
                  <a:extLst>
                    <a:ext uri="{9D8B030D-6E8A-4147-A177-3AD203B41FA5}">
                      <a16:colId xmlns:a16="http://schemas.microsoft.com/office/drawing/2014/main" val="2192147402"/>
                    </a:ext>
                  </a:extLst>
                </a:gridCol>
                <a:gridCol w="3387903">
                  <a:extLst>
                    <a:ext uri="{9D8B030D-6E8A-4147-A177-3AD203B41FA5}">
                      <a16:colId xmlns:a16="http://schemas.microsoft.com/office/drawing/2014/main" val="4193604923"/>
                    </a:ext>
                  </a:extLst>
                </a:gridCol>
                <a:gridCol w="3127472">
                  <a:extLst>
                    <a:ext uri="{9D8B030D-6E8A-4147-A177-3AD203B41FA5}">
                      <a16:colId xmlns:a16="http://schemas.microsoft.com/office/drawing/2014/main" val="1756862605"/>
                    </a:ext>
                  </a:extLst>
                </a:gridCol>
              </a:tblGrid>
              <a:tr h="6141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b="1" dirty="0">
                          <a:solidFill>
                            <a:srgbClr val="0070C0"/>
                          </a:solidFill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 s New Roman"/>
                        </a:rPr>
                        <a:t>13/1/2025</a:t>
                      </a:r>
                      <a:endParaRPr lang="ko-KR" sz="2800" b="1" dirty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b="1" dirty="0">
                          <a:solidFill>
                            <a:srgbClr val="0070C0"/>
                          </a:solidFill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 s New Roman"/>
                        </a:rPr>
                        <a:t>14/1/2025</a:t>
                      </a:r>
                      <a:endParaRPr lang="ko-KR" sz="2800" b="1" dirty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b="1" dirty="0">
                          <a:solidFill>
                            <a:srgbClr val="0070C0"/>
                          </a:solidFill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 s New Roman"/>
                        </a:rPr>
                        <a:t>15/1/2025</a:t>
                      </a:r>
                      <a:endParaRPr lang="ko-KR" sz="2800" b="1" dirty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b="1" dirty="0">
                          <a:solidFill>
                            <a:srgbClr val="0070C0"/>
                          </a:solidFill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 s New Roman"/>
                        </a:rPr>
                        <a:t>16/1/2025</a:t>
                      </a:r>
                      <a:endParaRPr lang="ko-KR" sz="2800" b="1" dirty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b="1" dirty="0">
                          <a:solidFill>
                            <a:srgbClr val="0070C0"/>
                          </a:solidFill>
                          <a:effectLst/>
                          <a:latin typeface="Time s New Roman"/>
                        </a:rPr>
                        <a:t>Ngày 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 s New Roman"/>
                        </a:rPr>
                        <a:t>17/1/2025</a:t>
                      </a:r>
                      <a:endParaRPr lang="ko-KR" sz="2800" b="1" dirty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386193"/>
                  </a:ext>
                </a:extLst>
              </a:tr>
              <a:tr h="1246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1" dirty="0">
                          <a:solidFill>
                            <a:srgbClr val="0070C0"/>
                          </a:solidFill>
                          <a:effectLst/>
                        </a:rPr>
                        <a:t>Phát triển nhận thức</a:t>
                      </a:r>
                      <a:endParaRPr lang="ko-KR" sz="20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1" dirty="0">
                          <a:solidFill>
                            <a:srgbClr val="0070C0"/>
                          </a:solidFill>
                          <a:effectLst/>
                        </a:rPr>
                        <a:t>Tìm hiểu vòng đời phát triển của con gà</a:t>
                      </a:r>
                      <a:endParaRPr lang="ko-KR" sz="2000" b="1" dirty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1" dirty="0">
                          <a:solidFill>
                            <a:srgbClr val="0070C0"/>
                          </a:solidFill>
                          <a:effectLst/>
                        </a:rPr>
                        <a:t>Phát triển nhận thức:</a:t>
                      </a:r>
                      <a:endParaRPr lang="ko-KR" sz="20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1" dirty="0">
                          <a:solidFill>
                            <a:srgbClr val="0070C0"/>
                          </a:solidFill>
                          <a:effectLst/>
                        </a:rPr>
                        <a:t>Xem giờ đúng trên đồng hồ</a:t>
                      </a:r>
                      <a:endParaRPr lang="ko-KR" sz="2000" b="1" dirty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1" dirty="0">
                          <a:solidFill>
                            <a:srgbClr val="0070C0"/>
                          </a:solidFill>
                          <a:effectLst/>
                        </a:rPr>
                        <a:t>Phát triển ngôn ngữ</a:t>
                      </a:r>
                      <a:endParaRPr lang="ko-KR" sz="20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1" dirty="0">
                          <a:solidFill>
                            <a:srgbClr val="0070C0"/>
                          </a:solidFill>
                          <a:effectLst/>
                        </a:rPr>
                        <a:t>Tập tô chữ cái “b, d, đ”</a:t>
                      </a:r>
                      <a:endParaRPr lang="ko-KR" sz="2000" b="1" dirty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1" dirty="0">
                          <a:solidFill>
                            <a:srgbClr val="0070C0"/>
                          </a:solidFill>
                          <a:effectLst/>
                        </a:rPr>
                        <a:t>Phát triển ngôn ngữ</a:t>
                      </a:r>
                      <a:endParaRPr lang="ko-KR" sz="20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1" dirty="0">
                          <a:solidFill>
                            <a:srgbClr val="0070C0"/>
                          </a:solidFill>
                          <a:effectLst/>
                        </a:rPr>
                        <a:t>Kể chuyện sáng tạo về các con vật</a:t>
                      </a:r>
                      <a:endParaRPr lang="ko-KR" sz="2000" b="1" dirty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1" dirty="0">
                          <a:solidFill>
                            <a:srgbClr val="0070C0"/>
                          </a:solidFill>
                          <a:effectLst/>
                        </a:rPr>
                        <a:t>Phát triển thẩm mỹ</a:t>
                      </a:r>
                      <a:endParaRPr lang="ko-KR" sz="20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b="1" dirty="0">
                          <a:solidFill>
                            <a:srgbClr val="0070C0"/>
                          </a:solidFill>
                          <a:effectLst/>
                        </a:rPr>
                        <a:t>Rèn kỹ năng âm nhạc</a:t>
                      </a:r>
                      <a:endParaRPr lang="ko-KR" sz="2000" b="1" dirty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736618"/>
                  </a:ext>
                </a:extLst>
              </a:tr>
              <a:tr h="3063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Quan sát: Thời tiết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TCVĐ: bịt mắt bắt dê; 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Chơi tự chọn: Steam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+ Làm con vật từ hột hạt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+ Trang trí tranh từ đất nặn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+ Sáng tạo con vật từ đá cuội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Quan sát: Cây hoa cúc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TCVĐ:  Ném xa bằng 1 tay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Chơi tự chọn: Steam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+ Chơi gấp giấy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+ Làm con vật từ vỏ cây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+ Vẽ tranh trên cát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+ Tạo tranh từ vỏ trứng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Quan sát: Chim bồ câu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TCVĐ: Rồng rắn lên mây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Chơi tự chọn: Steam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+ Nặn con vật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+ Trang trí tranh từ các nguyên học liệu: tăm bông, ống hút,....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* Bật cao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2000" b="0">
                          <a:solidFill>
                            <a:srgbClr val="0070C0"/>
                          </a:solidFill>
                          <a:effectLst/>
                        </a:rPr>
                        <a:t>HĐTN:  Chăm</a:t>
                      </a: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 sóc và bảo vệ con vật( con gà) 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solidFill>
                            <a:srgbClr val="0070C0"/>
                          </a:solidFill>
                          <a:effectLst/>
                        </a:rPr>
                        <a:t>Trưng bày sản phẩm cuối chủ đề</a:t>
                      </a:r>
                      <a:endParaRPr lang="ko-KR" sz="2000" b="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solidFill>
                            <a:srgbClr val="0070C0"/>
                          </a:solidFill>
                          <a:effectLst/>
                        </a:rPr>
                        <a:t>* Chạy nhanh</a:t>
                      </a:r>
                      <a:endParaRPr lang="ko-KR" sz="2000" b="0" dirty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755462"/>
                  </a:ext>
                </a:extLst>
              </a:tr>
              <a:tr h="2602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Hát : Bài ca của chuồn chuồn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Đặt lời mới theo giai điệu  bài hát  "Gà trống, cún con, mèo con"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Trò chơi: “Thư gửi bạn bị ốm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Thực hành một số thao tác cơ bản với máy tính: tắt, mở, di chuyển chuột, kích chuột , mở thư mục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Dạy trẻ cách  ứng phó với rét đậm, rét hại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Đồng dao: vè loài vật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Truyện: Chú thỏ tinh khôn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- </a:t>
                      </a:r>
                      <a:r>
                        <a:rPr lang="nl-NL" sz="2000" b="0">
                          <a:solidFill>
                            <a:srgbClr val="0070C0"/>
                          </a:solidFill>
                          <a:effectLst/>
                        </a:rPr>
                        <a:t>Nghe</a:t>
                      </a:r>
                      <a:r>
                        <a:rPr lang="vi-VN" sz="2000" b="0">
                          <a:solidFill>
                            <a:srgbClr val="0070C0"/>
                          </a:solidFill>
                          <a:effectLst/>
                        </a:rPr>
                        <a:t> bạn kể chuyện</a:t>
                      </a:r>
                      <a:endParaRPr lang="ko-KR" sz="2000" b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solidFill>
                            <a:srgbClr val="0070C0"/>
                          </a:solidFill>
                          <a:effectLst/>
                        </a:rPr>
                        <a:t>- </a:t>
                      </a:r>
                      <a:r>
                        <a:rPr lang="nl-NL" sz="2000" b="0" dirty="0">
                          <a:solidFill>
                            <a:srgbClr val="0070C0"/>
                          </a:solidFill>
                          <a:effectLst/>
                        </a:rPr>
                        <a:t>Dạy trẻ không</a:t>
                      </a:r>
                      <a:r>
                        <a:rPr lang="vi-VN" sz="2000" b="0" dirty="0">
                          <a:solidFill>
                            <a:srgbClr val="0070C0"/>
                          </a:solidFill>
                          <a:effectLst/>
                        </a:rPr>
                        <a:t> nghịch các vật sắc nhọn</a:t>
                      </a:r>
                      <a:endParaRPr lang="ko-KR" sz="2000" b="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000" b="0" dirty="0">
                          <a:solidFill>
                            <a:srgbClr val="0070C0"/>
                          </a:solidFill>
                          <a:effectLst/>
                        </a:rPr>
                        <a:t>- Vệ sinh lớp cuối tuần</a:t>
                      </a:r>
                      <a:endParaRPr lang="ko-KR" sz="2000" b="0" dirty="0">
                        <a:solidFill>
                          <a:srgbClr val="0070C0"/>
                        </a:solidFill>
                        <a:effectLst/>
                        <a:latin typeface="Time s New Roman"/>
                        <a:ea typeface="Times New Roman" panose="02020603050405020304" pitchFamily="18" charset="0"/>
                      </a:endParaRPr>
                    </a:p>
                  </a:txBody>
                  <a:tcPr marL="33061" marR="330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4101639"/>
                  </a:ext>
                </a:extLst>
              </a:tr>
            </a:tbl>
          </a:graphicData>
        </a:graphic>
      </p:graphicFrame>
      <p:sp>
        <p:nvSpPr>
          <p:cNvPr id="15" name="Freeform 6">
            <a:extLst>
              <a:ext uri="{FF2B5EF4-FFF2-40B4-BE49-F238E27FC236}">
                <a16:creationId xmlns:a16="http://schemas.microsoft.com/office/drawing/2014/main" id="{CDFABD24-2F5B-95FB-23E8-CB728C7C0907}"/>
              </a:ext>
            </a:extLst>
          </p:cNvPr>
          <p:cNvSpPr/>
          <p:nvPr/>
        </p:nvSpPr>
        <p:spPr>
          <a:xfrm rot="-2700000">
            <a:off x="11682336" y="4692538"/>
            <a:ext cx="1323041" cy="1046205"/>
          </a:xfrm>
          <a:custGeom>
            <a:avLst/>
            <a:gdLst/>
            <a:ahLst/>
            <a:cxnLst/>
            <a:rect l="l" t="t" r="r" b="b"/>
            <a:pathLst>
              <a:path w="1323041" h="1046205">
                <a:moveTo>
                  <a:pt x="0" y="0"/>
                </a:moveTo>
                <a:lnTo>
                  <a:pt x="1323041" y="0"/>
                </a:lnTo>
                <a:lnTo>
                  <a:pt x="1323041" y="1046204"/>
                </a:lnTo>
                <a:lnTo>
                  <a:pt x="0" y="10462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E5469131-BA8E-0DF1-7C45-0C0623FCEFCF}"/>
              </a:ext>
            </a:extLst>
          </p:cNvPr>
          <p:cNvSpPr/>
          <p:nvPr/>
        </p:nvSpPr>
        <p:spPr>
          <a:xfrm rot="-2700000">
            <a:off x="8294724" y="8064461"/>
            <a:ext cx="1323041" cy="1046205"/>
          </a:xfrm>
          <a:custGeom>
            <a:avLst/>
            <a:gdLst/>
            <a:ahLst/>
            <a:cxnLst/>
            <a:rect l="l" t="t" r="r" b="b"/>
            <a:pathLst>
              <a:path w="1323041" h="1046205">
                <a:moveTo>
                  <a:pt x="0" y="0"/>
                </a:moveTo>
                <a:lnTo>
                  <a:pt x="1323041" y="0"/>
                </a:lnTo>
                <a:lnTo>
                  <a:pt x="1323041" y="1046204"/>
                </a:lnTo>
                <a:lnTo>
                  <a:pt x="0" y="10462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1086</Words>
  <Application>Microsoft Office PowerPoint</Application>
  <PresentationFormat>Custom</PresentationFormat>
  <Paragraphs>167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Dancing Script Bold</vt:lpstr>
      <vt:lpstr>Calibri</vt:lpstr>
      <vt:lpstr>Arial</vt:lpstr>
      <vt:lpstr>Time 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động vật</dc:title>
  <cp:lastModifiedBy>Thảo Lưu</cp:lastModifiedBy>
  <cp:revision>3</cp:revision>
  <dcterms:created xsi:type="dcterms:W3CDTF">2006-08-16T00:00:00Z</dcterms:created>
  <dcterms:modified xsi:type="dcterms:W3CDTF">2025-01-02T07:08:19Z</dcterms:modified>
  <dc:identifier>DAGbBt0922g</dc:identifier>
</cp:coreProperties>
</file>