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60" r:id="rId5"/>
    <p:sldId id="259" r:id="rId6"/>
    <p:sldId id="258" r:id="rId7"/>
    <p:sldId id="261" r:id="rId8"/>
  </p:sldIdLst>
  <p:sldSz cx="10693400" cy="7556500"/>
  <p:notesSz cx="6858000" cy="9144000"/>
  <p:embeddedFontLst>
    <p:embeddedFont>
      <p:font typeface="Calibri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83" d="100"/>
          <a:sy n="83" d="100"/>
        </p:scale>
        <p:origin x="-1986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3.fntdata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1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1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62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7064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976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34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2744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09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537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6725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58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59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12/30/2024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6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png"/><Relationship Id="rId3" Type="http://schemas.openxmlformats.org/officeDocument/2006/relationships/image" Target="../media/image2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2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1" name="Rectangle 30"/>
          <p:cNvSpPr/>
          <p:nvPr/>
        </p:nvSpPr>
        <p:spPr>
          <a:xfrm>
            <a:off x="1961338" y="99189"/>
            <a:ext cx="74648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Thời khóa biểu chủ đề: Thực vật – Tết- Mùa xuân</a:t>
            </a:r>
            <a:endParaRPr lang="en-US" sz="28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530233"/>
              </p:ext>
            </p:extLst>
          </p:nvPr>
        </p:nvGraphicFramePr>
        <p:xfrm>
          <a:off x="1101942" y="1166338"/>
          <a:ext cx="8966988" cy="59462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402112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998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</a:t>
                      </a:r>
                      <a:r>
                        <a:rPr lang="en-US" sz="105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30/12//2024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VĐCB:Trườn theo hướng thẳng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</a:t>
                      </a:r>
                      <a:r>
                        <a:rPr lang="en-US" sz="105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31/12/2024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b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ngôn ngữ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en-US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Vè trái cây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</a:t>
                      </a:r>
                      <a:r>
                        <a:rPr lang="en-US" sz="105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2/1/2025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en-US" sz="105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thể chất</a:t>
                      </a:r>
                      <a:endParaRPr lang="en-US" sz="105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/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Đi khuỵu gối liên tục 2m</a:t>
                      </a:r>
                      <a:r>
                        <a:rPr lang="en-US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 </a:t>
                      </a:r>
                      <a:r>
                        <a:rPr lang="en-US" sz="105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3/1/2025</a:t>
                      </a:r>
                      <a:endParaRPr lang="en-US" sz="105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PT TC- KNXH</a:t>
                      </a:r>
                      <a:endParaRPr lang="en-US" sz="105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05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Làm hoa quả dầm</a:t>
                      </a:r>
                      <a:endParaRPr lang="en-US" sz="105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50630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Đi bước dồn ngang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kim tiền.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Lộn cầu vồng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Bật liên tục về phía trước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 : Đi cà kheo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Bật liên tục về phía trước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 : Đi cà kheo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65051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chuyện, tìm hiểu một số loại rau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       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+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Vui giao thông mùa 1 - Tập 13: "An toàn khi đi xe đạp"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về thời tiết mùa đông  và ảnh hưởng của nó đến sinh hoạt của con nguời.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Đọc vè trái cây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lớp học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995308" y="530786"/>
            <a:ext cx="308911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1: Vườn rau, củ.</a:t>
            </a:r>
            <a:endParaRPr lang="en-US" sz="24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35" name="Rectangle 34"/>
          <p:cNvSpPr/>
          <p:nvPr/>
        </p:nvSpPr>
        <p:spPr>
          <a:xfrm>
            <a:off x="4292781" y="30625"/>
            <a:ext cx="249671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2: Quả bé thích</a:t>
            </a:r>
            <a:endParaRPr lang="en-US" sz="2000" b="1" cap="none" spc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801108"/>
              </p:ext>
            </p:extLst>
          </p:nvPr>
        </p:nvGraphicFramePr>
        <p:xfrm>
          <a:off x="891241" y="819075"/>
          <a:ext cx="9299784" cy="60685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283"/>
                <a:gridCol w="1559501"/>
                <a:gridCol w="1752600"/>
                <a:gridCol w="1676400"/>
                <a:gridCol w="1676400"/>
                <a:gridCol w="1752600"/>
              </a:tblGrid>
              <a:tr h="39656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459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6/1/2025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Bật liên tục vào 5 ô vòng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7/1/2025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Tìm hiểu một số loại quả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8/1/2025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Truyện "Cây táo thần."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9/1/2025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So sánh sắp xếp thứ tự về độ lớn của 3 đối tượng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10/1/2025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Nặn "Một số loại quả" ( Mẫu)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278690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Bật nhảy như ếch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Kéo cưa lùa xẻ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TCVĐ:Bánh xe  quay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âm nhạc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347384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cho trẻ biết một số biểu hiện của biến đổi khí hậu: mưa đá, rét đậm rét hại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bán hàng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Xem video, tranh ảnh về đặc điểm của rừng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góc nấu ăn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 cho trẻ biết một số biểu hiện của biến đổi khí hậu: mưa đá, rét đậm rét hại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Truyện"Cây táo thần"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Lau dọn lớp học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142730" y="6047672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332411"/>
              </p:ext>
            </p:extLst>
          </p:nvPr>
        </p:nvGraphicFramePr>
        <p:xfrm>
          <a:off x="1012604" y="806450"/>
          <a:ext cx="8966988" cy="63413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4498"/>
                <a:gridCol w="1494498"/>
                <a:gridCol w="1494498"/>
                <a:gridCol w="1494498"/>
                <a:gridCol w="1494498"/>
                <a:gridCol w="1494498"/>
              </a:tblGrid>
              <a:tr h="53340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050" b="1" baseline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050" b="1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05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  <a:endParaRPr kumimoji="0" lang="en-US" sz="105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50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13/1/2025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Dạy VĐMH: "Ra chơi vườn hoa"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14/1/2025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So sánh, thêm bớt tạo sự bằng nhau  trong phạm vi 7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15/1/2025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Tập tô nét móc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16/1/2025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TC-KNXH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Phân biệt hành vi đúng – sai với cây trồng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Đi trên ghế thể dục. Bật qua vật cản cao 10 - 15cm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322656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HĐNT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hoa mẫu đơn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ban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Ai nhanh nhất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Quan sát: Cây hoa lan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sấu.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57323"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Trò chuyện, xem video về một số loại hoa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   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Cho trẻ xem video:Dạy trẻ biết đồng cảm và quan tâm đến người khác.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VĐMH bài: ra chơi vườn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Tìm hiểu về  cây cối, hoa quả, rau qua xem sách, tranh ảnh, nhận xét, trò chuyện 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Lau dọn lớp học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265617" y="99806"/>
            <a:ext cx="45053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3: Những bông hoa đua sắc</a:t>
            </a:r>
            <a:endParaRPr lang="en-US" sz="24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061140"/>
              </p:ext>
            </p:extLst>
          </p:nvPr>
        </p:nvGraphicFramePr>
        <p:xfrm>
          <a:off x="925393" y="606083"/>
          <a:ext cx="9553788" cy="66781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063"/>
                <a:gridCol w="1828533"/>
                <a:gridCol w="1592298"/>
                <a:gridCol w="1592298"/>
                <a:gridCol w="1592298"/>
                <a:gridCol w="1592298"/>
              </a:tblGrid>
              <a:tr h="343582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2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3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08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Ném xa bằng 2 tay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Tìm hiểu về pháo hoa(5E)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22/1/2025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Thơ "Tết đang vào nhà"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So sánh sắp xếp thứ tự về chiều cao của 3 đối tượng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24/1/2025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Hoạt động EDP: "Làm pháo hoa"(B4,B5)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9702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HĐNT</a:t>
                      </a:r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Củ hành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Nhảy lò lò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sát:Rau cải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boling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đào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TCVĐ:Ai ném giỏi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Trồng nụ -trồng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sát:Hoa đào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Ném boling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Dung dăng dung dẻ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3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Ngày 27/12/2024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Củ hành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Nhảy bao bố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* Chơi: kéo co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663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20/1/2025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Kể về ngày tết của gia đình bé</a:t>
                      </a: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21/1/2025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22/1/2025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Thơ "Tết đang vào nhà"</a:t>
                      </a: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chuyện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23/1/2025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Bàn bạc, thống nhất xây dựng kế hoạch, trình tự làm ra pháo hoa theo bản thiết kế của nhóm mình.(B2)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Trò chuyện, thống nhất mục tiêu, tiêu chí thực hiện để tạo ra pháo hoa và đánh giá tính đáp ứng các tiêu chí trong sản phẩm tạo ra(B2)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Lập KH thiết kế pháo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hoa(B3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24/1/2025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Đánh giá và cải tiếnsản phẩm của nhóm theo bản thiết kế trang phục(B5)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Trưng bày sản phẩm tổng kết dự án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Lau dọn đồ chơi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3861970" y="144925"/>
            <a:ext cx="33430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4: Dự án </a:t>
            </a:r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 vui đón tết</a:t>
            </a:r>
            <a:endParaRPr lang="en-US" sz="20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9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156700" y="-246398"/>
            <a:ext cx="2294432" cy="1756135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9467054" y="6047671"/>
            <a:ext cx="1673724" cy="1647562"/>
          </a:xfrm>
          <a:custGeom>
            <a:avLst/>
            <a:gdLst/>
            <a:ahLst/>
            <a:cxnLst/>
            <a:rect l="l" t="t" r="r" b="b"/>
            <a:pathLst>
              <a:path w="7267050" h="7560000">
                <a:moveTo>
                  <a:pt x="0" y="0"/>
                </a:moveTo>
                <a:lnTo>
                  <a:pt x="7267050" y="0"/>
                </a:lnTo>
                <a:lnTo>
                  <a:pt x="7267050" y="7560000"/>
                </a:lnTo>
                <a:lnTo>
                  <a:pt x="0" y="7560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70000"/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6680652">
            <a:off x="10035272" y="-218740"/>
            <a:ext cx="938619" cy="1700818"/>
          </a:xfrm>
          <a:custGeom>
            <a:avLst/>
            <a:gdLst/>
            <a:ahLst/>
            <a:cxnLst/>
            <a:rect l="l" t="t" r="r" b="b"/>
            <a:pathLst>
              <a:path w="1632599" h="2173177">
                <a:moveTo>
                  <a:pt x="0" y="0"/>
                </a:moveTo>
                <a:lnTo>
                  <a:pt x="1632599" y="0"/>
                </a:lnTo>
                <a:lnTo>
                  <a:pt x="1632599" y="2173176"/>
                </a:lnTo>
                <a:lnTo>
                  <a:pt x="0" y="21731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19" name="Freeform 19"/>
          <p:cNvSpPr/>
          <p:nvPr/>
        </p:nvSpPr>
        <p:spPr>
          <a:xfrm rot="-407796" flipH="1">
            <a:off x="-29332" y="5616330"/>
            <a:ext cx="1261310" cy="2011336"/>
          </a:xfrm>
          <a:custGeom>
            <a:avLst/>
            <a:gdLst/>
            <a:ahLst/>
            <a:cxnLst/>
            <a:rect l="l" t="t" r="r" b="b"/>
            <a:pathLst>
              <a:path w="2353897" h="3181692">
                <a:moveTo>
                  <a:pt x="2353897" y="0"/>
                </a:moveTo>
                <a:lnTo>
                  <a:pt x="0" y="0"/>
                </a:lnTo>
                <a:lnTo>
                  <a:pt x="0" y="3181693"/>
                </a:lnTo>
                <a:lnTo>
                  <a:pt x="2353897" y="3181693"/>
                </a:lnTo>
                <a:lnTo>
                  <a:pt x="235389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xmlns="" r:embed="rId12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19009333" flipH="1">
            <a:off x="9319538" y="6524998"/>
            <a:ext cx="444297" cy="1177662"/>
          </a:xfrm>
          <a:custGeom>
            <a:avLst/>
            <a:gdLst/>
            <a:ahLst/>
            <a:cxnLst/>
            <a:rect l="l" t="t" r="r" b="b"/>
            <a:pathLst>
              <a:path w="1584974" h="2109782">
                <a:moveTo>
                  <a:pt x="1584974" y="0"/>
                </a:moveTo>
                <a:lnTo>
                  <a:pt x="0" y="0"/>
                </a:lnTo>
                <a:lnTo>
                  <a:pt x="0" y="2109782"/>
                </a:lnTo>
                <a:lnTo>
                  <a:pt x="1584974" y="2109782"/>
                </a:lnTo>
                <a:lnTo>
                  <a:pt x="1584974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</p:sp>
      <p:sp>
        <p:nvSpPr>
          <p:cNvPr id="21" name="Freeform 21"/>
          <p:cNvSpPr/>
          <p:nvPr/>
        </p:nvSpPr>
        <p:spPr>
          <a:xfrm rot="363775">
            <a:off x="-757550" y="-122250"/>
            <a:ext cx="2510802" cy="1334570"/>
          </a:xfrm>
          <a:custGeom>
            <a:avLst/>
            <a:gdLst/>
            <a:ahLst/>
            <a:cxnLst/>
            <a:rect l="l" t="t" r="r" b="b"/>
            <a:pathLst>
              <a:path w="2510802" h="1334570">
                <a:moveTo>
                  <a:pt x="0" y="0"/>
                </a:moveTo>
                <a:lnTo>
                  <a:pt x="2510802" y="0"/>
                </a:lnTo>
                <a:lnTo>
                  <a:pt x="2510802" y="1334570"/>
                </a:lnTo>
                <a:lnTo>
                  <a:pt x="0" y="133457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xmlns="" r:embed="rId14"/>
                </a:ext>
              </a:extLst>
            </a:blip>
            <a:stretch>
              <a:fillRect/>
            </a:stretch>
          </a:blipFill>
        </p:spPr>
      </p:sp>
      <p:sp>
        <p:nvSpPr>
          <p:cNvPr id="22" name="Freeform 22"/>
          <p:cNvSpPr/>
          <p:nvPr/>
        </p:nvSpPr>
        <p:spPr>
          <a:xfrm>
            <a:off x="-143916" y="4692650"/>
            <a:ext cx="1283532" cy="982342"/>
          </a:xfrm>
          <a:custGeom>
            <a:avLst/>
            <a:gdLst/>
            <a:ahLst/>
            <a:cxnLst/>
            <a:rect l="l" t="t" r="r" b="b"/>
            <a:pathLst>
              <a:path w="1283532" h="982342">
                <a:moveTo>
                  <a:pt x="0" y="0"/>
                </a:moveTo>
                <a:lnTo>
                  <a:pt x="1283532" y="0"/>
                </a:lnTo>
                <a:lnTo>
                  <a:pt x="1283532" y="982342"/>
                </a:lnTo>
                <a:lnTo>
                  <a:pt x="0" y="98234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xmlns="" r:embed="rId16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81066"/>
              </p:ext>
            </p:extLst>
          </p:nvPr>
        </p:nvGraphicFramePr>
        <p:xfrm>
          <a:off x="950793" y="831724"/>
          <a:ext cx="9553788" cy="63000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6063"/>
                <a:gridCol w="1828533"/>
                <a:gridCol w="1592298"/>
                <a:gridCol w="1592298"/>
                <a:gridCol w="1592298"/>
                <a:gridCol w="1592298"/>
              </a:tblGrid>
              <a:tr h="344915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2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/>
                        <a:t>Thứ</a:t>
                      </a:r>
                      <a:r>
                        <a:rPr lang="en-US" sz="1400" baseline="0" smtClean="0"/>
                        <a:t> 3</a:t>
                      </a:r>
                      <a:endParaRPr lang="en-US" sz="1400" b="1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4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5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Thứ 6</a:t>
                      </a:r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38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HĐH</a:t>
                      </a:r>
                    </a:p>
                    <a:p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3/2/2025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Vẽ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hoa mùa</a:t>
                      </a:r>
                      <a:r>
                        <a:rPr lang="en-US" sz="13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xuân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(mẫu)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4/2/2025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PT nhận thức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Tìm hiểu mối quan hệ của cây với môi trường sống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5/2/2025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Đóng kịch "Chiếc áo mùa xuân"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6/2/2025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Rèn KNAN  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92D05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7/2/2025</a:t>
                      </a:r>
                      <a:endParaRPr lang="en-US" sz="1300">
                        <a:solidFill>
                          <a:srgbClr val="92D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ò trong đường zic zăc qua 5 điểm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5116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HĐNT</a:t>
                      </a:r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smtClean="0"/>
                    </a:p>
                    <a:p>
                      <a:pPr algn="ctr"/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 : Lộn cầu vồng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kim tiền.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Nhảy lò cò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Đi bước dồn ngang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*Chơi: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</a:rPr>
                        <a:t>- </a:t>
                      </a: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</a:t>
                      </a:r>
                      <a:r>
                        <a:rPr lang="en-US" sz="13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hoa súp lơ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Đi bước dồn ngang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*Chơi: Ném lon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</a:rPr>
                        <a:t> </a:t>
                      </a:r>
                      <a:r>
                        <a:rPr lang="en-US" sz="1300">
                          <a:effectLst/>
                        </a:rPr>
                        <a:t>KV1: Các trò chơi phát triển thể </a:t>
                      </a:r>
                      <a:r>
                        <a:rPr lang="en-US" sz="1300" smtClean="0">
                          <a:effectLst/>
                        </a:rPr>
                        <a:t>chất</a:t>
                      </a: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3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Cây hoa hồng môn.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Đi bước dồn ngang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* Chơi: Trồng nụ - trồng hoa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3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indent="457200"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1132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HĐC</a:t>
                      </a:r>
                      <a:endParaRPr lang="en-US" b="1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Vui giao thông mùa 2 - Tập 4: "Vui chơi xe đạp an toàn"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nghệ thuật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Tìm hiểu lễ hội đình Khinh Giao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góc học tập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Tìm hiểu về tác hại khi ô nhiễm đất, nước; tác hại của cháy rừng, chặt phá rừng, chặt cây xanh…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góc sách truyện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Đóng kịch "Chiếc áo mùa xuân"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Chơi góc máy tình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Lau dọn đồ chơi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Nhận xét tuyên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dương cuối tuần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Thưởng bé ngoan</a:t>
                      </a:r>
                      <a:endParaRPr lang="en-US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Rectangle 34"/>
          <p:cNvSpPr/>
          <p:nvPr/>
        </p:nvSpPr>
        <p:spPr>
          <a:xfrm>
            <a:off x="4051861" y="431614"/>
            <a:ext cx="297600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000" b="1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5: Mùa xuân của bé</a:t>
            </a:r>
            <a:endParaRPr lang="en-US" sz="2000" b="1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6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1774</Words>
  <Application>Microsoft Office PowerPoint</Application>
  <PresentationFormat>Custom</PresentationFormat>
  <Paragraphs>342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28</cp:revision>
  <dcterms:created xsi:type="dcterms:W3CDTF">2006-08-16T00:00:00Z</dcterms:created>
  <dcterms:modified xsi:type="dcterms:W3CDTF">2024-12-30T09:26:01Z</dcterms:modified>
  <dc:identifier>DAGUeLARzDM</dc:identifier>
</cp:coreProperties>
</file>