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0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F4A1-B067-450F-AFEB-BE1A5091C54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742-188A-4241-AA2B-DC4BE789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B2EE3-835B-57A9-E2A7-9668C115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6DF2D3-757D-5D55-83E3-30A658F5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F4315D-294C-10F6-7E80-D375A4A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11DC4-2B4E-4A02-284F-17B4176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30FBF8-F147-9213-1250-F1AC38D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4F674-3AEA-450F-B4B5-45CEDB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459983-9E57-6D76-6BA7-A226D209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604511-DA40-F155-604D-B2288B0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C06540-E7FF-5781-5985-A29F28C3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A0FCF-AB04-9E7E-C28F-28D90CDB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606B5E-D556-8D02-EDFC-C47E1F15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5F2DC5-E0AB-0016-A1AC-538812E1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2A700D-73B5-79ED-3EC5-E3E5626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ECEBDC-F91F-B8A1-54B8-92B60E91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9FEB5D-EFEF-6A0E-A13D-4564043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56473-9333-44F9-C862-818BD2EC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DAD432-6A27-5BEA-8698-17997F09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F8E9B-FD41-BCF4-1394-CC1079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F35EA9-20D3-3BC8-DC45-AD656973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91F71-D236-9FD8-3C0C-E0F3B8C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B0F77-C54D-47E7-089C-4ACDAD27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31AB3C-D526-82A4-953A-0A89C3D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745CB-B11D-F91F-7E18-54544E8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176B9-37B0-C10E-1425-C57CBFF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F74BE3-66FF-2608-0496-B5866C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430E9-D033-0F07-E638-E6909465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65CC1-27AC-FF44-7CAD-D985C50C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BEBFF8-BA07-8405-7599-7040DF93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D35645-72DC-A0BE-C415-C546B75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8FD3A3-287F-7949-8E96-38A7A364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B5DCA1-3114-515D-6056-EC66F83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1A312-E6A4-0858-3D92-9E66291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D57615-5696-A730-3236-C6D87149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810CE1-5865-3A5F-18EB-E1F3E459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72E83F-296B-1804-6E9C-C11727BC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8C8391-EDB4-2320-CF29-6D997826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BCF2B52-1C87-0FEB-07EB-2169083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60D05A-6984-CFB4-3C1D-16EECE0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19F39C-2814-933C-94C6-550EAE58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58777-5767-12A9-5A6A-30298BF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3149E7-4CED-572B-56B2-24A4208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105A29-1410-AAFE-C343-CD6975A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93C85-5583-C218-C23F-11018E3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81F90B-636A-453A-59C0-F33A2C5C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6545FE-1532-7868-1848-274D76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940DF3-2E0F-641E-F79A-DD782C5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86601-F9E7-1370-3FE6-51C75909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451650-4D21-CDF5-5DE4-5B7066EB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B65A69-3747-8241-6491-C77A5C88A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E07D9A-FF84-C39A-7242-411D3E9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D3FEA5-B95B-355D-0457-09BA9CC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210B4E-A05A-D412-5F1C-5BBE8EC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08466-A970-B052-1710-41D5FD6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9BAA33-BBD7-9C48-02EA-A9BAAF26C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3E9046-89AE-1FE9-D3FD-74FE8E10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999D-0ED2-BDE8-CF0F-FD4C2978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91EF2D-D787-886B-97B8-C12D75C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8F691C-CF2E-BC7E-74E6-2DA06C3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5733F0-B4AE-F309-DE52-BEBDD273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25A058-722A-4E40-A5BC-1FAAE26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30CD92-9F95-72C4-C5C3-EA8B65AC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A439-7C56-409B-AEB5-ED982E64205D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290004-EA18-048B-0498-66D2F7E1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014EA0-487E-9E60-CAD6-47BA90B3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kids holding a sign&#10;&#10;Description automatically generated">
            <a:extLst>
              <a:ext uri="{FF2B5EF4-FFF2-40B4-BE49-F238E27FC236}">
                <a16:creationId xmlns:a16="http://schemas.microsoft.com/office/drawing/2014/main" xmlns="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0" y="0"/>
            <a:ext cx="122401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47ABCA-4430-BF34-A42E-E1D96DB95ED0}"/>
              </a:ext>
            </a:extLst>
          </p:cNvPr>
          <p:cNvSpPr/>
          <p:nvPr/>
        </p:nvSpPr>
        <p:spPr>
          <a:xfrm>
            <a:off x="3911895" y="1521545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Thời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Khoá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biểu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ACFAE1-4B44-262F-17F5-76F0BD953427}"/>
              </a:ext>
            </a:extLst>
          </p:cNvPr>
          <p:cNvSpPr/>
          <p:nvPr/>
        </p:nvSpPr>
        <p:spPr>
          <a:xfrm>
            <a:off x="3259547" y="2536448"/>
            <a:ext cx="5991064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Trường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mầm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non</a:t>
            </a:r>
          </a:p>
          <a:p>
            <a:pPr algn="ctr"/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Thời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gian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4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tuần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Từ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ngày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09/09-04/10/2024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39" y="3431624"/>
            <a:ext cx="5246193" cy="34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5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lendar with cartoon characters&#10;&#10;Description automatically generated">
            <a:extLst>
              <a:ext uri="{FF2B5EF4-FFF2-40B4-BE49-F238E27FC236}">
                <a16:creationId xmlns:a16="http://schemas.microsoft.com/office/drawing/2014/main" xmlns="" id="{18BB047E-2FA3-8764-8FC8-DF8D6549E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9791AA7E-AE5A-765F-8BFF-E36851BEEF30}"/>
              </a:ext>
            </a:extLst>
          </p:cNvPr>
          <p:cNvSpPr/>
          <p:nvPr/>
        </p:nvSpPr>
        <p:spPr>
          <a:xfrm>
            <a:off x="2207623" y="1019710"/>
            <a:ext cx="6945255" cy="8364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A88C94-94D8-77DB-230D-45A15ABFDA73}"/>
              </a:ext>
            </a:extLst>
          </p:cNvPr>
          <p:cNvSpPr/>
          <p:nvPr/>
        </p:nvSpPr>
        <p:spPr>
          <a:xfrm>
            <a:off x="3719481" y="1101866"/>
            <a:ext cx="45740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dirty="0">
                <a:ln/>
                <a:solidFill>
                  <a:srgbClr val="FF0000"/>
                </a:solidFill>
              </a:rPr>
              <a:t> 1: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Lớp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học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bé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xmlns="" id="{5ECA33DD-9E6A-25B7-1BDB-9CDA7079FA92}"/>
              </a:ext>
            </a:extLst>
          </p:cNvPr>
          <p:cNvSpPr/>
          <p:nvPr/>
        </p:nvSpPr>
        <p:spPr>
          <a:xfrm>
            <a:off x="10520039" y="1996984"/>
            <a:ext cx="854454" cy="37286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xmlns="" id="{AF2F4CB6-0123-7159-9782-A3D921515D26}"/>
              </a:ext>
            </a:extLst>
          </p:cNvPr>
          <p:cNvSpPr/>
          <p:nvPr/>
        </p:nvSpPr>
        <p:spPr>
          <a:xfrm>
            <a:off x="10750858" y="2494625"/>
            <a:ext cx="623635" cy="124288"/>
          </a:xfrm>
          <a:prstGeom prst="star4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xmlns="" id="{228792F0-A29C-3D05-CF60-BB51011A2EF3}"/>
              </a:ext>
            </a:extLst>
          </p:cNvPr>
          <p:cNvSpPr/>
          <p:nvPr/>
        </p:nvSpPr>
        <p:spPr>
          <a:xfrm>
            <a:off x="10759736" y="2760955"/>
            <a:ext cx="745724" cy="124288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xmlns="" id="{1F67A223-6F56-D13E-B0BB-AEE550920CB5}"/>
              </a:ext>
            </a:extLst>
          </p:cNvPr>
          <p:cNvSpPr/>
          <p:nvPr/>
        </p:nvSpPr>
        <p:spPr>
          <a:xfrm>
            <a:off x="10972800" y="3009530"/>
            <a:ext cx="532660" cy="124288"/>
          </a:xfrm>
          <a:prstGeom prst="pi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CA73959E-407F-2EBC-3FEA-AA567F3A64D8}"/>
              </a:ext>
            </a:extLst>
          </p:cNvPr>
          <p:cNvSpPr/>
          <p:nvPr/>
        </p:nvSpPr>
        <p:spPr>
          <a:xfrm>
            <a:off x="10759736" y="3276352"/>
            <a:ext cx="213064" cy="15264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tial Circle 15">
            <a:extLst>
              <a:ext uri="{FF2B5EF4-FFF2-40B4-BE49-F238E27FC236}">
                <a16:creationId xmlns:a16="http://schemas.microsoft.com/office/drawing/2014/main" xmlns="" id="{350DF3DE-5EC9-73BF-C1F0-E2B33CEF27B8}"/>
              </a:ext>
            </a:extLst>
          </p:cNvPr>
          <p:cNvSpPr/>
          <p:nvPr/>
        </p:nvSpPr>
        <p:spPr>
          <a:xfrm>
            <a:off x="10858870" y="3524927"/>
            <a:ext cx="532660" cy="124288"/>
          </a:xfrm>
          <a:prstGeom prst="pi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EA099D89-B7AF-87B8-821A-132624106861}"/>
              </a:ext>
            </a:extLst>
          </p:cNvPr>
          <p:cNvSpPr/>
          <p:nvPr/>
        </p:nvSpPr>
        <p:spPr>
          <a:xfrm>
            <a:off x="10593258" y="4032926"/>
            <a:ext cx="745724" cy="124288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xmlns="" id="{282D9963-0F8A-CA5F-2995-39A280989B8B}"/>
              </a:ext>
            </a:extLst>
          </p:cNvPr>
          <p:cNvSpPr/>
          <p:nvPr/>
        </p:nvSpPr>
        <p:spPr>
          <a:xfrm>
            <a:off x="10599938" y="4830930"/>
            <a:ext cx="745724" cy="124288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xmlns="" id="{E057C29A-7CC7-9F23-2AD1-CCFA1A33DEE1}"/>
              </a:ext>
            </a:extLst>
          </p:cNvPr>
          <p:cNvSpPr/>
          <p:nvPr/>
        </p:nvSpPr>
        <p:spPr>
          <a:xfrm>
            <a:off x="10660982" y="3807534"/>
            <a:ext cx="623635" cy="124288"/>
          </a:xfrm>
          <a:prstGeom prst="star4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xmlns="" id="{12314B3A-748F-A1C6-D48A-9CB42D697745}"/>
              </a:ext>
            </a:extLst>
          </p:cNvPr>
          <p:cNvSpPr/>
          <p:nvPr/>
        </p:nvSpPr>
        <p:spPr>
          <a:xfrm>
            <a:off x="10759736" y="4332303"/>
            <a:ext cx="481592" cy="124288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xmlns="" id="{14522A0C-1DA8-42F2-6AE1-6A90E8E20573}"/>
              </a:ext>
            </a:extLst>
          </p:cNvPr>
          <p:cNvSpPr/>
          <p:nvPr/>
        </p:nvSpPr>
        <p:spPr>
          <a:xfrm>
            <a:off x="10858870" y="4571506"/>
            <a:ext cx="382458" cy="124288"/>
          </a:xfrm>
          <a:prstGeom prst="hear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E721C7F-AC27-5CAC-8A20-F64040D25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32605"/>
              </p:ext>
            </p:extLst>
          </p:nvPr>
        </p:nvGraphicFramePr>
        <p:xfrm>
          <a:off x="565211" y="1907972"/>
          <a:ext cx="11073415" cy="4494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476">
                  <a:extLst>
                    <a:ext uri="{9D8B030D-6E8A-4147-A177-3AD203B41FA5}">
                      <a16:colId xmlns:a16="http://schemas.microsoft.com/office/drawing/2014/main" xmlns="" val="3507000642"/>
                    </a:ext>
                  </a:extLst>
                </a:gridCol>
                <a:gridCol w="2004778">
                  <a:extLst>
                    <a:ext uri="{9D8B030D-6E8A-4147-A177-3AD203B41FA5}">
                      <a16:colId xmlns:a16="http://schemas.microsoft.com/office/drawing/2014/main" xmlns="" val="3710823411"/>
                    </a:ext>
                  </a:extLst>
                </a:gridCol>
                <a:gridCol w="2202071">
                  <a:extLst>
                    <a:ext uri="{9D8B030D-6E8A-4147-A177-3AD203B41FA5}">
                      <a16:colId xmlns:a16="http://schemas.microsoft.com/office/drawing/2014/main" xmlns="" val="4020907593"/>
                    </a:ext>
                  </a:extLst>
                </a:gridCol>
                <a:gridCol w="2091771">
                  <a:extLst>
                    <a:ext uri="{9D8B030D-6E8A-4147-A177-3AD203B41FA5}">
                      <a16:colId xmlns:a16="http://schemas.microsoft.com/office/drawing/2014/main" xmlns="" val="3984640700"/>
                    </a:ext>
                  </a:extLst>
                </a:gridCol>
                <a:gridCol w="2091771">
                  <a:extLst>
                    <a:ext uri="{9D8B030D-6E8A-4147-A177-3AD203B41FA5}">
                      <a16:colId xmlns:a16="http://schemas.microsoft.com/office/drawing/2014/main" xmlns="" val="3906880753"/>
                    </a:ext>
                  </a:extLst>
                </a:gridCol>
                <a:gridCol w="2092548">
                  <a:extLst>
                    <a:ext uri="{9D8B030D-6E8A-4147-A177-3AD203B41FA5}">
                      <a16:colId xmlns:a16="http://schemas.microsoft.com/office/drawing/2014/main" xmlns="" val="4269142876"/>
                    </a:ext>
                  </a:extLst>
                </a:gridCol>
              </a:tblGrid>
              <a:tr h="370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900" kern="100" dirty="0">
                          <a:effectLst/>
                        </a:rPr>
                        <a:t> </a:t>
                      </a:r>
                      <a:endParaRPr lang="en-US" sz="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       (</a:t>
                      </a:r>
                      <a:r>
                        <a:rPr lang="en-US" sz="1100" kern="100" dirty="0" smtClean="0">
                          <a:effectLst/>
                        </a:rPr>
                        <a:t>T2/9/9/2024)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(</a:t>
                      </a:r>
                      <a:r>
                        <a:rPr lang="en-US" sz="1100" kern="100" dirty="0" smtClean="0">
                          <a:effectLst/>
                        </a:rPr>
                        <a:t>T3/10/09/2024)</a:t>
                      </a:r>
                      <a:endParaRPr lang="en-US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     (</a:t>
                      </a:r>
                      <a:r>
                        <a:rPr lang="en-US" sz="1100" kern="100" dirty="0" smtClean="0">
                          <a:effectLst/>
                        </a:rPr>
                        <a:t>T4/11/09/2024)</a:t>
                      </a:r>
                      <a:endParaRPr lang="en-US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    (</a:t>
                      </a:r>
                      <a:r>
                        <a:rPr lang="en-US" sz="1100" kern="100" dirty="0" smtClean="0">
                          <a:effectLst/>
                        </a:rPr>
                        <a:t>T5/12/09/2024)</a:t>
                      </a:r>
                      <a:endParaRPr lang="en-US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   (</a:t>
                      </a:r>
                      <a:r>
                        <a:rPr lang="en-US" sz="1100" kern="100" dirty="0" smtClean="0">
                          <a:effectLst/>
                        </a:rPr>
                        <a:t>T6/13/09/2024)</a:t>
                      </a:r>
                      <a:endParaRPr lang="en-US" sz="11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/>
                </a:tc>
                <a:extLst>
                  <a:ext uri="{0D108BD9-81ED-4DB2-BD59-A6C34878D82A}">
                    <a16:rowId xmlns:a16="http://schemas.microsoft.com/office/drawing/2014/main" xmlns="" val="3244283735"/>
                  </a:ext>
                </a:extLst>
              </a:tr>
              <a:tr h="6944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900" kern="100" dirty="0">
                          <a:solidFill>
                            <a:schemeClr val="bg1"/>
                          </a:solidFill>
                          <a:effectLst/>
                        </a:rPr>
                        <a:t>Hoạt động học</a:t>
                      </a:r>
                      <a:endParaRPr lang="en-US" sz="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(9/9/2024)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thể chất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VĐCB: Bật tại chỗ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(10/9/2024)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nhận thức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 biết hình vuông, hình chữ nhật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(11/9/2024)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thẩm 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Tô màu đồ chơi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(12/9/2024)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ngôn ngữ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Thơ: Bạn mới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(13/9/2024)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thẩm 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Dạy KNCH: Vui đến 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6016574"/>
                  </a:ext>
                </a:extLst>
              </a:tr>
              <a:tr h="1031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9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Hoạt động ngoài trời</a:t>
                      </a:r>
                      <a:endParaRPr lang="en-US" sz="8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Cầu trượt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Ai nhanh nhất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đi trên mô đất, bật qua ô vòng...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Đu quay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Bật nhảy tại chỗ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đập bóng, đi trong đường hẹp...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Thời 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Dung dăng dung dẻ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đi thăng bằng, đi trên ghế thể dục, đập bóng...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QS: Bệp bênh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Bật nhảy tại chỗ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Chèo thuyền, đi cà kheo...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Sân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khấu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Bóng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góc vận động: quăng vòng cổ chai, ném bóng...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3880694"/>
                  </a:ext>
                </a:extLst>
              </a:tr>
              <a:tr h="13916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900" kern="100">
                          <a:effectLst/>
                        </a:rPr>
                        <a:t>Hoạt động chiều</a:t>
                      </a:r>
                      <a:endParaRPr lang="en-US" sz="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8" marR="435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ảnh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với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trẻ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1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việc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làm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có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thể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gây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nguy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hiểm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bản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thân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cười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đùa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ăn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uống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leo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trèo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bàn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ghế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                      - TC: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Phân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biệt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hành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vi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đúng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–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sai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Cân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trẻ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Làm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quen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bài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thơ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mới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Xem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video,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Nguyên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nhân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gây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và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hậu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quả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của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biến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đổi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khí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hậu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đến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trường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nơi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an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toàn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không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an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toàn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tuần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ngoan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4699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26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>
            <a:extLst>
              <a:ext uri="{FF2B5EF4-FFF2-40B4-BE49-F238E27FC236}">
                <a16:creationId xmlns:a16="http://schemas.microsoft.com/office/drawing/2014/main" xmlns="" id="{06B92125-4EAF-D58A-0EDD-00CC1675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24" y="1551553"/>
            <a:ext cx="159389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cartoon picture frame with a train and giraffe&#10;&#10;Description automatically generated">
            <a:extLst>
              <a:ext uri="{FF2B5EF4-FFF2-40B4-BE49-F238E27FC236}">
                <a16:creationId xmlns:a16="http://schemas.microsoft.com/office/drawing/2014/main" xmlns="" id="{C1FDD908-4173-D7B8-1F88-D0D2AB71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5FA92E7-1E32-7BA7-C82A-16ECF218EEFE}"/>
              </a:ext>
            </a:extLst>
          </p:cNvPr>
          <p:cNvSpPr/>
          <p:nvPr/>
        </p:nvSpPr>
        <p:spPr>
          <a:xfrm>
            <a:off x="2297638" y="381"/>
            <a:ext cx="7832436" cy="7753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98AFD1-1072-5585-0B73-E856BD2A10A0}"/>
              </a:ext>
            </a:extLst>
          </p:cNvPr>
          <p:cNvSpPr/>
          <p:nvPr/>
        </p:nvSpPr>
        <p:spPr>
          <a:xfrm>
            <a:off x="3308193" y="34135"/>
            <a:ext cx="5575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Tuần</a:t>
            </a:r>
            <a:r>
              <a:rPr lang="en-US" sz="4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2: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Vui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hội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Trăng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rằm</a:t>
            </a:r>
            <a:endParaRPr lang="en-US" sz="4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CF60112-2791-80FF-21B5-B2BB9D4CF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12837"/>
              </p:ext>
            </p:extLst>
          </p:nvPr>
        </p:nvGraphicFramePr>
        <p:xfrm>
          <a:off x="2203704" y="988282"/>
          <a:ext cx="7740990" cy="4795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11">
                  <a:extLst>
                    <a:ext uri="{9D8B030D-6E8A-4147-A177-3AD203B41FA5}">
                      <a16:colId xmlns:a16="http://schemas.microsoft.com/office/drawing/2014/main" xmlns="" val="1444664656"/>
                    </a:ext>
                  </a:extLst>
                </a:gridCol>
                <a:gridCol w="484091">
                  <a:extLst>
                    <a:ext uri="{9D8B030D-6E8A-4147-A177-3AD203B41FA5}">
                      <a16:colId xmlns:a16="http://schemas.microsoft.com/office/drawing/2014/main" xmlns="" val="3425697557"/>
                    </a:ext>
                  </a:extLst>
                </a:gridCol>
                <a:gridCol w="1368608">
                  <a:extLst>
                    <a:ext uri="{9D8B030D-6E8A-4147-A177-3AD203B41FA5}">
                      <a16:colId xmlns:a16="http://schemas.microsoft.com/office/drawing/2014/main" xmlns="" val="141773781"/>
                    </a:ext>
                  </a:extLst>
                </a:gridCol>
                <a:gridCol w="1470903">
                  <a:extLst>
                    <a:ext uri="{9D8B030D-6E8A-4147-A177-3AD203B41FA5}">
                      <a16:colId xmlns:a16="http://schemas.microsoft.com/office/drawing/2014/main" xmlns="" val="3761719132"/>
                    </a:ext>
                  </a:extLst>
                </a:gridCol>
                <a:gridCol w="1558767">
                  <a:extLst>
                    <a:ext uri="{9D8B030D-6E8A-4147-A177-3AD203B41FA5}">
                      <a16:colId xmlns:a16="http://schemas.microsoft.com/office/drawing/2014/main" xmlns="" val="807668853"/>
                    </a:ext>
                  </a:extLst>
                </a:gridCol>
                <a:gridCol w="1395496">
                  <a:extLst>
                    <a:ext uri="{9D8B030D-6E8A-4147-A177-3AD203B41FA5}">
                      <a16:colId xmlns:a16="http://schemas.microsoft.com/office/drawing/2014/main" xmlns="" val="2443361458"/>
                    </a:ext>
                  </a:extLst>
                </a:gridCol>
                <a:gridCol w="1396014">
                  <a:extLst>
                    <a:ext uri="{9D8B030D-6E8A-4147-A177-3AD203B41FA5}">
                      <a16:colId xmlns:a16="http://schemas.microsoft.com/office/drawing/2014/main" xmlns="" val="3678453684"/>
                    </a:ext>
                  </a:extLst>
                </a:gridCol>
              </a:tblGrid>
              <a:tr h="3192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(16/9/2024)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(17/9/2024)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(18/9/2024)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(19/9/2024)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(20/9/2024)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extLst>
                  <a:ext uri="{0D108BD9-81ED-4DB2-BD59-A6C34878D82A}">
                    <a16:rowId xmlns:a16="http://schemas.microsoft.com/office/drawing/2014/main" xmlns="" val="3946145352"/>
                  </a:ext>
                </a:extLst>
              </a:tr>
              <a:tr h="75376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 chất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VĐCB: Đi trong đường hẹp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 thức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 hiểu đèn lồng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 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Làm đèn lồng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 ngữ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Thơ: Quà trung thu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 </a:t>
                      </a:r>
                      <a:r>
                        <a:rPr lang="en-US" sz="13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Dạy KNVĐVĐTN: Đêm trung thu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116201"/>
                  </a:ext>
                </a:extLst>
              </a:tr>
              <a:tr h="17535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 sân 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Đi đúng tín hiệu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do: chơi góc dân gian: ô ăn quan, xem tranh ảnh...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bệp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bênh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Tung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bóng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góc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dân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kéo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cưa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lừa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xẻ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nu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nu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nống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hẹp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ngoài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trời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vú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sữa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Bóng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dân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cua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cắp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gẩy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vòng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cổng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hàng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gạch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ngoài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trời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68301"/>
                  </a:ext>
                </a:extLst>
              </a:tr>
              <a:tr h="1589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tìm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hiểu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về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lễ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hội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ĐC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trung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.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Tham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gia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lễ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hội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trăng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rằm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quen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Quà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Times New Roman"/>
                        </a:rPr>
                        <a:t>Xem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video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cách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chế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biến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món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ăn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trong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gia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đình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Vận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nhịp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Đêm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tuần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798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8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rame with a fairy and flowers&#10;&#10;Description automatically generated">
            <a:extLst>
              <a:ext uri="{FF2B5EF4-FFF2-40B4-BE49-F238E27FC236}">
                <a16:creationId xmlns:a16="http://schemas.microsoft.com/office/drawing/2014/main" xmlns="" id="{15A81341-F113-1251-4F7F-FB164E751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8525" r="16315" b="17626"/>
          <a:stretch/>
        </p:blipFill>
        <p:spPr>
          <a:xfrm>
            <a:off x="630314" y="248575"/>
            <a:ext cx="11141475" cy="609008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D022F5AC-9510-7ABC-231A-0033A7B69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32570"/>
              </p:ext>
            </p:extLst>
          </p:nvPr>
        </p:nvGraphicFramePr>
        <p:xfrm>
          <a:off x="1269553" y="756792"/>
          <a:ext cx="9783144" cy="5435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856">
                  <a:extLst>
                    <a:ext uri="{9D8B030D-6E8A-4147-A177-3AD203B41FA5}">
                      <a16:colId xmlns:a16="http://schemas.microsoft.com/office/drawing/2014/main" xmlns="" val="4213847855"/>
                    </a:ext>
                  </a:extLst>
                </a:gridCol>
                <a:gridCol w="1742842">
                  <a:extLst>
                    <a:ext uri="{9D8B030D-6E8A-4147-A177-3AD203B41FA5}">
                      <a16:colId xmlns:a16="http://schemas.microsoft.com/office/drawing/2014/main" xmlns="" val="4160986106"/>
                    </a:ext>
                  </a:extLst>
                </a:gridCol>
                <a:gridCol w="1914359">
                  <a:extLst>
                    <a:ext uri="{9D8B030D-6E8A-4147-A177-3AD203B41FA5}">
                      <a16:colId xmlns:a16="http://schemas.microsoft.com/office/drawing/2014/main" xmlns="" val="1612976956"/>
                    </a:ext>
                  </a:extLst>
                </a:gridCol>
                <a:gridCol w="1818470">
                  <a:extLst>
                    <a:ext uri="{9D8B030D-6E8A-4147-A177-3AD203B41FA5}">
                      <a16:colId xmlns:a16="http://schemas.microsoft.com/office/drawing/2014/main" xmlns="" val="3169310976"/>
                    </a:ext>
                  </a:extLst>
                </a:gridCol>
                <a:gridCol w="1818470">
                  <a:extLst>
                    <a:ext uri="{9D8B030D-6E8A-4147-A177-3AD203B41FA5}">
                      <a16:colId xmlns:a16="http://schemas.microsoft.com/office/drawing/2014/main" xmlns="" val="2140290945"/>
                    </a:ext>
                  </a:extLst>
                </a:gridCol>
                <a:gridCol w="1819147">
                  <a:extLst>
                    <a:ext uri="{9D8B030D-6E8A-4147-A177-3AD203B41FA5}">
                      <a16:colId xmlns:a16="http://schemas.microsoft.com/office/drawing/2014/main" xmlns="" val="3194095671"/>
                    </a:ext>
                  </a:extLst>
                </a:gridCol>
              </a:tblGrid>
              <a:tr h="412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(23/9/2024)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(24/9/2024)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(25/9/2024)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(26/9/2024)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(27/9/2024)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5947471"/>
                  </a:ext>
                </a:extLst>
              </a:tr>
              <a:tr h="87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 chất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VĐCB: Tung bóng lên cao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 thức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Đếm nhận biết số lượng 1,2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 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Dạy KNVĐMH bài: Vui đến 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 ngữ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Truyện: Đôi bạn tốt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 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Nặn vòng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59493"/>
                  </a:ext>
                </a:extLst>
              </a:tr>
              <a:tr h="1789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Sân trường ( Bé thực hành nhặt rác)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Ai nhanh nhất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 KVC Số 3: Chơi múa hát, nhạc công, biểu diễn thời trang...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Bập bênh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Tung bóng lên cao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do: Chơi góc thiên nhiên: Chăm sóc cây cối nhặt lá cây...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Thời 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Bóng tròn to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 Chơi trên sân khấu: Biểu diễn nhạc công, múa hát...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Cây vú sữa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Dung dăng dung dẻ   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KVC Số 3: Chăm sóc cây nhổ cỏ, nhặt lá...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 sát: Cây đu đủ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gieo hạt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trên sân khấu: Biểu diễn thời trang, múa hát...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107273"/>
                  </a:ext>
                </a:extLst>
              </a:tr>
              <a:tr h="208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Trò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chuyện với trẻ về các bạn của bé ở lớp, các hoạt động trong ngày của bé ở lớp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Đôi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bạn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tốt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VĐMH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đến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Times New Roman"/>
                        </a:rPr>
                        <a:t>Xem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video,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tên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gọi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đặc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điểm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dạng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thiên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tai do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biến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đổi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khí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hậu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nắng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nóng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mưa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lớn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kéo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dài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giông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lốc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sét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mưa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đá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tuần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087018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CDD233-ADD9-5CE2-376E-045A62F8594B}"/>
              </a:ext>
            </a:extLst>
          </p:cNvPr>
          <p:cNvSpPr/>
          <p:nvPr/>
        </p:nvSpPr>
        <p:spPr>
          <a:xfrm>
            <a:off x="2924683" y="119973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3:Các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bạn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của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bé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015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A green frame with a fairy and flowers&#10;&#10;Description automatically generated">
            <a:extLst>
              <a:ext uri="{FF2B5EF4-FFF2-40B4-BE49-F238E27FC236}">
                <a16:creationId xmlns:a16="http://schemas.microsoft.com/office/drawing/2014/main" xmlns="" id="{15A81341-F113-1251-4F7F-FB164E751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8525" r="16315" b="17626"/>
          <a:stretch/>
        </p:blipFill>
        <p:spPr>
          <a:xfrm>
            <a:off x="65314" y="139959"/>
            <a:ext cx="11868539" cy="663808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77280"/>
              </p:ext>
            </p:extLst>
          </p:nvPr>
        </p:nvGraphicFramePr>
        <p:xfrm>
          <a:off x="987490" y="780596"/>
          <a:ext cx="9783144" cy="532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856"/>
                <a:gridCol w="1742842"/>
                <a:gridCol w="1914359"/>
                <a:gridCol w="1818470"/>
                <a:gridCol w="1818470"/>
                <a:gridCol w="1819147"/>
              </a:tblGrid>
              <a:tr h="412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(30/9/2024)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(1/10/2024)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(2/10/2024)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(3/10/2024)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(4/10/2024)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87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 ngữ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Truyện: Mèo hoa đi học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nl-NL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 thức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 hiểu đồ chơi trong lớp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en-US" sz="135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VĐCB: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Bò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cổng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en-US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TCKNXH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Xếp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dọn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dùng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PT </a:t>
                      </a:r>
                      <a:r>
                        <a:rPr lang="en-US" sz="135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thẩm</a:t>
                      </a:r>
                      <a:r>
                        <a:rPr lang="en-US" sz="13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Rèn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KNAN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Hát:Đêm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VĐMH: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đến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789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Thời 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Bóng tròn to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Cho trẻ trưng bày sản phẩm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Vú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sữa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Xi bô khoai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t</a:t>
                      </a:r>
                      <a:r>
                        <a:rPr lang="vi-VN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ự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do: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tự do: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cát nước: vẽ tranh cát, in tranh...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phượng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TCVĐ: Ai nhanh nhất.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do: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cát nước: In hình trên cát, đong đo nước...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Cổng trường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Lộn cầu vồng.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do: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cát nước: sàng cát, đắp núi...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QS: Cầu trượt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Dung dăng dung dẻ.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Chơi tự do: </a:t>
                      </a:r>
                      <a:r>
                        <a:rPr lang="nl-NL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chơi cát nước: Dòng chảy, pha màu...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8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Times New Roman"/>
                        </a:rPr>
                        <a:t>Dạy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trẻ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cất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lấy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dùng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đúng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nơi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quy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định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không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giành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đồ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chơi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Times New Roman"/>
                        </a:rPr>
                        <a:t>Xem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vi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deo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hình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ảnh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với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trẻ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cách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hòa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thuận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với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bạn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/>
                          <a:ea typeface="Times New Roman"/>
                        </a:rPr>
                        <a:t>XemTập</a:t>
                      </a:r>
                      <a:r>
                        <a:rPr lang="en-US" sz="135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hoạt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hình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ATGT,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nhận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biết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một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quy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định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đảm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bảo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an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toàn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xe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máy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xe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đạp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đội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mũ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bảo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hiểm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ngồi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sau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xe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bám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vào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người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Times New Roman"/>
                        </a:rPr>
                        <a:t>lớn</a:t>
                      </a:r>
                      <a:r>
                        <a:rPr lang="en-US" sz="1350" dirty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</a:t>
                      </a:r>
                      <a:r>
                        <a:rPr lang="en-US" sz="1350" spc="-5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350" spc="17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khám</a:t>
                      </a:r>
                      <a:r>
                        <a:rPr lang="en-US" sz="1350" spc="-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</a:t>
                      </a:r>
                      <a:r>
                        <a:rPr lang="en-US" sz="1350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biển</a:t>
                      </a:r>
                      <a:r>
                        <a:rPr lang="en-US" sz="1350" spc="-23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cảnh</a:t>
                      </a:r>
                      <a:r>
                        <a:rPr lang="en-US" sz="1350" spc="-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báo</a:t>
                      </a:r>
                      <a:r>
                        <a:rPr lang="en-US" sz="1350" spc="-1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nguy</a:t>
                      </a:r>
                      <a:r>
                        <a:rPr lang="en-US" sz="1350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truyện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Mèo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tuần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ngoan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CDD233-ADD9-5CE2-376E-045A62F8594B}"/>
              </a:ext>
            </a:extLst>
          </p:cNvPr>
          <p:cNvSpPr/>
          <p:nvPr/>
        </p:nvSpPr>
        <p:spPr>
          <a:xfrm>
            <a:off x="2924683" y="119973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Đồ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lớp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085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1294</Words>
  <Application>Microsoft Office PowerPoint</Application>
  <PresentationFormat>Widescreen</PresentationFormat>
  <Paragraphs>216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22</cp:revision>
  <dcterms:created xsi:type="dcterms:W3CDTF">2023-10-04T12:46:49Z</dcterms:created>
  <dcterms:modified xsi:type="dcterms:W3CDTF">2025-01-22T05:42:32Z</dcterms:modified>
</cp:coreProperties>
</file>