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3" r:id="rId2"/>
    <p:sldId id="262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2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0F4A1-B067-450F-AFEB-BE1A5091C54B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E9742-188A-4241-AA2B-DC4BE7898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0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4B2EE3-835B-57A9-E2A7-9668C1151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6DF2D3-757D-5D55-83E3-30A658F5D0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F4315D-294C-10F6-7E80-D375A4A19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C11DC4-2B4E-4A02-284F-17B41766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30FBF8-F147-9213-1250-F1AC38DC8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4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94F674-3AEA-450F-B4B5-45CEDB0E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F459983-9E57-6D76-6BA7-A226D2096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604511-DA40-F155-604D-B2288B030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6C06540-E7FF-5781-5985-A29F28C3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3A0FCF-AB04-9E7E-C28F-28D90CDB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63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7606B5E-D556-8D02-EDFC-C47E1F152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5F2DC5-E0AB-0016-A1AC-538812E1D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2A700D-73B5-79ED-3EC5-E3E562653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ECEBDC-F91F-B8A1-54B8-92B60E91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9FEB5D-EFEF-6A0E-A13D-45640434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5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56473-9333-44F9-C862-818BD2EC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DAD432-6A27-5BEA-8698-17997F09C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AF8E9B-FD41-BCF4-1394-CC1079F4D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F35EA9-20D3-3BC8-DC45-AD656973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A91F71-D236-9FD8-3C0C-E0F3B8CDF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765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B0F77-C54D-47E7-089C-4ACDAD273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31AB3C-D526-82A4-953A-0A89C3D17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1745CB-B11D-F91F-7E18-54544E83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176B9-37B0-C10E-1425-C57CBFF1B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F74BE3-66FF-2608-0496-B5866C31F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1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430E9-D033-0F07-E638-E6909465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B65CC1-27AC-FF44-7CAD-D985C50CF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5BEBFF8-BA07-8405-7599-7040DF934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D35645-72DC-A0BE-C415-C546B752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E8FD3A3-287F-7949-8E96-38A7A364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B5DCA1-3114-515D-6056-EC66F83D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E1A312-E6A4-0858-3D92-9E662919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D57615-5696-A730-3236-C6D871493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810CE1-5865-3A5F-18EB-E1F3E4596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C72E83F-296B-1804-6E9C-C11727BC7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38C8391-EDB4-2320-CF29-6D997826EB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BCF2B52-1C87-0FEB-07EB-2169083A9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960D05A-6984-CFB4-3C1D-16EECE070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E19F39C-2814-933C-94C6-550EAE58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755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558777-5767-12A9-5A6A-30298BF5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13149E7-4CED-572B-56B2-24A42082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3105A29-1410-AAFE-C343-CD6975A2A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3D93C85-5583-C218-C23F-11018E335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35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081F90B-636A-453A-59C0-F33A2C5C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6545FE-1532-7868-1848-274D76186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F940DF3-2E0F-641E-F79A-DD782C51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4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86601-F9E7-1370-3FE6-51C75909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451650-4D21-CDF5-5DE4-5B7066EB0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B65A69-3747-8241-6491-C77A5C88A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7E07D9A-FF84-C39A-7242-411D3E960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D3FEA5-B95B-355D-0457-09BA9CCDC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0210B4E-A05A-D412-5F1C-5BBE8EC64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18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08466-A970-B052-1710-41D5FD67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39BAA33-BBD7-9C48-02EA-A9BAAF26C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3E9046-89AE-1FE9-D3FD-74FE8E108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A0999D-0ED2-BDE8-CF0F-FD4C2978B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A439-7C56-409B-AEB5-ED982E6420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91EF2D-D787-886B-97B8-C12D75C5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8F691C-CF2E-BC7E-74E6-2DA06C3F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3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D5733F0-B4AE-F309-DE52-BEBDD273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25A058-722A-4E40-A5BC-1FAAE26D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30CD92-9F95-72C4-C5C3-EA8B65AC93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1A439-7C56-409B-AEB5-ED982E6420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290004-EA18-048B-0498-66D2F7E18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014EA0-487E-9E60-CAD6-47BA90B3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9872-D97A-4C50-9CAE-71505EF3EC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1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holding a sign&#10;&#10;Description automatically generated">
            <a:extLst>
              <a:ext uri="{FF2B5EF4-FFF2-40B4-BE49-F238E27FC236}">
                <a16:creationId xmlns:a16="http://schemas.microsoft.com/office/drawing/2014/main" xmlns="" id="{0EDD816E-4A4E-FF79-E9BF-E89D88142D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t="2018" r="3333" b="4108"/>
          <a:stretch/>
        </p:blipFill>
        <p:spPr>
          <a:xfrm>
            <a:off x="0" y="0"/>
            <a:ext cx="122401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47ABCA-4430-BF34-A42E-E1D96DB95ED0}"/>
              </a:ext>
            </a:extLst>
          </p:cNvPr>
          <p:cNvSpPr/>
          <p:nvPr/>
        </p:nvSpPr>
        <p:spPr>
          <a:xfrm>
            <a:off x="3911895" y="1844711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Thời Khoá biểu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0ACFAE1-4B44-262F-17F5-76F0BD953427}"/>
              </a:ext>
            </a:extLst>
          </p:cNvPr>
          <p:cNvSpPr/>
          <p:nvPr/>
        </p:nvSpPr>
        <p:spPr>
          <a:xfrm>
            <a:off x="4704109" y="3122539"/>
            <a:ext cx="310193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Chủ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đề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vật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CF998F0-4847-865B-7A00-D786A6747CBB}"/>
              </a:ext>
            </a:extLst>
          </p:cNvPr>
          <p:cNvSpPr/>
          <p:nvPr/>
        </p:nvSpPr>
        <p:spPr>
          <a:xfrm>
            <a:off x="5227813" y="2444875"/>
            <a:ext cx="173637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Lớp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3C3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92" y="4520045"/>
            <a:ext cx="2972985" cy="2256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751" y="4520045"/>
            <a:ext cx="2689298" cy="2254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23" y="4520045"/>
            <a:ext cx="2841460" cy="229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4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school schedule with cartoon characters&#10;&#10;Description automatically generated">
            <a:extLst>
              <a:ext uri="{FF2B5EF4-FFF2-40B4-BE49-F238E27FC236}">
                <a16:creationId xmlns:a16="http://schemas.microsoft.com/office/drawing/2014/main" xmlns="" id="{6FE8793B-09E4-802C-A3A8-479D753CD1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 t="5377" r="5079" b="6421"/>
          <a:stretch/>
        </p:blipFill>
        <p:spPr>
          <a:xfrm>
            <a:off x="-63066" y="570052"/>
            <a:ext cx="12192000" cy="63187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55FA57-7946-2586-957E-FB53FDE2A57A}"/>
              </a:ext>
            </a:extLst>
          </p:cNvPr>
          <p:cNvSpPr/>
          <p:nvPr/>
        </p:nvSpPr>
        <p:spPr>
          <a:xfrm>
            <a:off x="2924683" y="-76278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3:</a:t>
            </a:r>
            <a:r>
              <a:rPr lang="vi-VN" sz="3600" b="1" cap="none" spc="0" dirty="0">
                <a:ln/>
                <a:solidFill>
                  <a:srgbClr val="FF0000"/>
                </a:solidFill>
                <a:effectLst/>
              </a:rPr>
              <a:t>Dự án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thú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cưng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trong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gia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đình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73D2662B-4918-31E5-F901-21B80E04D6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5262"/>
              </p:ext>
            </p:extLst>
          </p:nvPr>
        </p:nvGraphicFramePr>
        <p:xfrm>
          <a:off x="49619" y="570052"/>
          <a:ext cx="12142381" cy="6678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2768">
                  <a:extLst>
                    <a:ext uri="{9D8B030D-6E8A-4147-A177-3AD203B41FA5}">
                      <a16:colId xmlns:a16="http://schemas.microsoft.com/office/drawing/2014/main" xmlns="" val="113938971"/>
                    </a:ext>
                  </a:extLst>
                </a:gridCol>
                <a:gridCol w="2221779">
                  <a:extLst>
                    <a:ext uri="{9D8B030D-6E8A-4147-A177-3AD203B41FA5}">
                      <a16:colId xmlns:a16="http://schemas.microsoft.com/office/drawing/2014/main" xmlns="" val="438297737"/>
                    </a:ext>
                  </a:extLst>
                </a:gridCol>
                <a:gridCol w="2395728">
                  <a:extLst>
                    <a:ext uri="{9D8B030D-6E8A-4147-A177-3AD203B41FA5}">
                      <a16:colId xmlns:a16="http://schemas.microsoft.com/office/drawing/2014/main" xmlns="" val="1852054077"/>
                    </a:ext>
                  </a:extLst>
                </a:gridCol>
                <a:gridCol w="2114013">
                  <a:extLst>
                    <a:ext uri="{9D8B030D-6E8A-4147-A177-3AD203B41FA5}">
                      <a16:colId xmlns:a16="http://schemas.microsoft.com/office/drawing/2014/main" xmlns="" val="2276826564"/>
                    </a:ext>
                  </a:extLst>
                </a:gridCol>
                <a:gridCol w="2293395">
                  <a:extLst>
                    <a:ext uri="{9D8B030D-6E8A-4147-A177-3AD203B41FA5}">
                      <a16:colId xmlns:a16="http://schemas.microsoft.com/office/drawing/2014/main" xmlns="" val="2601786475"/>
                    </a:ext>
                  </a:extLst>
                </a:gridCol>
                <a:gridCol w="2124698">
                  <a:extLst>
                    <a:ext uri="{9D8B030D-6E8A-4147-A177-3AD203B41FA5}">
                      <a16:colId xmlns:a16="http://schemas.microsoft.com/office/drawing/2014/main" xmlns="" val="847855915"/>
                    </a:ext>
                  </a:extLst>
                </a:gridCol>
              </a:tblGrid>
              <a:tr h="9564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(24/02/2025)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PT thể chất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VĐCB: Đập và bắt bóng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(25/02/2025)</a:t>
                      </a:r>
                      <a:endParaRPr lang="en-US" sz="1200" b="1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PT nhận thức</a:t>
                      </a:r>
                      <a:endParaRPr lang="en-US" sz="1200" b="1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HĐ STEAM</a:t>
                      </a:r>
                      <a:endParaRPr lang="en-US" sz="1200" b="1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 trình 5E</a:t>
                      </a:r>
                      <a:endParaRPr lang="en-US" sz="1200" b="1" kern="12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 hiểu sự phát triển của con gà</a:t>
                      </a:r>
                      <a:r>
                        <a:rPr lang="nl-NL" sz="13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(26/02/2025)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PT ngôn ngữ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Truyện: Chú vịt xám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(27/02/2025)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thẩm mĩ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Dạy KNCH bài: Đàn gà con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(28/02/2025)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nhận thức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Gộp tách 2 nhóm đối tượng trong phạm vi 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11194697"/>
                  </a:ext>
                </a:extLst>
              </a:tr>
              <a:tr h="9097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(03/03/2025)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PT thẩm mỹ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Dạy KNVĐ vỗ đệm theo nhịp bài: Đàn gà con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(04/03/2025)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PT ngôn ngữ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Thơ: Đàn gà con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(05/03/2025)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PT</a:t>
                      </a:r>
                      <a:r>
                        <a:rPr lang="nl-NL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 chất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VĐCB: Ném trúng đích nằm ngang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(06/03/2025)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thẩm mỹ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HĐ STEAM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EDP Làm con gà  (B3,4</a:t>
                      </a:r>
                      <a:r>
                        <a:rPr lang="nl-NL" sz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(07/03/2025)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TCKNXH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Bé chăm sóc bảo vệ con vật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313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400" kern="10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400" kern="1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baseline="0" dirty="0" err="1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400" kern="100" baseline="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NT</a:t>
                      </a:r>
                      <a:endParaRPr lang="en-US" sz="1400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(24/02/2025)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Quan sát: Con gà tre.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TCVĐ: Mèo đuổi chuột.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Chơi tự do: KVC Số 2:  Chơi trò chơi quay chong chóng, ô ăn quan, đi qua cầu; vẽ phấn con gà...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(25/02/2025)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Quan sát: Thời tiết.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TC: Chim bay cò bay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Chơi tự do: KVC Số 2:  Chơi trò chơi dân gian: kể chuyện, xem tranh, chơi bảng chun, cua cắp, , leo trèo bậc thang...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(26/02/2025)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Quan sát: Con chó con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TCVĐ: Câu ếch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Chơi tự do: KVC Số 2:  Chơi trò chơi quay chong chóng, ô ăn quancắp cua bỏ giỏ...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(27/02/2025)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QS con gà: Chăm sóc con gà, cho gà dưới sự quan sát của cô((E2,E3)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 Chim bay cò bay (E1)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tự do: KVC Số 2: Chơi kể chuyện, xem tranh, nhặt lá xếp hình, ném vòng vào cổ  </a:t>
                      </a:r>
                      <a:r>
                        <a:rPr lang="nl-N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(28/02/2025)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.VnTime" panose="020B72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 sát: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.VnTime" panose="020B72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Bồn hoa cúc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TC: Đập và bắt bóng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tự do: KVC Số 2:  Chơi trò chơi dân gian: kể chuyện, xem tranh, chơi bảng chun...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735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(03/03/2025)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Quan sát: vườn rau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-TCVĐ: Chim bay cò bay (E1)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Chơi tự do: Khu vui chơi số 3: Đi cà kheo, đi trên mô đất, bật qua ô vòng...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(04/03/2025)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Quan sát: Hòn non bộ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TCVĐ: Câu ếch (E1)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Chơi tự do: Khu vui chơi số 3: Chơi Ném bóng cổ chai, nhẩy bao bố, đi trong đường hẹp...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(05/03/2025)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Cây khế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TC: Bật tiến về phía trước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tự do: Khu vui chơi số 3: Chèo thuyền; Ném bóng vào rổ...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(06/03/2025)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Đồ chơi cầu trượt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-TCVĐ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Ếch ộp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tự do: Khu vui chơi số 3: Đánh bóng, đi thăng bằng trên ghế thể dục...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nl-NL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07/03/2025)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Thiên nhiên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Ném trúng đích nằm ngang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tự do: Chăm sóc cây xanh, con vật</a:t>
                      </a:r>
                      <a:r>
                        <a:rPr lang="nl-N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3915028"/>
                  </a:ext>
                </a:extLst>
              </a:tr>
              <a:tr h="8888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4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(24/02/2025)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Xem tranh ảnh, video trò chuyện với trẻ về các con vật sống trong gia đình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(25/02/2025)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Xem tranh ảnh về một số thực phẩm  quen thuộcsẵn có tại địa phương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TC: Bé tập làm cấp dưỡng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(26/02/2025)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Cho trẻ quan sát và trò chuyện với trẻ không ngậm hột hạt, không trêu chọc chó mèo.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TC Mặt mếu mặt cười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(27/02/2025)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Ôn truyện: Chú vịt xám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(28/02/2025)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Biểu diễn văn nghệ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Nêu gương, phát bé ngoan.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95294532"/>
                  </a:ext>
                </a:extLst>
              </a:tr>
              <a:tr h="1093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endParaRPr lang="en-US" sz="14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68" marR="45568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(03/03/2025)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Xem tranh ảnh, trò chuyện về một số hành vi đúng - sai, tốt- xấu với con vật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(04/03/2025)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Bàn bạc, thảo luận, thực hành thiết kế mẫu con gà (B3)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(05/03/2025)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Chuẩn bị nguyên học liệu làm con gà (B3)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Đọc thơ: Đàn gà con</a:t>
                      </a:r>
                      <a:r>
                        <a:rPr lang="nl-NL" sz="135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35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(06/03/2025)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Xem tranh ảnh, video trò chuyện về ngày 8/3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(07/03/2025)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Biểu diễn văn nghệ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Nêu gương, phát bé ngoan.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33396CA-946C-F891-4EBC-091047C2F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90" y="2603606"/>
            <a:ext cx="243486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19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">
            <a:extLst>
              <a:ext uri="{FF2B5EF4-FFF2-40B4-BE49-F238E27FC236}">
                <a16:creationId xmlns:a16="http://schemas.microsoft.com/office/drawing/2014/main" xmlns="" id="{06B92125-4EAF-D58A-0EDD-00CC16758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324" y="1551553"/>
            <a:ext cx="159389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 descr="A cartoon picture frame with a train and giraffe&#10;&#10;Description automatically generated">
            <a:extLst>
              <a:ext uri="{FF2B5EF4-FFF2-40B4-BE49-F238E27FC236}">
                <a16:creationId xmlns:a16="http://schemas.microsoft.com/office/drawing/2014/main" xmlns="" id="{C1FDD908-4173-D7B8-1F88-D0D2AB71A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5FA92E7-1E32-7BA7-C82A-16ECF218EEFE}"/>
              </a:ext>
            </a:extLst>
          </p:cNvPr>
          <p:cNvSpPr/>
          <p:nvPr/>
        </p:nvSpPr>
        <p:spPr>
          <a:xfrm>
            <a:off x="2297638" y="381"/>
            <a:ext cx="7832436" cy="7753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998AFD1-1072-5585-0B73-E856BD2A10A0}"/>
              </a:ext>
            </a:extLst>
          </p:cNvPr>
          <p:cNvSpPr/>
          <p:nvPr/>
        </p:nvSpPr>
        <p:spPr>
          <a:xfrm>
            <a:off x="2314624" y="34135"/>
            <a:ext cx="75627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Tuần</a:t>
            </a:r>
            <a:r>
              <a:rPr lang="en-US" sz="40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2: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Bí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ẩn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trong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long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đại</a:t>
            </a:r>
            <a:r>
              <a:rPr lang="en-US" sz="4000" b="1" cap="none" spc="0" dirty="0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</a:t>
            </a:r>
            <a:r>
              <a:rPr lang="en-US" sz="4000" b="1" cap="none" spc="0" dirty="0" err="1" smtClean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dương</a:t>
            </a:r>
            <a:endParaRPr lang="en-US" sz="40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2CF60112-2791-80FF-21B5-B2BB9D4CFC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497753"/>
              </p:ext>
            </p:extLst>
          </p:nvPr>
        </p:nvGraphicFramePr>
        <p:xfrm>
          <a:off x="2203704" y="988282"/>
          <a:ext cx="7740990" cy="5663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11">
                  <a:extLst>
                    <a:ext uri="{9D8B030D-6E8A-4147-A177-3AD203B41FA5}">
                      <a16:colId xmlns:a16="http://schemas.microsoft.com/office/drawing/2014/main" xmlns="" val="1444664656"/>
                    </a:ext>
                  </a:extLst>
                </a:gridCol>
                <a:gridCol w="484091">
                  <a:extLst>
                    <a:ext uri="{9D8B030D-6E8A-4147-A177-3AD203B41FA5}">
                      <a16:colId xmlns:a16="http://schemas.microsoft.com/office/drawing/2014/main" xmlns="" val="3425697557"/>
                    </a:ext>
                  </a:extLst>
                </a:gridCol>
                <a:gridCol w="1368608">
                  <a:extLst>
                    <a:ext uri="{9D8B030D-6E8A-4147-A177-3AD203B41FA5}">
                      <a16:colId xmlns:a16="http://schemas.microsoft.com/office/drawing/2014/main" xmlns="" val="141773781"/>
                    </a:ext>
                  </a:extLst>
                </a:gridCol>
                <a:gridCol w="1470903">
                  <a:extLst>
                    <a:ext uri="{9D8B030D-6E8A-4147-A177-3AD203B41FA5}">
                      <a16:colId xmlns:a16="http://schemas.microsoft.com/office/drawing/2014/main" xmlns="" val="3761719132"/>
                    </a:ext>
                  </a:extLst>
                </a:gridCol>
                <a:gridCol w="1558767">
                  <a:extLst>
                    <a:ext uri="{9D8B030D-6E8A-4147-A177-3AD203B41FA5}">
                      <a16:colId xmlns:a16="http://schemas.microsoft.com/office/drawing/2014/main" xmlns="" val="807668853"/>
                    </a:ext>
                  </a:extLst>
                </a:gridCol>
                <a:gridCol w="1395496">
                  <a:extLst>
                    <a:ext uri="{9D8B030D-6E8A-4147-A177-3AD203B41FA5}">
                      <a16:colId xmlns:a16="http://schemas.microsoft.com/office/drawing/2014/main" xmlns="" val="2443361458"/>
                    </a:ext>
                  </a:extLst>
                </a:gridCol>
                <a:gridCol w="1396014">
                  <a:extLst>
                    <a:ext uri="{9D8B030D-6E8A-4147-A177-3AD203B41FA5}">
                      <a16:colId xmlns:a16="http://schemas.microsoft.com/office/drawing/2014/main" xmlns="" val="3678453684"/>
                    </a:ext>
                  </a:extLst>
                </a:gridCol>
              </a:tblGrid>
              <a:tr h="6933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/>
                </a:tc>
                <a:extLst>
                  <a:ext uri="{0D108BD9-81ED-4DB2-BD59-A6C34878D82A}">
                    <a16:rowId xmlns:a16="http://schemas.microsoft.com/office/drawing/2014/main" xmlns="" val="3946145352"/>
                  </a:ext>
                </a:extLst>
              </a:tr>
              <a:tr h="129439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(10/03/2025)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thể chất: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VĐCB: Bật tiến về phía trước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(11/03/2025)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nhận thức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 hiểu con bạch tuộc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(12/03/2025)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</a:t>
                      </a:r>
                      <a:r>
                        <a:rPr lang="nl-NL" sz="12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thẩm mĩ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Nặn con cá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(13/03/2025)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ngôn ngữ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Tập kể chuyện theo tranh: Truyện chú vịt </a:t>
                      </a:r>
                      <a:r>
                        <a:rPr lang="nl-N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xám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(14/03/2025)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nhận thức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 sánh dài hơn – ngắn hơn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78116201"/>
                  </a:ext>
                </a:extLst>
              </a:tr>
              <a:tr h="175351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(10/03/2025)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Quan sát: Thiên nhiên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-TCVĐ: Chim bay cò bay (E1)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Chơi tự do: Chơi vẽ tranh cát; dòng chảy...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(11/03/2025)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Quan sát: Bể cá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-TCVĐ: câu ếch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Chơi tự do: Chơi đồng hồ cát, vật chìm nổi...</a:t>
                      </a:r>
                      <a:endParaRPr 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(12/03/2025)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Quan sát: Hòn non bộ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-TCVĐ: mèo đuổi chuột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nl-N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Chơi tự do: Sàng cát, pha màu nước...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(13/03/2025)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Thiên nhiên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Bật tiến về phía trước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tự do: Chơi chợ quê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(14/03/2025)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Thiên nhiên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Gà trong vườn rau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tự do: Chăm sóc con vật, nhổ cỏ...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268301"/>
                  </a:ext>
                </a:extLst>
              </a:tr>
              <a:tr h="1589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nl-NL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tabLst>
                          <a:tab pos="5429250" algn="l"/>
                        </a:tabLst>
                      </a:pPr>
                      <a:r>
                        <a:rPr lang="nl-NL" sz="1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endParaRPr lang="en-US" sz="10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711" marR="41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(10/03/2025)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 thiệu với trẻ trẻ về chủ đề nhánh “ĐV sống trong rừng’’. Trò chuyện với trẻ về: tên gọi, đặc điểm, sinh sản, thức ăn, vận động…của các con vật sống trong rừng.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(11/03/2025)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Hát: Đàn vịt con.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(12/03/2025)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 trẻ xem tranh, gọi tên các đồ vật, con vật có tên gần giống nhau: gà- cà; mèo- trèo; cá- lá...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(13/03/2025)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 "Chọn đúng trang phục theo mùa"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(14/03/2025)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Biểu diễn văn nghệ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Nêu gương, phát bé ngoan.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7985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98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frame with a fairy and flowers&#10;&#10;Description automatically generated">
            <a:extLst>
              <a:ext uri="{FF2B5EF4-FFF2-40B4-BE49-F238E27FC236}">
                <a16:creationId xmlns:a16="http://schemas.microsoft.com/office/drawing/2014/main" xmlns="" id="{15A81341-F113-1251-4F7F-FB164E7516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0" t="8525" r="16315" b="17626"/>
          <a:stretch/>
        </p:blipFill>
        <p:spPr>
          <a:xfrm>
            <a:off x="630314" y="248575"/>
            <a:ext cx="11141475" cy="609008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1FBCA5F0-04B2-2626-20AE-827E0BEE8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850" y="1825625"/>
            <a:ext cx="265487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D022F5AC-9510-7ABC-231A-0033A7B69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363122"/>
              </p:ext>
            </p:extLst>
          </p:nvPr>
        </p:nvGraphicFramePr>
        <p:xfrm>
          <a:off x="1269553" y="756792"/>
          <a:ext cx="9783144" cy="56762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856">
                  <a:extLst>
                    <a:ext uri="{9D8B030D-6E8A-4147-A177-3AD203B41FA5}">
                      <a16:colId xmlns:a16="http://schemas.microsoft.com/office/drawing/2014/main" xmlns="" val="4213847855"/>
                    </a:ext>
                  </a:extLst>
                </a:gridCol>
                <a:gridCol w="1742842">
                  <a:extLst>
                    <a:ext uri="{9D8B030D-6E8A-4147-A177-3AD203B41FA5}">
                      <a16:colId xmlns:a16="http://schemas.microsoft.com/office/drawing/2014/main" xmlns="" val="4160986106"/>
                    </a:ext>
                  </a:extLst>
                </a:gridCol>
                <a:gridCol w="1914359">
                  <a:extLst>
                    <a:ext uri="{9D8B030D-6E8A-4147-A177-3AD203B41FA5}">
                      <a16:colId xmlns:a16="http://schemas.microsoft.com/office/drawing/2014/main" xmlns="" val="1612976956"/>
                    </a:ext>
                  </a:extLst>
                </a:gridCol>
                <a:gridCol w="1818470">
                  <a:extLst>
                    <a:ext uri="{9D8B030D-6E8A-4147-A177-3AD203B41FA5}">
                      <a16:colId xmlns:a16="http://schemas.microsoft.com/office/drawing/2014/main" xmlns="" val="3169310976"/>
                    </a:ext>
                  </a:extLst>
                </a:gridCol>
                <a:gridCol w="1818470">
                  <a:extLst>
                    <a:ext uri="{9D8B030D-6E8A-4147-A177-3AD203B41FA5}">
                      <a16:colId xmlns:a16="http://schemas.microsoft.com/office/drawing/2014/main" xmlns="" val="2140290945"/>
                    </a:ext>
                  </a:extLst>
                </a:gridCol>
                <a:gridCol w="1819147">
                  <a:extLst>
                    <a:ext uri="{9D8B030D-6E8A-4147-A177-3AD203B41FA5}">
                      <a16:colId xmlns:a16="http://schemas.microsoft.com/office/drawing/2014/main" xmlns="" val="3194095671"/>
                    </a:ext>
                  </a:extLst>
                </a:gridCol>
              </a:tblGrid>
              <a:tr h="1686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15947471"/>
                  </a:ext>
                </a:extLst>
              </a:tr>
              <a:tr h="871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học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(17/03/2025)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thể chất: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VĐCB: Bò thấp lăn bóng vào gôn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(18/03/2025)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nhận thức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 hiểu con khỉ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(19/03/2025)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thẩm mỹ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Vẽ các đốm mầu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(20/03/2025)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ngôn ngữ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 dao: Con voi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(21/03/2025)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PT thẩm mỹ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Dạy KNVĐMH bài: Đàn vịt con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6759493"/>
                  </a:ext>
                </a:extLst>
              </a:tr>
              <a:tr h="17890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ngoài trời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(17/03/2025)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</a:t>
                      </a:r>
                      <a:r>
                        <a:rPr lang="nl-NL" sz="1200" dirty="0" smtClean="0">
                          <a:solidFill>
                            <a:srgbClr val="000000"/>
                          </a:solidFill>
                          <a:effectLst/>
                          <a:latin typeface=".VnTime" panose="020B72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nl-NL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thỏ: chăm sóccon thỏ, cho thỏ ăn,.. dưới sự quan sát của cô giáo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TCVĐ</a:t>
                      </a:r>
                      <a:r>
                        <a:rPr lang="nl-NL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Mèo và chim sẻ (E1)</a:t>
                      </a:r>
                      <a:endParaRPr lang="en-US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  <a:latin typeface=".VnTime" panose="020B72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l-NL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tự do: Khu vui chơi số 2: </a:t>
                      </a:r>
                      <a:r>
                        <a:rPr lang="nl-NL" sz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xem tranh ảnh, chơi với vòng…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(18/03/2025)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Thiên nhiên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TC: Bò thấp lăn bóng vào gôn.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tự do: chơi các trò chơi quay chong chóng, ô ăn quan, chi chi chành chành, cầu trượt đi qua cầu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(19/03/2025)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</a:t>
                      </a:r>
                      <a:r>
                        <a:rPr lang="nl-NL" sz="1200">
                          <a:solidFill>
                            <a:srgbClr val="000000"/>
                          </a:solidFill>
                          <a:effectLst/>
                          <a:latin typeface=".VnTime" panose="020B72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hươu cao cổ đồ chơi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-TCVĐ: Bịt mắt bắt dê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l-N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tự do: Khu vui chơi số 2: </a:t>
                      </a:r>
                      <a:r>
                        <a:rPr lang="nl-N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múa hát, nhặt lá cây</a:t>
                      </a: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(20/03/2025)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 Con voi đồ chơi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-TC: </a:t>
                      </a: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Trời nắng, trời mưa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l-NL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tự do: Vẽ tranh bằng phấn, nhặt lá...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(21/03/2025)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Quan sát: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.VnTime" panose="020B7200000000000000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Cây vú sữa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TC: Cáo và thỏ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Chơi tự do: Chơi thổi bóng bay, ném vòng, ô ăn quan...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6107273"/>
                  </a:ext>
                </a:extLst>
              </a:tr>
              <a:tr h="2082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nl-NL" sz="1200" b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 động chiều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(17/03/2025)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Giới thiệu với trẻ trẻ về chủ đề nhánh “ĐV sống trong rừng’’. Trò chuyện với trẻ về: tên gọi, đặc điểm, sinh sản, thức ăn, vận động…của các con vật sống trong rừng.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(18/03/2025)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 quen bài đồng dao con voi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(19/03/2025)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 trẻ xem tranh, gọi tên các đồ vật, con vật có tên gần giống nhau: gà- cà; mèo- trèo; cá- lá...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(20/03/2025)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Ôn các hình cơ bản: TC hình gì biến mất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(21/03/2025)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Rèn kĩ năng âm nhạc bài “Rửa mặt như mèo”, “Đàn vịt con”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Nêu g­ương bé ngoan.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29250" algn="l"/>
                        </a:tabLst>
                      </a:pPr>
                      <a:r>
                        <a:rPr lang="nl-NL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4087018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CDD233-ADD9-5CE2-376E-045A62F8594B}"/>
              </a:ext>
            </a:extLst>
          </p:cNvPr>
          <p:cNvSpPr/>
          <p:nvPr/>
        </p:nvSpPr>
        <p:spPr>
          <a:xfrm>
            <a:off x="2924683" y="119973"/>
            <a:ext cx="6342634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err="1">
                <a:ln/>
                <a:solidFill>
                  <a:srgbClr val="FF0000"/>
                </a:solidFill>
              </a:rPr>
              <a:t>Tuần</a:t>
            </a:r>
            <a:r>
              <a:rPr lang="en-US" sz="3600" b="1" cap="none" spc="0" dirty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3:Ngày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hội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rừng</a:t>
            </a:r>
            <a:r>
              <a:rPr lang="en-US" sz="36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 smtClean="0">
                <a:ln/>
                <a:solidFill>
                  <a:srgbClr val="FF0000"/>
                </a:solidFill>
                <a:effectLst/>
              </a:rPr>
              <a:t>xanh</a:t>
            </a:r>
            <a:endParaRPr lang="en-US" sz="36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90153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1572</Words>
  <Application>Microsoft Office PowerPoint</Application>
  <PresentationFormat>Widescreen</PresentationFormat>
  <Paragraphs>231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29</cp:revision>
  <dcterms:created xsi:type="dcterms:W3CDTF">2023-10-04T12:46:49Z</dcterms:created>
  <dcterms:modified xsi:type="dcterms:W3CDTF">2025-02-06T01:09:57Z</dcterms:modified>
</cp:coreProperties>
</file>