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60" r:id="rId5"/>
    <p:sldId id="259" r:id="rId6"/>
    <p:sldId id="258" r:id="rId7"/>
  </p:sldIdLst>
  <p:sldSz cx="10693400" cy="7556500"/>
  <p:notesSz cx="6858000" cy="9144000"/>
  <p:embeddedFontLst>
    <p:embeddedFont>
      <p:font typeface="Calibri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83" d="100"/>
          <a:sy n="83" d="100"/>
        </p:scale>
        <p:origin x="-1986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font" Target="fonts/font4.fntdata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1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811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762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706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697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34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2744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1093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5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6725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458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4594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8112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7626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7064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6976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34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2744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109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537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6725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458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459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68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68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2.png"/><Relationship Id="rId14" Type="http://schemas.openxmlformats.org/officeDocument/2006/relationships/image" Target="../media/image13.sv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2.png"/><Relationship Id="rId14" Type="http://schemas.openxmlformats.org/officeDocument/2006/relationships/image" Target="../media/image13.sv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2.png"/><Relationship Id="rId14" Type="http://schemas.openxmlformats.org/officeDocument/2006/relationships/image" Target="../media/image13.sv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2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56700" y="-246398"/>
            <a:ext cx="2294432" cy="1756135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467054" y="6047671"/>
            <a:ext cx="1673724" cy="1647562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6680652">
            <a:off x="10035272" y="-218740"/>
            <a:ext cx="938619" cy="1700818"/>
          </a:xfrm>
          <a:custGeom>
            <a:avLst/>
            <a:gdLst/>
            <a:ahLst/>
            <a:cxnLst/>
            <a:rect l="l" t="t" r="r" b="b"/>
            <a:pathLst>
              <a:path w="1632599" h="2173177">
                <a:moveTo>
                  <a:pt x="0" y="0"/>
                </a:moveTo>
                <a:lnTo>
                  <a:pt x="1632599" y="0"/>
                </a:lnTo>
                <a:lnTo>
                  <a:pt x="1632599" y="2173176"/>
                </a:lnTo>
                <a:lnTo>
                  <a:pt x="0" y="21731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 rot="-407796" flipH="1">
            <a:off x="-29332" y="5616330"/>
            <a:ext cx="1261310" cy="2011336"/>
          </a:xfrm>
          <a:custGeom>
            <a:avLst/>
            <a:gdLst/>
            <a:ahLst/>
            <a:cxnLst/>
            <a:rect l="l" t="t" r="r" b="b"/>
            <a:pathLst>
              <a:path w="2353897" h="3181692">
                <a:moveTo>
                  <a:pt x="2353897" y="0"/>
                </a:moveTo>
                <a:lnTo>
                  <a:pt x="0" y="0"/>
                </a:lnTo>
                <a:lnTo>
                  <a:pt x="0" y="3181693"/>
                </a:lnTo>
                <a:lnTo>
                  <a:pt x="2353897" y="3181693"/>
                </a:lnTo>
                <a:lnTo>
                  <a:pt x="235389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19009333" flipH="1">
            <a:off x="9319538" y="6524998"/>
            <a:ext cx="444297" cy="1177662"/>
          </a:xfrm>
          <a:custGeom>
            <a:avLst/>
            <a:gdLst/>
            <a:ahLst/>
            <a:cxnLst/>
            <a:rect l="l" t="t" r="r" b="b"/>
            <a:pathLst>
              <a:path w="1584974" h="2109782">
                <a:moveTo>
                  <a:pt x="1584974" y="0"/>
                </a:moveTo>
                <a:lnTo>
                  <a:pt x="0" y="0"/>
                </a:lnTo>
                <a:lnTo>
                  <a:pt x="0" y="2109782"/>
                </a:lnTo>
                <a:lnTo>
                  <a:pt x="1584974" y="2109782"/>
                </a:lnTo>
                <a:lnTo>
                  <a:pt x="1584974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363775">
            <a:off x="-757550" y="-122250"/>
            <a:ext cx="2510802" cy="1334570"/>
          </a:xfrm>
          <a:custGeom>
            <a:avLst/>
            <a:gdLst/>
            <a:ahLst/>
            <a:cxnLst/>
            <a:rect l="l" t="t" r="r" b="b"/>
            <a:pathLst>
              <a:path w="2510802" h="1334570">
                <a:moveTo>
                  <a:pt x="0" y="0"/>
                </a:moveTo>
                <a:lnTo>
                  <a:pt x="2510802" y="0"/>
                </a:lnTo>
                <a:lnTo>
                  <a:pt x="2510802" y="1334570"/>
                </a:lnTo>
                <a:lnTo>
                  <a:pt x="0" y="133457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xmlns="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-143916" y="4692650"/>
            <a:ext cx="1283532" cy="982342"/>
          </a:xfrm>
          <a:custGeom>
            <a:avLst/>
            <a:gdLst/>
            <a:ahLst/>
            <a:cxnLst/>
            <a:rect l="l" t="t" r="r" b="b"/>
            <a:pathLst>
              <a:path w="1283532" h="982342">
                <a:moveTo>
                  <a:pt x="0" y="0"/>
                </a:moveTo>
                <a:lnTo>
                  <a:pt x="1283532" y="0"/>
                </a:lnTo>
                <a:lnTo>
                  <a:pt x="1283532" y="982342"/>
                </a:lnTo>
                <a:lnTo>
                  <a:pt x="0" y="98234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sp>
        <p:nvSpPr>
          <p:cNvPr id="31" name="Rectangle 30"/>
          <p:cNvSpPr/>
          <p:nvPr/>
        </p:nvSpPr>
        <p:spPr>
          <a:xfrm>
            <a:off x="2080402" y="99189"/>
            <a:ext cx="72266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Thời khóa biểu chủ đề: Phương tiện giao thông</a:t>
            </a:r>
            <a:endParaRPr lang="en-US" sz="2800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455486"/>
              </p:ext>
            </p:extLst>
          </p:nvPr>
        </p:nvGraphicFramePr>
        <p:xfrm>
          <a:off x="1139613" y="1422074"/>
          <a:ext cx="8966988" cy="58319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4498"/>
                <a:gridCol w="1494498"/>
                <a:gridCol w="1494498"/>
                <a:gridCol w="1494498"/>
                <a:gridCol w="1494498"/>
                <a:gridCol w="1494498"/>
              </a:tblGrid>
              <a:tr h="345158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05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05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05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05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750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HĐH</a:t>
                      </a:r>
                    </a:p>
                    <a:p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10/3/2025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mỹ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Dạy trẻ vỗ đệm theo TTC bài "Em qua ngã tư đường phố"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11/3/2025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+ LQVT: So sánh, thêm bớt tạo sự bằng nhau  trong phạm vi 8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12/3/2025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+ VĐCB:Đi trên vạch kẻ trên sàn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13/3/2025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Truyện: Xe đạp con trên phố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14/3/2025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mỹ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Vẽ ô tô (Đề tài)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506306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HĐNT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 ô tô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Tập tầm vông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Trồng nụ - trồng hoa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Chơi tự do: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 ô tô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Bánh xe quay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Dung dăng dung dẻ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Chơi tự do: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 Xe đạp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Ai đi khéo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bao bố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Chơi tự do: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nl-NL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Quan sát: Xe máy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Chọi gà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Xi bô khoai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Quan sát : Xe máy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Tàu chui qua hang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lò cò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Chơi tự do: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65051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HĐC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Trò chuyện với trẻ về tên và số điên thoại của người thân. Địa chỉ gia đình của bé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Chơi góc nghệ thuật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Tìm hiểu về  gia đình, người thân trong gia đình qua xem sách, tranh ảnh, nhận xét, trò chuyện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Chơi góc học tập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Trò chuyện với trẻ về một số nhu cầu của gia đình. Địa chỉ gia đình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Chơi Bút chì thông minh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Truyện: Cô bé quàn khăn đỏ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Chơi góc học tập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Làm vệ sinh lớp học.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Hát: Cả nhà thương nhau.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Mở dự án E1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Nhận xét tuyên dương cuối tuần.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3999727" y="530786"/>
            <a:ext cx="30802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 1: Một số PTGT</a:t>
            </a:r>
            <a:endParaRPr lang="en-US" sz="2400" b="1" cap="none" spc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56700" y="-246398"/>
            <a:ext cx="2294432" cy="1756135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467054" y="6047671"/>
            <a:ext cx="1673724" cy="1647562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6680652">
            <a:off x="10035272" y="-218740"/>
            <a:ext cx="938619" cy="1700818"/>
          </a:xfrm>
          <a:custGeom>
            <a:avLst/>
            <a:gdLst/>
            <a:ahLst/>
            <a:cxnLst/>
            <a:rect l="l" t="t" r="r" b="b"/>
            <a:pathLst>
              <a:path w="1632599" h="2173177">
                <a:moveTo>
                  <a:pt x="0" y="0"/>
                </a:moveTo>
                <a:lnTo>
                  <a:pt x="1632599" y="0"/>
                </a:lnTo>
                <a:lnTo>
                  <a:pt x="1632599" y="2173176"/>
                </a:lnTo>
                <a:lnTo>
                  <a:pt x="0" y="21731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 rot="-407796" flipH="1">
            <a:off x="-29332" y="5616330"/>
            <a:ext cx="1261310" cy="2011336"/>
          </a:xfrm>
          <a:custGeom>
            <a:avLst/>
            <a:gdLst/>
            <a:ahLst/>
            <a:cxnLst/>
            <a:rect l="l" t="t" r="r" b="b"/>
            <a:pathLst>
              <a:path w="2353897" h="3181692">
                <a:moveTo>
                  <a:pt x="2353897" y="0"/>
                </a:moveTo>
                <a:lnTo>
                  <a:pt x="0" y="0"/>
                </a:lnTo>
                <a:lnTo>
                  <a:pt x="0" y="3181693"/>
                </a:lnTo>
                <a:lnTo>
                  <a:pt x="2353897" y="3181693"/>
                </a:lnTo>
                <a:lnTo>
                  <a:pt x="235389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19009333" flipH="1">
            <a:off x="9319538" y="6524998"/>
            <a:ext cx="444297" cy="1177662"/>
          </a:xfrm>
          <a:custGeom>
            <a:avLst/>
            <a:gdLst/>
            <a:ahLst/>
            <a:cxnLst/>
            <a:rect l="l" t="t" r="r" b="b"/>
            <a:pathLst>
              <a:path w="1584974" h="2109782">
                <a:moveTo>
                  <a:pt x="1584974" y="0"/>
                </a:moveTo>
                <a:lnTo>
                  <a:pt x="0" y="0"/>
                </a:lnTo>
                <a:lnTo>
                  <a:pt x="0" y="2109782"/>
                </a:lnTo>
                <a:lnTo>
                  <a:pt x="1584974" y="2109782"/>
                </a:lnTo>
                <a:lnTo>
                  <a:pt x="1584974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363775">
            <a:off x="-757550" y="-122250"/>
            <a:ext cx="2510802" cy="1334570"/>
          </a:xfrm>
          <a:custGeom>
            <a:avLst/>
            <a:gdLst/>
            <a:ahLst/>
            <a:cxnLst/>
            <a:rect l="l" t="t" r="r" b="b"/>
            <a:pathLst>
              <a:path w="2510802" h="1334570">
                <a:moveTo>
                  <a:pt x="0" y="0"/>
                </a:moveTo>
                <a:lnTo>
                  <a:pt x="2510802" y="0"/>
                </a:lnTo>
                <a:lnTo>
                  <a:pt x="2510802" y="1334570"/>
                </a:lnTo>
                <a:lnTo>
                  <a:pt x="0" y="133457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xmlns="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-143916" y="4692650"/>
            <a:ext cx="1283532" cy="982342"/>
          </a:xfrm>
          <a:custGeom>
            <a:avLst/>
            <a:gdLst/>
            <a:ahLst/>
            <a:cxnLst/>
            <a:rect l="l" t="t" r="r" b="b"/>
            <a:pathLst>
              <a:path w="1283532" h="982342">
                <a:moveTo>
                  <a:pt x="0" y="0"/>
                </a:moveTo>
                <a:lnTo>
                  <a:pt x="1283532" y="0"/>
                </a:lnTo>
                <a:lnTo>
                  <a:pt x="1283532" y="982342"/>
                </a:lnTo>
                <a:lnTo>
                  <a:pt x="0" y="98234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sp>
        <p:nvSpPr>
          <p:cNvPr id="35" name="Rectangle 34"/>
          <p:cNvSpPr/>
          <p:nvPr/>
        </p:nvSpPr>
        <p:spPr>
          <a:xfrm>
            <a:off x="4242284" y="30625"/>
            <a:ext cx="259769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 2: Một số PTGT</a:t>
            </a:r>
            <a:endParaRPr lang="en-US" sz="2000" b="1" cap="none" spc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446591"/>
              </p:ext>
            </p:extLst>
          </p:nvPr>
        </p:nvGraphicFramePr>
        <p:xfrm>
          <a:off x="891240" y="819075"/>
          <a:ext cx="9484659" cy="65697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9822"/>
                <a:gridCol w="1590503"/>
                <a:gridCol w="1787441"/>
                <a:gridCol w="1709726"/>
                <a:gridCol w="1709726"/>
                <a:gridCol w="1787441"/>
              </a:tblGrid>
              <a:tr h="37751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956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HĐH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17/3/2025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Đo độ dài 1 vật bằng 1 đơn vị đo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18/3/2025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Thơ: Cô dạy con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19/3/2025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Xé dán thuyền trên biển (mẫu)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20/3/2025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Làm quen chữ cái u- ư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21/3/2025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VĐCB: Bò chui qua ống dài 1,2*0,6m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778999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HĐNT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 ô tô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Tập tầm vông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05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Trồng nụ - trồng hoa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steam, âm nhạc.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trường</a:t>
                      </a:r>
                      <a:endParaRPr lang="en-US" sz="10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US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 xe đạp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TCVĐ:Bánh xe quay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Dung dăng dung dẻ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Quan sát: Cây điệp vàng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ste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xe máy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Tàu chui qua hang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lò cò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steam, âm nhạc.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 : Xe đạp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Tập tầm vông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bao bố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Quan sát: Cây điệp vàng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ô tô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TCVĐ:Chọi gà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Xi bô khoai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steam, âm nhạc.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9525" marB="0"/>
                </a:tc>
              </a:tr>
              <a:tr h="3235986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HĐC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chuyện về cách giữ an toàn khi ngồi trong xe ô tô .Vui giao thông mùa 1 - Tập 16: "An toàn khi ngồi trên ô tô"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xây dựng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chuyện, so sánh các hình, chơi trò chơi với hình tròn, vuông, tam giác, chữ nhật.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học tập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Thơ: Cô dạy con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Trò chuyện về cách giữ an toàn khi ngồi trong xe ô tô .Vui giao thông mùa 1 - Tập 16: "An toàn khi ngồi trên ô tô".Vui giao thông mùa 2 - Tập 17: "Cài dây an toàn trên xe ô tô"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00">
                          <a:effectLst/>
                          <a:latin typeface="Times New Roman"/>
                          <a:ea typeface="Times New Roman"/>
                        </a:rPr>
                        <a:t>Trò chuyện về cách lựa chọn, bảo quản thực phẩm/ thức ăn đơn giản: Trò chuyện cách bảo quản rau, củ.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>
                          <a:effectLst/>
                          <a:latin typeface="Times New Roman"/>
                          <a:ea typeface="Times New Roman"/>
                        </a:rPr>
                        <a:t>- Chơi góc sách truyện 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Lau dọn lớp học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Nêu gương cuối tuần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Văn nghệ cuối tuần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Thưởng bé ngoan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9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56700" y="-246398"/>
            <a:ext cx="2294432" cy="1756135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142730" y="6047672"/>
            <a:ext cx="1673724" cy="1647562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6680652">
            <a:off x="10035272" y="-218740"/>
            <a:ext cx="938619" cy="1700818"/>
          </a:xfrm>
          <a:custGeom>
            <a:avLst/>
            <a:gdLst/>
            <a:ahLst/>
            <a:cxnLst/>
            <a:rect l="l" t="t" r="r" b="b"/>
            <a:pathLst>
              <a:path w="1632599" h="2173177">
                <a:moveTo>
                  <a:pt x="0" y="0"/>
                </a:moveTo>
                <a:lnTo>
                  <a:pt x="1632599" y="0"/>
                </a:lnTo>
                <a:lnTo>
                  <a:pt x="1632599" y="2173176"/>
                </a:lnTo>
                <a:lnTo>
                  <a:pt x="0" y="21731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 rot="-407796" flipH="1">
            <a:off x="-29332" y="5616330"/>
            <a:ext cx="1261310" cy="2011336"/>
          </a:xfrm>
          <a:custGeom>
            <a:avLst/>
            <a:gdLst/>
            <a:ahLst/>
            <a:cxnLst/>
            <a:rect l="l" t="t" r="r" b="b"/>
            <a:pathLst>
              <a:path w="2353897" h="3181692">
                <a:moveTo>
                  <a:pt x="2353897" y="0"/>
                </a:moveTo>
                <a:lnTo>
                  <a:pt x="0" y="0"/>
                </a:lnTo>
                <a:lnTo>
                  <a:pt x="0" y="3181693"/>
                </a:lnTo>
                <a:lnTo>
                  <a:pt x="2353897" y="3181693"/>
                </a:lnTo>
                <a:lnTo>
                  <a:pt x="235389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19009333" flipH="1">
            <a:off x="9319538" y="6524998"/>
            <a:ext cx="444297" cy="1177662"/>
          </a:xfrm>
          <a:custGeom>
            <a:avLst/>
            <a:gdLst/>
            <a:ahLst/>
            <a:cxnLst/>
            <a:rect l="l" t="t" r="r" b="b"/>
            <a:pathLst>
              <a:path w="1584974" h="2109782">
                <a:moveTo>
                  <a:pt x="1584974" y="0"/>
                </a:moveTo>
                <a:lnTo>
                  <a:pt x="0" y="0"/>
                </a:lnTo>
                <a:lnTo>
                  <a:pt x="0" y="2109782"/>
                </a:lnTo>
                <a:lnTo>
                  <a:pt x="1584974" y="2109782"/>
                </a:lnTo>
                <a:lnTo>
                  <a:pt x="1584974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363775">
            <a:off x="-757550" y="-122250"/>
            <a:ext cx="2510802" cy="1334570"/>
          </a:xfrm>
          <a:custGeom>
            <a:avLst/>
            <a:gdLst/>
            <a:ahLst/>
            <a:cxnLst/>
            <a:rect l="l" t="t" r="r" b="b"/>
            <a:pathLst>
              <a:path w="2510802" h="1334570">
                <a:moveTo>
                  <a:pt x="0" y="0"/>
                </a:moveTo>
                <a:lnTo>
                  <a:pt x="2510802" y="0"/>
                </a:lnTo>
                <a:lnTo>
                  <a:pt x="2510802" y="1334570"/>
                </a:lnTo>
                <a:lnTo>
                  <a:pt x="0" y="133457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xmlns="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-143916" y="4692650"/>
            <a:ext cx="1283532" cy="982342"/>
          </a:xfrm>
          <a:custGeom>
            <a:avLst/>
            <a:gdLst/>
            <a:ahLst/>
            <a:cxnLst/>
            <a:rect l="l" t="t" r="r" b="b"/>
            <a:pathLst>
              <a:path w="1283532" h="982342">
                <a:moveTo>
                  <a:pt x="0" y="0"/>
                </a:moveTo>
                <a:lnTo>
                  <a:pt x="1283532" y="0"/>
                </a:lnTo>
                <a:lnTo>
                  <a:pt x="1283532" y="982342"/>
                </a:lnTo>
                <a:lnTo>
                  <a:pt x="0" y="98234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883384"/>
              </p:ext>
            </p:extLst>
          </p:nvPr>
        </p:nvGraphicFramePr>
        <p:xfrm>
          <a:off x="1012603" y="631670"/>
          <a:ext cx="9491976" cy="67031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1996"/>
                <a:gridCol w="1581996"/>
                <a:gridCol w="1581996"/>
                <a:gridCol w="1581996"/>
                <a:gridCol w="1581996"/>
                <a:gridCol w="1581996"/>
              </a:tblGrid>
              <a:tr h="324390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05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05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05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05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1961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HĐH</a:t>
                      </a:r>
                    </a:p>
                    <a:p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24/3/2025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+ VĐCB: </a:t>
                      </a: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Trèo lên xuống ghế 30cm, ném xa bằng 2 tay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25/3/2025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HĐ 5E: Tìm hiểu về  ô tô    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26/3/2025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PTTC-KNXH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tâm yêu thương giúp đớ bạn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27/3/2025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Xác định phía phải- phía trái của bản thân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28/3/2025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mỹ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EDP: "Làm ô tô chuyển động"(B4,B5)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08537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HĐNT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00" b="1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Biển báo có trẻ em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Tàu chui qua hang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* Chơi: Nhảy lò lò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Chơi tự chọn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KV2: Khám phá thử nghiệm với cát nước, âm nhạc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Quan sát: Cây điệp vàng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TCVĐ: Tập tầm vông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bao bố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Thực hành: "Lái xe ôtô"</a:t>
                      </a:r>
                      <a:endParaRPr lang="en-US" sz="12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KV2: Khám phá thử nghiệm với cát nước, âm nhạc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Đèn tín hiệu GT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Ném trúng đích nằm ngang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* Chơi: Nhảy lò lò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KV2: Khám phá thử nghiệm với cát nước, âm nhạc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Hoa mẫu đơn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Chọi gà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bao bố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KV2: Khám phá thử nghiệm với cát nước, âm nhạc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Xe máy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Bánh xe quay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bao bố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KV2: Khám phá thử nghiệm với cát nước, âm nhạc</a:t>
                      </a:r>
                      <a:endParaRPr kumimoji="0" lang="en-US" sz="13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10666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HĐC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chuyện, so sánh các hình, chơi trò chơi với hình tròn, vuông, tam giác, chữ nhật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máy tính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it-IT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it-IT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chuyện về nội dung phim hoạt hình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it-IT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+ Vui giao thông mùa 1 - Tập 3 "Đèn tín hiệu giao thông"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nghệ thuật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Tập tô nét cong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Vui giao thông mùa 2 - Tập 25: "Tham gia giao thông an toàn"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TC: Phân biệt một số hành vi đúng - sai khi tham gia giao thông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Trò </a:t>
                      </a: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chuyện, thống nhất mục tiêu, tiêu chí thực hiện để tạo ra ô tô chuyển động .(B2)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Lập kế hoạch làm ô tô chuyển động (B3)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Đánh giá cải tiển thiết kế sản phẩm của nhóm theo theo bản thiết kế (E5)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it-IT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Trưng bày sản phẩm dự án: STEAM: “Chế tạo ôtô ” 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it-IT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Thưởng bé ngoan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it-IT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it-IT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3037986" y="99806"/>
            <a:ext cx="496058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 3: Dự án làm ô tô chuyển động</a:t>
            </a:r>
            <a:endParaRPr lang="en-US" sz="2400" b="1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9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56700" y="-246398"/>
            <a:ext cx="2294432" cy="1756135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467054" y="6047671"/>
            <a:ext cx="1673724" cy="1647562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6680652">
            <a:off x="10035272" y="-218740"/>
            <a:ext cx="938619" cy="1700818"/>
          </a:xfrm>
          <a:custGeom>
            <a:avLst/>
            <a:gdLst/>
            <a:ahLst/>
            <a:cxnLst/>
            <a:rect l="l" t="t" r="r" b="b"/>
            <a:pathLst>
              <a:path w="1632599" h="2173177">
                <a:moveTo>
                  <a:pt x="0" y="0"/>
                </a:moveTo>
                <a:lnTo>
                  <a:pt x="1632599" y="0"/>
                </a:lnTo>
                <a:lnTo>
                  <a:pt x="1632599" y="2173176"/>
                </a:lnTo>
                <a:lnTo>
                  <a:pt x="0" y="21731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 rot="-407796" flipH="1">
            <a:off x="-29332" y="5616330"/>
            <a:ext cx="1261310" cy="2011336"/>
          </a:xfrm>
          <a:custGeom>
            <a:avLst/>
            <a:gdLst/>
            <a:ahLst/>
            <a:cxnLst/>
            <a:rect l="l" t="t" r="r" b="b"/>
            <a:pathLst>
              <a:path w="2353897" h="3181692">
                <a:moveTo>
                  <a:pt x="2353897" y="0"/>
                </a:moveTo>
                <a:lnTo>
                  <a:pt x="0" y="0"/>
                </a:lnTo>
                <a:lnTo>
                  <a:pt x="0" y="3181693"/>
                </a:lnTo>
                <a:lnTo>
                  <a:pt x="2353897" y="3181693"/>
                </a:lnTo>
                <a:lnTo>
                  <a:pt x="235389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19009333" flipH="1">
            <a:off x="9319538" y="6524998"/>
            <a:ext cx="444297" cy="1177662"/>
          </a:xfrm>
          <a:custGeom>
            <a:avLst/>
            <a:gdLst/>
            <a:ahLst/>
            <a:cxnLst/>
            <a:rect l="l" t="t" r="r" b="b"/>
            <a:pathLst>
              <a:path w="1584974" h="2109782">
                <a:moveTo>
                  <a:pt x="1584974" y="0"/>
                </a:moveTo>
                <a:lnTo>
                  <a:pt x="0" y="0"/>
                </a:lnTo>
                <a:lnTo>
                  <a:pt x="0" y="2109782"/>
                </a:lnTo>
                <a:lnTo>
                  <a:pt x="1584974" y="2109782"/>
                </a:lnTo>
                <a:lnTo>
                  <a:pt x="1584974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363775">
            <a:off x="-757550" y="-122250"/>
            <a:ext cx="2510802" cy="1334570"/>
          </a:xfrm>
          <a:custGeom>
            <a:avLst/>
            <a:gdLst/>
            <a:ahLst/>
            <a:cxnLst/>
            <a:rect l="l" t="t" r="r" b="b"/>
            <a:pathLst>
              <a:path w="2510802" h="1334570">
                <a:moveTo>
                  <a:pt x="0" y="0"/>
                </a:moveTo>
                <a:lnTo>
                  <a:pt x="2510802" y="0"/>
                </a:lnTo>
                <a:lnTo>
                  <a:pt x="2510802" y="1334570"/>
                </a:lnTo>
                <a:lnTo>
                  <a:pt x="0" y="133457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xmlns="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-143916" y="4692650"/>
            <a:ext cx="1283532" cy="982342"/>
          </a:xfrm>
          <a:custGeom>
            <a:avLst/>
            <a:gdLst/>
            <a:ahLst/>
            <a:cxnLst/>
            <a:rect l="l" t="t" r="r" b="b"/>
            <a:pathLst>
              <a:path w="1283532" h="982342">
                <a:moveTo>
                  <a:pt x="0" y="0"/>
                </a:moveTo>
                <a:lnTo>
                  <a:pt x="1283532" y="0"/>
                </a:lnTo>
                <a:lnTo>
                  <a:pt x="1283532" y="982342"/>
                </a:lnTo>
                <a:lnTo>
                  <a:pt x="0" y="98234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224813"/>
              </p:ext>
            </p:extLst>
          </p:nvPr>
        </p:nvGraphicFramePr>
        <p:xfrm>
          <a:off x="1266470" y="545035"/>
          <a:ext cx="8989548" cy="6842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8258"/>
                <a:gridCol w="1498258"/>
                <a:gridCol w="1498258"/>
                <a:gridCol w="1498258"/>
                <a:gridCol w="1498258"/>
                <a:gridCol w="1498258"/>
              </a:tblGrid>
              <a:tr h="351388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="1" baseline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b="1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="1" baseline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b="1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3133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HĐH</a:t>
                      </a:r>
                    </a:p>
                    <a:p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31/3/2025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+VĐCB: Ném trúng đích nằm ngang ở khoảng cách xa 1,2-1,4m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1/4/2025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Đếm đẽn 9 nhận biết nhóm có 9 đối tượng, nhận biết số 9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2/4/2025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PT thẩm mĩ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Rèn KNAN các bài hát trong chủ đề PTGT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3/2/2025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TC- KNXH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Bé đội mũ bảo hiểm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4/2/2025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Kể lại chuyện " Kiến con đi ô tô”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92499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HĐNT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050" b="1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Biển báo có trẻ em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Tàu chui qua hang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trồng nụ- trồng hoa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Đèn tín hiệu GT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Tập tầm vông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Dung dăng dung dẻ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050" b="1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Biển báo cấm đi ngược chiều.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Tàu chui qua hang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bao bố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Xe đạp 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Bánh xe quay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Dung dăng dung dẻ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050" b="1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Xe máy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Tàu chui qua hang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lò cò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50217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HĐC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Xem tranh ảnh, video trò chuyện với trẻ về những hậu quả/ sự nguy hiểm khi không thực hiện quy định về ATGT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Vui giao thông mùa 2 - Tập 25: "Tham gia giao thông an toàn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xây dựng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b="1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Vui giao thông mùa 2 - Tập 25: "Tham gia giao thông an toàn"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TC: Phân biệt một số hành vi đúng - sai khi tham gia giao thông.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nghệ thuật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Bé với quyền bảo vệ. Xem video phòng chống xâm hại....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sách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Xem video trò chuyện, thực hiện mặc áo phao, lên xuống phương tiện an toàn Vui giao thông mùa 1 - Tập 15: "An toàn khi đi thuyền"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Truyện: Kiến con đi ô tô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Lau dọn đồ chơi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Nêu gương cuối tuần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Thưởng bé ngoan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4270937" y="144925"/>
            <a:ext cx="260135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 4: Bé với  ATGT</a:t>
            </a:r>
            <a:endParaRPr lang="en-US" sz="2000" b="1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9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1683</Words>
  <Application>Microsoft Office PowerPoint</Application>
  <PresentationFormat>Custom</PresentationFormat>
  <Paragraphs>273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Times New Roman</vt:lpstr>
      <vt:lpstr>Calibri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14</cp:revision>
  <dcterms:created xsi:type="dcterms:W3CDTF">2006-08-16T00:00:00Z</dcterms:created>
  <dcterms:modified xsi:type="dcterms:W3CDTF">2025-03-12T08:43:44Z</dcterms:modified>
  <dc:identifier>DAGUeLARzDM</dc:identifier>
</cp:coreProperties>
</file>