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Dancing Script" panose="020B0600000101010101" charset="0"/>
      <p:regular r:id="rId6"/>
    </p:embeddedFont>
    <p:embeddedFont>
      <p:font typeface="Dancing Script Bold" panose="020B0600000101010101" charset="0"/>
      <p:regular r:id="rId7"/>
    </p:embeddedFont>
    <p:embeddedFont>
      <p:font typeface="EFCO Brookshire" panose="020B0600000101010101" charset="0"/>
      <p:regular r:id="rId8"/>
    </p:embeddedFont>
    <p:embeddedFont>
      <p:font typeface="Funtastic" panose="020B0600000101010101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27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26" Type="http://schemas.openxmlformats.org/officeDocument/2006/relationships/image" Target="../media/image36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24" Type="http://schemas.openxmlformats.org/officeDocument/2006/relationships/image" Target="../media/image34.sv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Relationship Id="rId27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3.svg"/><Relationship Id="rId3" Type="http://schemas.openxmlformats.org/officeDocument/2006/relationships/image" Target="../media/image4.svg"/><Relationship Id="rId7" Type="http://schemas.openxmlformats.org/officeDocument/2006/relationships/image" Target="../media/image11.svg"/><Relationship Id="rId12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1.png"/><Relationship Id="rId5" Type="http://schemas.openxmlformats.org/officeDocument/2006/relationships/image" Target="../media/image39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2.sv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svg"/><Relationship Id="rId7" Type="http://schemas.openxmlformats.org/officeDocument/2006/relationships/image" Target="../media/image2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1.png"/><Relationship Id="rId5" Type="http://schemas.openxmlformats.org/officeDocument/2006/relationships/image" Target="../media/image49.svg"/><Relationship Id="rId10" Type="http://schemas.openxmlformats.org/officeDocument/2006/relationships/image" Target="../media/image4.svg"/><Relationship Id="rId4" Type="http://schemas.openxmlformats.org/officeDocument/2006/relationships/image" Target="../media/image48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87216" y="1358715"/>
            <a:ext cx="2983257" cy="1920799"/>
          </a:xfrm>
          <a:custGeom>
            <a:avLst/>
            <a:gdLst/>
            <a:ahLst/>
            <a:cxnLst/>
            <a:rect l="l" t="t" r="r" b="b"/>
            <a:pathLst>
              <a:path w="2983257" h="1920799">
                <a:moveTo>
                  <a:pt x="0" y="0"/>
                </a:moveTo>
                <a:lnTo>
                  <a:pt x="2983258" y="0"/>
                </a:lnTo>
                <a:lnTo>
                  <a:pt x="2983258" y="1920799"/>
                </a:lnTo>
                <a:lnTo>
                  <a:pt x="0" y="1920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917526" y="1358715"/>
            <a:ext cx="2983257" cy="1920799"/>
          </a:xfrm>
          <a:custGeom>
            <a:avLst/>
            <a:gdLst/>
            <a:ahLst/>
            <a:cxnLst/>
            <a:rect l="l" t="t" r="r" b="b"/>
            <a:pathLst>
              <a:path w="2983257" h="1920799">
                <a:moveTo>
                  <a:pt x="2983258" y="0"/>
                </a:moveTo>
                <a:lnTo>
                  <a:pt x="0" y="0"/>
                </a:lnTo>
                <a:lnTo>
                  <a:pt x="0" y="1920799"/>
                </a:lnTo>
                <a:lnTo>
                  <a:pt x="2983258" y="1920799"/>
                </a:lnTo>
                <a:lnTo>
                  <a:pt x="29832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2552593" y="1358715"/>
            <a:ext cx="5109952" cy="5712103"/>
          </a:xfrm>
          <a:custGeom>
            <a:avLst/>
            <a:gdLst/>
            <a:ahLst/>
            <a:cxnLst/>
            <a:rect l="l" t="t" r="r" b="b"/>
            <a:pathLst>
              <a:path w="5109952" h="5712103">
                <a:moveTo>
                  <a:pt x="5109952" y="0"/>
                </a:moveTo>
                <a:lnTo>
                  <a:pt x="0" y="0"/>
                </a:lnTo>
                <a:lnTo>
                  <a:pt x="0" y="5712102"/>
                </a:lnTo>
                <a:lnTo>
                  <a:pt x="5109952" y="5712102"/>
                </a:lnTo>
                <a:lnTo>
                  <a:pt x="51099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730641" y="1358715"/>
            <a:ext cx="5109952" cy="5712103"/>
          </a:xfrm>
          <a:custGeom>
            <a:avLst/>
            <a:gdLst/>
            <a:ahLst/>
            <a:cxnLst/>
            <a:rect l="l" t="t" r="r" b="b"/>
            <a:pathLst>
              <a:path w="5109952" h="5712103">
                <a:moveTo>
                  <a:pt x="0" y="0"/>
                </a:moveTo>
                <a:lnTo>
                  <a:pt x="5109952" y="0"/>
                </a:lnTo>
                <a:lnTo>
                  <a:pt x="5109952" y="5712102"/>
                </a:lnTo>
                <a:lnTo>
                  <a:pt x="0" y="5712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341817" y="8874667"/>
            <a:ext cx="18971634" cy="1713164"/>
            <a:chOff x="0" y="0"/>
            <a:chExt cx="4996644" cy="4512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96645" cy="451204"/>
            </a:xfrm>
            <a:custGeom>
              <a:avLst/>
              <a:gdLst/>
              <a:ahLst/>
              <a:cxnLst/>
              <a:rect l="l" t="t" r="r" b="b"/>
              <a:pathLst>
                <a:path w="4996645" h="451204">
                  <a:moveTo>
                    <a:pt x="0" y="0"/>
                  </a:moveTo>
                  <a:lnTo>
                    <a:pt x="4996645" y="0"/>
                  </a:lnTo>
                  <a:lnTo>
                    <a:pt x="4996645" y="451204"/>
                  </a:lnTo>
                  <a:lnTo>
                    <a:pt x="0" y="451204"/>
                  </a:lnTo>
                  <a:close/>
                </a:path>
              </a:pathLst>
            </a:custGeom>
            <a:solidFill>
              <a:srgbClr val="BDD07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996644" cy="479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175812" y="6790058"/>
            <a:ext cx="18639624" cy="2166856"/>
          </a:xfrm>
          <a:custGeom>
            <a:avLst/>
            <a:gdLst/>
            <a:ahLst/>
            <a:cxnLst/>
            <a:rect l="l" t="t" r="r" b="b"/>
            <a:pathLst>
              <a:path w="18639624" h="2166856">
                <a:moveTo>
                  <a:pt x="0" y="0"/>
                </a:moveTo>
                <a:lnTo>
                  <a:pt x="18639624" y="0"/>
                </a:lnTo>
                <a:lnTo>
                  <a:pt x="18639624" y="2166856"/>
                </a:lnTo>
                <a:lnTo>
                  <a:pt x="0" y="21668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79457" y="3795658"/>
            <a:ext cx="10162850" cy="4738429"/>
          </a:xfrm>
          <a:custGeom>
            <a:avLst/>
            <a:gdLst/>
            <a:ahLst/>
            <a:cxnLst/>
            <a:rect l="l" t="t" r="r" b="b"/>
            <a:pathLst>
              <a:path w="10162850" h="4738429">
                <a:moveTo>
                  <a:pt x="0" y="0"/>
                </a:moveTo>
                <a:lnTo>
                  <a:pt x="10162850" y="0"/>
                </a:lnTo>
                <a:lnTo>
                  <a:pt x="10162850" y="4738429"/>
                </a:lnTo>
                <a:lnTo>
                  <a:pt x="0" y="47384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93705" y="5641557"/>
            <a:ext cx="2893847" cy="4327247"/>
          </a:xfrm>
          <a:custGeom>
            <a:avLst/>
            <a:gdLst/>
            <a:ahLst/>
            <a:cxnLst/>
            <a:rect l="l" t="t" r="r" b="b"/>
            <a:pathLst>
              <a:path w="2893847" h="4327247">
                <a:moveTo>
                  <a:pt x="0" y="0"/>
                </a:moveTo>
                <a:lnTo>
                  <a:pt x="2893847" y="0"/>
                </a:lnTo>
                <a:lnTo>
                  <a:pt x="2893847" y="4327247"/>
                </a:lnTo>
                <a:lnTo>
                  <a:pt x="0" y="432724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96865" y="5641557"/>
            <a:ext cx="4197430" cy="4327247"/>
          </a:xfrm>
          <a:custGeom>
            <a:avLst/>
            <a:gdLst/>
            <a:ahLst/>
            <a:cxnLst/>
            <a:rect l="l" t="t" r="r" b="b"/>
            <a:pathLst>
              <a:path w="4197430" h="4327247">
                <a:moveTo>
                  <a:pt x="0" y="0"/>
                </a:moveTo>
                <a:lnTo>
                  <a:pt x="4197430" y="0"/>
                </a:lnTo>
                <a:lnTo>
                  <a:pt x="4197430" y="4327247"/>
                </a:lnTo>
                <a:lnTo>
                  <a:pt x="0" y="43272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-2552593" y="8956914"/>
            <a:ext cx="5291330" cy="1534486"/>
          </a:xfrm>
          <a:custGeom>
            <a:avLst/>
            <a:gdLst/>
            <a:ahLst/>
            <a:cxnLst/>
            <a:rect l="l" t="t" r="r" b="b"/>
            <a:pathLst>
              <a:path w="5291330" h="1534486">
                <a:moveTo>
                  <a:pt x="5291330" y="0"/>
                </a:moveTo>
                <a:lnTo>
                  <a:pt x="0" y="0"/>
                </a:lnTo>
                <a:lnTo>
                  <a:pt x="0" y="1534486"/>
                </a:lnTo>
                <a:lnTo>
                  <a:pt x="5291330" y="1534486"/>
                </a:lnTo>
                <a:lnTo>
                  <a:pt x="529133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549263" y="8956914"/>
            <a:ext cx="5291330" cy="1534486"/>
          </a:xfrm>
          <a:custGeom>
            <a:avLst/>
            <a:gdLst/>
            <a:ahLst/>
            <a:cxnLst/>
            <a:rect l="l" t="t" r="r" b="b"/>
            <a:pathLst>
              <a:path w="5291330" h="1534486">
                <a:moveTo>
                  <a:pt x="0" y="0"/>
                </a:moveTo>
                <a:lnTo>
                  <a:pt x="5291330" y="0"/>
                </a:lnTo>
                <a:lnTo>
                  <a:pt x="5291330" y="1534486"/>
                </a:lnTo>
                <a:lnTo>
                  <a:pt x="0" y="15344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48663" y="1669044"/>
            <a:ext cx="15130686" cy="1783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Phương tiện giao thông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725420"/>
            <a:ext cx="18288000" cy="5561580"/>
          </a:xfrm>
          <a:custGeom>
            <a:avLst/>
            <a:gdLst/>
            <a:ahLst/>
            <a:cxnLst/>
            <a:rect l="l" t="t" r="r" b="b"/>
            <a:pathLst>
              <a:path w="18288000" h="5561580">
                <a:moveTo>
                  <a:pt x="0" y="0"/>
                </a:moveTo>
                <a:lnTo>
                  <a:pt x="18288000" y="0"/>
                </a:lnTo>
                <a:lnTo>
                  <a:pt x="18288000" y="5561580"/>
                </a:lnTo>
                <a:lnTo>
                  <a:pt x="0" y="5561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8399" b="-90427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5077399" y="1091795"/>
            <a:ext cx="10199650" cy="3633625"/>
          </a:xfrm>
          <a:custGeom>
            <a:avLst/>
            <a:gdLst/>
            <a:ahLst/>
            <a:cxnLst/>
            <a:rect l="l" t="t" r="r" b="b"/>
            <a:pathLst>
              <a:path w="10199650" h="3633625">
                <a:moveTo>
                  <a:pt x="10199650" y="0"/>
                </a:moveTo>
                <a:lnTo>
                  <a:pt x="0" y="0"/>
                </a:lnTo>
                <a:lnTo>
                  <a:pt x="0" y="3633625"/>
                </a:lnTo>
                <a:lnTo>
                  <a:pt x="10199650" y="3633625"/>
                </a:lnTo>
                <a:lnTo>
                  <a:pt x="1019965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29016" y="290536"/>
            <a:ext cx="2542283" cy="1086248"/>
          </a:xfrm>
          <a:custGeom>
            <a:avLst/>
            <a:gdLst/>
            <a:ahLst/>
            <a:cxnLst/>
            <a:rect l="l" t="t" r="r" b="b"/>
            <a:pathLst>
              <a:path w="2542283" h="1086248">
                <a:moveTo>
                  <a:pt x="0" y="0"/>
                </a:moveTo>
                <a:lnTo>
                  <a:pt x="2542283" y="0"/>
                </a:lnTo>
                <a:lnTo>
                  <a:pt x="2542283" y="1086248"/>
                </a:lnTo>
                <a:lnTo>
                  <a:pt x="0" y="10862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284296" y="734626"/>
            <a:ext cx="1615807" cy="1005840"/>
          </a:xfrm>
          <a:custGeom>
            <a:avLst/>
            <a:gdLst/>
            <a:ahLst/>
            <a:cxnLst/>
            <a:rect l="l" t="t" r="r" b="b"/>
            <a:pathLst>
              <a:path w="1615807" h="1005840">
                <a:moveTo>
                  <a:pt x="0" y="0"/>
                </a:moveTo>
                <a:lnTo>
                  <a:pt x="1615807" y="0"/>
                </a:lnTo>
                <a:lnTo>
                  <a:pt x="1615807" y="1005840"/>
                </a:lnTo>
                <a:lnTo>
                  <a:pt x="0" y="10058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3627418"/>
            <a:ext cx="18288000" cy="1387107"/>
          </a:xfrm>
          <a:custGeom>
            <a:avLst/>
            <a:gdLst/>
            <a:ahLst/>
            <a:cxnLst/>
            <a:rect l="l" t="t" r="r" b="b"/>
            <a:pathLst>
              <a:path w="18288000" h="1387107">
                <a:moveTo>
                  <a:pt x="0" y="0"/>
                </a:moveTo>
                <a:lnTo>
                  <a:pt x="18288000" y="0"/>
                </a:lnTo>
                <a:lnTo>
                  <a:pt x="18288000" y="1387107"/>
                </a:lnTo>
                <a:lnTo>
                  <a:pt x="0" y="13871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35962"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0" y="4439070"/>
            <a:ext cx="18288000" cy="1387107"/>
          </a:xfrm>
          <a:custGeom>
            <a:avLst/>
            <a:gdLst/>
            <a:ahLst/>
            <a:cxnLst/>
            <a:rect l="l" t="t" r="r" b="b"/>
            <a:pathLst>
              <a:path w="18288000" h="1387107">
                <a:moveTo>
                  <a:pt x="0" y="0"/>
                </a:moveTo>
                <a:lnTo>
                  <a:pt x="18288000" y="0"/>
                </a:lnTo>
                <a:lnTo>
                  <a:pt x="18288000" y="1387107"/>
                </a:lnTo>
                <a:lnTo>
                  <a:pt x="0" y="138710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b="-35962"/>
            </a:stretch>
          </a:blipFill>
        </p:spPr>
      </p:sp>
      <p:sp>
        <p:nvSpPr>
          <p:cNvPr id="8" name="Freeform 8"/>
          <p:cNvSpPr/>
          <p:nvPr/>
        </p:nvSpPr>
        <p:spPr>
          <a:xfrm rot="-530138" flipH="1">
            <a:off x="7828230" y="6342484"/>
            <a:ext cx="12372020" cy="4851847"/>
          </a:xfrm>
          <a:custGeom>
            <a:avLst/>
            <a:gdLst/>
            <a:ahLst/>
            <a:cxnLst/>
            <a:rect l="l" t="t" r="r" b="b"/>
            <a:pathLst>
              <a:path w="12372020" h="4851847">
                <a:moveTo>
                  <a:pt x="12372020" y="0"/>
                </a:moveTo>
                <a:lnTo>
                  <a:pt x="0" y="0"/>
                </a:lnTo>
                <a:lnTo>
                  <a:pt x="0" y="4851847"/>
                </a:lnTo>
                <a:lnTo>
                  <a:pt x="12372020" y="4851847"/>
                </a:lnTo>
                <a:lnTo>
                  <a:pt x="1237202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48294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736949" y="2205444"/>
            <a:ext cx="1641929" cy="2759545"/>
          </a:xfrm>
          <a:custGeom>
            <a:avLst/>
            <a:gdLst/>
            <a:ahLst/>
            <a:cxnLst/>
            <a:rect l="l" t="t" r="r" b="b"/>
            <a:pathLst>
              <a:path w="1641929" h="2759545">
                <a:moveTo>
                  <a:pt x="0" y="0"/>
                </a:moveTo>
                <a:lnTo>
                  <a:pt x="1641929" y="0"/>
                </a:lnTo>
                <a:lnTo>
                  <a:pt x="1641929" y="2759545"/>
                </a:lnTo>
                <a:lnTo>
                  <a:pt x="0" y="275954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681349" y="1800995"/>
            <a:ext cx="1882576" cy="3163994"/>
          </a:xfrm>
          <a:custGeom>
            <a:avLst/>
            <a:gdLst/>
            <a:ahLst/>
            <a:cxnLst/>
            <a:rect l="l" t="t" r="r" b="b"/>
            <a:pathLst>
              <a:path w="1882576" h="3163994">
                <a:moveTo>
                  <a:pt x="0" y="0"/>
                </a:moveTo>
                <a:lnTo>
                  <a:pt x="1882576" y="0"/>
                </a:lnTo>
                <a:lnTo>
                  <a:pt x="1882576" y="3163994"/>
                </a:lnTo>
                <a:lnTo>
                  <a:pt x="0" y="31639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005530" y="2115038"/>
            <a:ext cx="1695721" cy="2849952"/>
          </a:xfrm>
          <a:custGeom>
            <a:avLst/>
            <a:gdLst/>
            <a:ahLst/>
            <a:cxnLst/>
            <a:rect l="l" t="t" r="r" b="b"/>
            <a:pathLst>
              <a:path w="1695721" h="2849952">
                <a:moveTo>
                  <a:pt x="0" y="0"/>
                </a:moveTo>
                <a:lnTo>
                  <a:pt x="1695721" y="0"/>
                </a:lnTo>
                <a:lnTo>
                  <a:pt x="1695721" y="2849951"/>
                </a:lnTo>
                <a:lnTo>
                  <a:pt x="0" y="28499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18930" y="1963073"/>
            <a:ext cx="1786140" cy="3001917"/>
          </a:xfrm>
          <a:custGeom>
            <a:avLst/>
            <a:gdLst/>
            <a:ahLst/>
            <a:cxnLst/>
            <a:rect l="l" t="t" r="r" b="b"/>
            <a:pathLst>
              <a:path w="1786140" h="3001917">
                <a:moveTo>
                  <a:pt x="0" y="0"/>
                </a:moveTo>
                <a:lnTo>
                  <a:pt x="1786141" y="0"/>
                </a:lnTo>
                <a:lnTo>
                  <a:pt x="1786141" y="3001916"/>
                </a:lnTo>
                <a:lnTo>
                  <a:pt x="0" y="300191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444426" y="3289744"/>
            <a:ext cx="2839870" cy="2062455"/>
          </a:xfrm>
          <a:custGeom>
            <a:avLst/>
            <a:gdLst/>
            <a:ahLst/>
            <a:cxnLst/>
            <a:rect l="l" t="t" r="r" b="b"/>
            <a:pathLst>
              <a:path w="2839870" h="2062455">
                <a:moveTo>
                  <a:pt x="0" y="0"/>
                </a:moveTo>
                <a:lnTo>
                  <a:pt x="2839870" y="0"/>
                </a:lnTo>
                <a:lnTo>
                  <a:pt x="2839870" y="2062455"/>
                </a:lnTo>
                <a:lnTo>
                  <a:pt x="0" y="206245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701727" y="3446688"/>
            <a:ext cx="2471393" cy="1794849"/>
          </a:xfrm>
          <a:custGeom>
            <a:avLst/>
            <a:gdLst/>
            <a:ahLst/>
            <a:cxnLst/>
            <a:rect l="l" t="t" r="r" b="b"/>
            <a:pathLst>
              <a:path w="2471393" h="1794849">
                <a:moveTo>
                  <a:pt x="0" y="0"/>
                </a:moveTo>
                <a:lnTo>
                  <a:pt x="2471394" y="0"/>
                </a:lnTo>
                <a:lnTo>
                  <a:pt x="2471394" y="1794849"/>
                </a:lnTo>
                <a:lnTo>
                  <a:pt x="0" y="17948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744547" y="0"/>
            <a:ext cx="16969098" cy="9885428"/>
            <a:chOff x="0" y="0"/>
            <a:chExt cx="4469227" cy="260356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69228" cy="2603569"/>
            </a:xfrm>
            <a:custGeom>
              <a:avLst/>
              <a:gdLst/>
              <a:ahLst/>
              <a:cxnLst/>
              <a:rect l="l" t="t" r="r" b="b"/>
              <a:pathLst>
                <a:path w="4469228" h="2603569">
                  <a:moveTo>
                    <a:pt x="23268" y="0"/>
                  </a:moveTo>
                  <a:lnTo>
                    <a:pt x="4445960" y="0"/>
                  </a:lnTo>
                  <a:cubicBezTo>
                    <a:pt x="4452131" y="0"/>
                    <a:pt x="4458049" y="2451"/>
                    <a:pt x="4462413" y="6815"/>
                  </a:cubicBezTo>
                  <a:cubicBezTo>
                    <a:pt x="4466776" y="11179"/>
                    <a:pt x="4469228" y="17097"/>
                    <a:pt x="4469228" y="23268"/>
                  </a:cubicBezTo>
                  <a:lnTo>
                    <a:pt x="4469228" y="2580301"/>
                  </a:lnTo>
                  <a:cubicBezTo>
                    <a:pt x="4469228" y="2586472"/>
                    <a:pt x="4466776" y="2592391"/>
                    <a:pt x="4462413" y="2596754"/>
                  </a:cubicBezTo>
                  <a:cubicBezTo>
                    <a:pt x="4458049" y="2601118"/>
                    <a:pt x="4452131" y="2603569"/>
                    <a:pt x="4445960" y="2603569"/>
                  </a:cubicBezTo>
                  <a:lnTo>
                    <a:pt x="23268" y="2603569"/>
                  </a:lnTo>
                  <a:cubicBezTo>
                    <a:pt x="17097" y="2603569"/>
                    <a:pt x="11179" y="2601118"/>
                    <a:pt x="6815" y="2596754"/>
                  </a:cubicBezTo>
                  <a:cubicBezTo>
                    <a:pt x="2451" y="2592391"/>
                    <a:pt x="0" y="2586472"/>
                    <a:pt x="0" y="2580301"/>
                  </a:cubicBezTo>
                  <a:lnTo>
                    <a:pt x="0" y="23268"/>
                  </a:lnTo>
                  <a:cubicBezTo>
                    <a:pt x="0" y="17097"/>
                    <a:pt x="2451" y="11179"/>
                    <a:pt x="6815" y="6815"/>
                  </a:cubicBezTo>
                  <a:cubicBezTo>
                    <a:pt x="11179" y="2451"/>
                    <a:pt x="17097" y="0"/>
                    <a:pt x="23268" y="0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95250" cap="rnd">
              <a:solidFill>
                <a:srgbClr val="FBD35B">
                  <a:alpha val="89804"/>
                </a:srgbClr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4469227" cy="26797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443499" y="796885"/>
            <a:ext cx="1587063" cy="943581"/>
          </a:xfrm>
          <a:custGeom>
            <a:avLst/>
            <a:gdLst/>
            <a:ahLst/>
            <a:cxnLst/>
            <a:rect l="l" t="t" r="r" b="b"/>
            <a:pathLst>
              <a:path w="1587063" h="943581">
                <a:moveTo>
                  <a:pt x="0" y="0"/>
                </a:moveTo>
                <a:lnTo>
                  <a:pt x="1587063" y="0"/>
                </a:lnTo>
                <a:lnTo>
                  <a:pt x="1587063" y="943581"/>
                </a:lnTo>
                <a:lnTo>
                  <a:pt x="0" y="94358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040682" y="7083008"/>
            <a:ext cx="5568749" cy="4350585"/>
          </a:xfrm>
          <a:custGeom>
            <a:avLst/>
            <a:gdLst/>
            <a:ahLst/>
            <a:cxnLst/>
            <a:rect l="l" t="t" r="r" b="b"/>
            <a:pathLst>
              <a:path w="5568749" h="4350585">
                <a:moveTo>
                  <a:pt x="0" y="0"/>
                </a:moveTo>
                <a:lnTo>
                  <a:pt x="5568749" y="0"/>
                </a:lnTo>
                <a:lnTo>
                  <a:pt x="5568749" y="4350584"/>
                </a:lnTo>
                <a:lnTo>
                  <a:pt x="0" y="435058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7044111" y="6870762"/>
            <a:ext cx="669534" cy="635448"/>
          </a:xfrm>
          <a:custGeom>
            <a:avLst/>
            <a:gdLst/>
            <a:ahLst/>
            <a:cxnLst/>
            <a:rect l="l" t="t" r="r" b="b"/>
            <a:pathLst>
              <a:path w="669534" h="635448">
                <a:moveTo>
                  <a:pt x="0" y="0"/>
                </a:moveTo>
                <a:lnTo>
                  <a:pt x="669534" y="0"/>
                </a:lnTo>
                <a:lnTo>
                  <a:pt x="669534" y="635448"/>
                </a:lnTo>
                <a:lnTo>
                  <a:pt x="0" y="635448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7610132" y="8111422"/>
            <a:ext cx="579944" cy="550419"/>
          </a:xfrm>
          <a:custGeom>
            <a:avLst/>
            <a:gdLst/>
            <a:ahLst/>
            <a:cxnLst/>
            <a:rect l="l" t="t" r="r" b="b"/>
            <a:pathLst>
              <a:path w="579944" h="550419">
                <a:moveTo>
                  <a:pt x="0" y="0"/>
                </a:moveTo>
                <a:lnTo>
                  <a:pt x="579943" y="0"/>
                </a:lnTo>
                <a:lnTo>
                  <a:pt x="579943" y="550420"/>
                </a:lnTo>
                <a:lnTo>
                  <a:pt x="0" y="55042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4903142" y="9331406"/>
            <a:ext cx="670787" cy="636637"/>
          </a:xfrm>
          <a:custGeom>
            <a:avLst/>
            <a:gdLst/>
            <a:ahLst/>
            <a:cxnLst/>
            <a:rect l="l" t="t" r="r" b="b"/>
            <a:pathLst>
              <a:path w="670787" h="636637">
                <a:moveTo>
                  <a:pt x="0" y="0"/>
                </a:moveTo>
                <a:lnTo>
                  <a:pt x="670787" y="0"/>
                </a:lnTo>
                <a:lnTo>
                  <a:pt x="670787" y="636637"/>
                </a:lnTo>
                <a:lnTo>
                  <a:pt x="0" y="63663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6557914" y="9572162"/>
            <a:ext cx="534286" cy="507086"/>
          </a:xfrm>
          <a:custGeom>
            <a:avLst/>
            <a:gdLst/>
            <a:ahLst/>
            <a:cxnLst/>
            <a:rect l="l" t="t" r="r" b="b"/>
            <a:pathLst>
              <a:path w="534286" h="507086">
                <a:moveTo>
                  <a:pt x="0" y="0"/>
                </a:moveTo>
                <a:lnTo>
                  <a:pt x="534286" y="0"/>
                </a:lnTo>
                <a:lnTo>
                  <a:pt x="534286" y="507087"/>
                </a:lnTo>
                <a:lnTo>
                  <a:pt x="0" y="50708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529594" y="8267332"/>
            <a:ext cx="669534" cy="635448"/>
          </a:xfrm>
          <a:custGeom>
            <a:avLst/>
            <a:gdLst/>
            <a:ahLst/>
            <a:cxnLst/>
            <a:rect l="l" t="t" r="r" b="b"/>
            <a:pathLst>
              <a:path w="669534" h="635448">
                <a:moveTo>
                  <a:pt x="0" y="0"/>
                </a:moveTo>
                <a:lnTo>
                  <a:pt x="669534" y="0"/>
                </a:lnTo>
                <a:lnTo>
                  <a:pt x="669534" y="635449"/>
                </a:lnTo>
                <a:lnTo>
                  <a:pt x="0" y="63544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6557914" y="8261322"/>
            <a:ext cx="534286" cy="507086"/>
          </a:xfrm>
          <a:custGeom>
            <a:avLst/>
            <a:gdLst/>
            <a:ahLst/>
            <a:cxnLst/>
            <a:rect l="l" t="t" r="r" b="b"/>
            <a:pathLst>
              <a:path w="534286" h="507086">
                <a:moveTo>
                  <a:pt x="0" y="0"/>
                </a:moveTo>
                <a:lnTo>
                  <a:pt x="534286" y="0"/>
                </a:lnTo>
                <a:lnTo>
                  <a:pt x="534286" y="507086"/>
                </a:lnTo>
                <a:lnTo>
                  <a:pt x="0" y="50708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3936633" y="145931"/>
            <a:ext cx="7268256" cy="82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</a:pPr>
            <a:r>
              <a:rPr lang="en-US" sz="4786" dirty="0" err="1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Dự</a:t>
            </a:r>
            <a:r>
              <a:rPr lang="en-US" sz="4786" dirty="0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4786" dirty="0" err="1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Án</a:t>
            </a:r>
            <a:r>
              <a:rPr lang="en-US" sz="4786" dirty="0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: </a:t>
            </a:r>
            <a:r>
              <a:rPr lang="en-US" sz="4786" dirty="0" err="1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Bè</a:t>
            </a:r>
            <a:r>
              <a:rPr lang="en-US" sz="4786" dirty="0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4786" dirty="0" err="1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nổi</a:t>
            </a:r>
            <a:r>
              <a:rPr lang="en-US" sz="4786" dirty="0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4786" dirty="0" err="1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trên</a:t>
            </a:r>
            <a:r>
              <a:rPr lang="en-US" sz="4786" dirty="0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 </a:t>
            </a:r>
            <a:r>
              <a:rPr lang="en-US" sz="4786" dirty="0" err="1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sông</a:t>
            </a:r>
            <a:r>
              <a:rPr lang="en-US" sz="4786" dirty="0">
                <a:solidFill>
                  <a:srgbClr val="1A537E"/>
                </a:solidFill>
                <a:latin typeface="EFCO Brookshire"/>
                <a:ea typeface="EFCO Brookshire"/>
                <a:cs typeface="EFCO Brookshire"/>
                <a:sym typeface="EFCO Brookshire"/>
              </a:rPr>
              <a:t>-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52932" y="197958"/>
            <a:ext cx="5632762" cy="635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3685" dirty="0">
                <a:solidFill>
                  <a:srgbClr val="1A537E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GV: Nguyễn Thị </a:t>
            </a:r>
            <a:r>
              <a:rPr lang="en-US" sz="3685" dirty="0" err="1">
                <a:solidFill>
                  <a:srgbClr val="1A537E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Hảo</a:t>
            </a:r>
            <a:endParaRPr lang="en-US" sz="3685" dirty="0">
              <a:solidFill>
                <a:srgbClr val="1A537E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C9A49DC-C854-4650-1F75-81B59F9D4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03394"/>
              </p:ext>
            </p:extLst>
          </p:nvPr>
        </p:nvGraphicFramePr>
        <p:xfrm>
          <a:off x="1489335" y="1175125"/>
          <a:ext cx="15544800" cy="6842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844">
                  <a:extLst>
                    <a:ext uri="{9D8B030D-6E8A-4147-A177-3AD203B41FA5}">
                      <a16:colId xmlns:a16="http://schemas.microsoft.com/office/drawing/2014/main" val="3329303542"/>
                    </a:ext>
                  </a:extLst>
                </a:gridCol>
                <a:gridCol w="2602346">
                  <a:extLst>
                    <a:ext uri="{9D8B030D-6E8A-4147-A177-3AD203B41FA5}">
                      <a16:colId xmlns:a16="http://schemas.microsoft.com/office/drawing/2014/main" val="1346019741"/>
                    </a:ext>
                  </a:extLst>
                </a:gridCol>
                <a:gridCol w="2620118">
                  <a:extLst>
                    <a:ext uri="{9D8B030D-6E8A-4147-A177-3AD203B41FA5}">
                      <a16:colId xmlns:a16="http://schemas.microsoft.com/office/drawing/2014/main" val="1725038996"/>
                    </a:ext>
                  </a:extLst>
                </a:gridCol>
                <a:gridCol w="2682811">
                  <a:extLst>
                    <a:ext uri="{9D8B030D-6E8A-4147-A177-3AD203B41FA5}">
                      <a16:colId xmlns:a16="http://schemas.microsoft.com/office/drawing/2014/main" val="1796272"/>
                    </a:ext>
                  </a:extLst>
                </a:gridCol>
                <a:gridCol w="2682811">
                  <a:extLst>
                    <a:ext uri="{9D8B030D-6E8A-4147-A177-3AD203B41FA5}">
                      <a16:colId xmlns:a16="http://schemas.microsoft.com/office/drawing/2014/main" val="2973435810"/>
                    </a:ext>
                  </a:extLst>
                </a:gridCol>
                <a:gridCol w="2521870">
                  <a:extLst>
                    <a:ext uri="{9D8B030D-6E8A-4147-A177-3AD203B41FA5}">
                      <a16:colId xmlns:a16="http://schemas.microsoft.com/office/drawing/2014/main" val="415339883"/>
                    </a:ext>
                  </a:extLst>
                </a:gridCol>
              </a:tblGrid>
              <a:tr h="552069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học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 anchor="ctr"/>
                </a:tc>
                <a:tc>
                  <a:txBody>
                    <a:bodyPr/>
                    <a:lstStyle/>
                    <a:p>
                      <a:pPr marL="102870"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24/3/2025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25/3/2025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 anchor="ctr"/>
                </a:tc>
                <a:tc>
                  <a:txBody>
                    <a:bodyPr/>
                    <a:lstStyle/>
                    <a:p>
                      <a:pPr marL="102870"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26/3/2025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27/3/2025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28/3/2025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 anchor="ctr"/>
                </a:tc>
                <a:extLst>
                  <a:ext uri="{0D108BD9-81ED-4DB2-BD59-A6C34878D82A}">
                    <a16:rowId xmlns:a16="http://schemas.microsoft.com/office/drawing/2014/main" val="2643620220"/>
                  </a:ext>
                </a:extLst>
              </a:tr>
              <a:tr h="13055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nhận thức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"Đếm đến 9, nhận biết các nhóm có 9 đối tượng, nhận biết chữ số 9"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nhận thức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 5E: Tìm hiểu chiếc bè nổi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triển ngôn ngữ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Tập tô chữ cái g- y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 marL="102870"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thẩm mỹ: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HĐ EDP: “Làm bè nổi trên sông”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thể chất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VĐCB: Lăn bóng và đi theo bóng qua 4-5 chướng ngại vật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extLst>
                  <a:ext uri="{0D108BD9-81ED-4DB2-BD59-A6C34878D82A}">
                    <a16:rowId xmlns:a16="http://schemas.microsoft.com/office/drawing/2014/main" val="3661849929"/>
                  </a:ext>
                </a:extLst>
              </a:tr>
              <a:tr h="3211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 biển số xe. 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“Bò chui qua ống dài”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chọn: 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Xới đất trồng rau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Tỉa cây cảnh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Nhặt lá rụng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Chơi với những chiếc lá rụng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 marL="3175" algn="just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 thời tiết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 algn="just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“Trèo lên xuống thang, chạy nhấc cao đùi”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chọn: 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Xới đất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Tưới cây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Trồng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rau đay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  <a:tabLst>
                          <a:tab pos="2257425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Nhổ cỏ rau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Font typeface=".VnTime"/>
                        <a:buChar char="-"/>
                        <a:tabLst>
                          <a:tab pos="3175" algn="l"/>
                          <a:tab pos="4572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Thực hành chăm sóc cây góc thiên nhiên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*Squats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 marL="3175" algn="just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sát: Đèn tín hiệu giao thông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 algn="just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“Ném vòng cổ chai”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085">
                        <a:buNone/>
                        <a:tabLst>
                          <a:tab pos="193167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chọn: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Nhặt cỏ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Vặt lá sâu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Tưới cây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Cải tạo góc chơi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Theo dõi sự phát triển của cây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Font typeface=".VnTime"/>
                        <a:buChar char="-"/>
                        <a:tabLst>
                          <a:tab pos="3175" algn="l"/>
                          <a:tab pos="457200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 bảo hiểm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TCV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“Bò lúc lăc</a:t>
                      </a: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  <a:tabLst>
                          <a:tab pos="193167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chọn: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Tưới cây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Bắt sâu cho lá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  <a:tabLst>
                          <a:tab pos="2257425" algn="l"/>
                        </a:tabLst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Nhổ cỏ rau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Thực hành chăm sóc cây góc thiên nhiên, chăm sóc các con vật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870"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*Nhảy lò cò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Tổng kết dự án” Bè nổi trên sông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Trưng bày sản phẩm dự án: Bè nổi trên sông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Địa điểm: Khu vực tuyên truyền của trường.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 hoạt động: Cho trẻ quan sát, thử nghiệm sản phẩm bè nổi. 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extLst>
                  <a:ext uri="{0D108BD9-81ED-4DB2-BD59-A6C34878D82A}">
                    <a16:rowId xmlns:a16="http://schemas.microsoft.com/office/drawing/2014/main" val="219486432"/>
                  </a:ext>
                </a:extLst>
              </a:tr>
              <a:tr h="1545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Mở dự án Stem "Làm thuyền nổi trên mặt nước" tiết 1 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Vè giao thông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 dựng mẫu thiết kế "Bè nổi trên sông" (B2, B3)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cân đo, tra kênh cho trẻ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Tiết tấu nhanh " Em đi qua ngã tư đường phố"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Thơ: Giúp bà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Dạy trẻ cách  ứng phó với lũ lụt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870"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Múa: Em đi chơi thuyền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 sinh lớp cuối tuần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158" marR="24158" marT="0" marB="0"/>
                </a:tc>
                <a:extLst>
                  <a:ext uri="{0D108BD9-81ED-4DB2-BD59-A6C34878D82A}">
                    <a16:rowId xmlns:a16="http://schemas.microsoft.com/office/drawing/2014/main" val="3719452522"/>
                  </a:ext>
                </a:extLst>
              </a:tr>
            </a:tbl>
          </a:graphicData>
        </a:graphic>
      </p:graphicFrame>
      <p:sp>
        <p:nvSpPr>
          <p:cNvPr id="30" name="Freeform 26"/>
          <p:cNvSpPr/>
          <p:nvPr/>
        </p:nvSpPr>
        <p:spPr>
          <a:xfrm>
            <a:off x="187255" y="7312200"/>
            <a:ext cx="6020330" cy="3379370"/>
          </a:xfrm>
          <a:custGeom>
            <a:avLst/>
            <a:gdLst/>
            <a:ahLst/>
            <a:cxnLst/>
            <a:rect l="l" t="t" r="r" b="b"/>
            <a:pathLst>
              <a:path w="5672551" h="2772459">
                <a:moveTo>
                  <a:pt x="0" y="0"/>
                </a:moveTo>
                <a:lnTo>
                  <a:pt x="5672551" y="0"/>
                </a:lnTo>
                <a:lnTo>
                  <a:pt x="5672551" y="2772460"/>
                </a:lnTo>
                <a:lnTo>
                  <a:pt x="0" y="277246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348307" y="5689779"/>
            <a:ext cx="4362077" cy="4876099"/>
          </a:xfrm>
          <a:custGeom>
            <a:avLst/>
            <a:gdLst/>
            <a:ahLst/>
            <a:cxnLst/>
            <a:rect l="l" t="t" r="r" b="b"/>
            <a:pathLst>
              <a:path w="4362077" h="4876099">
                <a:moveTo>
                  <a:pt x="4362077" y="0"/>
                </a:moveTo>
                <a:lnTo>
                  <a:pt x="0" y="0"/>
                </a:lnTo>
                <a:lnTo>
                  <a:pt x="0" y="4876099"/>
                </a:lnTo>
                <a:lnTo>
                  <a:pt x="4362077" y="4876099"/>
                </a:lnTo>
                <a:lnTo>
                  <a:pt x="43620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730171" y="4444696"/>
            <a:ext cx="1557829" cy="5563676"/>
          </a:xfrm>
          <a:custGeom>
            <a:avLst/>
            <a:gdLst/>
            <a:ahLst/>
            <a:cxnLst/>
            <a:rect l="l" t="t" r="r" b="b"/>
            <a:pathLst>
              <a:path w="1557829" h="5563676">
                <a:moveTo>
                  <a:pt x="0" y="0"/>
                </a:moveTo>
                <a:lnTo>
                  <a:pt x="1557829" y="0"/>
                </a:lnTo>
                <a:lnTo>
                  <a:pt x="1557829" y="5563676"/>
                </a:lnTo>
                <a:lnTo>
                  <a:pt x="0" y="5563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78959" y="9142124"/>
            <a:ext cx="4742891" cy="1375438"/>
          </a:xfrm>
          <a:custGeom>
            <a:avLst/>
            <a:gdLst/>
            <a:ahLst/>
            <a:cxnLst/>
            <a:rect l="l" t="t" r="r" b="b"/>
            <a:pathLst>
              <a:path w="4742891" h="1375438">
                <a:moveTo>
                  <a:pt x="0" y="0"/>
                </a:moveTo>
                <a:lnTo>
                  <a:pt x="4742891" y="0"/>
                </a:lnTo>
                <a:lnTo>
                  <a:pt x="4742891" y="1375438"/>
                </a:lnTo>
                <a:lnTo>
                  <a:pt x="0" y="1375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742021" y="9190440"/>
            <a:ext cx="4742891" cy="1375438"/>
          </a:xfrm>
          <a:custGeom>
            <a:avLst/>
            <a:gdLst/>
            <a:ahLst/>
            <a:cxnLst/>
            <a:rect l="l" t="t" r="r" b="b"/>
            <a:pathLst>
              <a:path w="4742891" h="1375438">
                <a:moveTo>
                  <a:pt x="0" y="0"/>
                </a:moveTo>
                <a:lnTo>
                  <a:pt x="4742891" y="0"/>
                </a:lnTo>
                <a:lnTo>
                  <a:pt x="4742891" y="1375438"/>
                </a:lnTo>
                <a:lnTo>
                  <a:pt x="0" y="1375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41624" y="1028700"/>
            <a:ext cx="3255596" cy="2096147"/>
          </a:xfrm>
          <a:custGeom>
            <a:avLst/>
            <a:gdLst/>
            <a:ahLst/>
            <a:cxnLst/>
            <a:rect l="l" t="t" r="r" b="b"/>
            <a:pathLst>
              <a:path w="3255596" h="2096147">
                <a:moveTo>
                  <a:pt x="0" y="0"/>
                </a:moveTo>
                <a:lnTo>
                  <a:pt x="3255596" y="0"/>
                </a:lnTo>
                <a:lnTo>
                  <a:pt x="3255596" y="2096147"/>
                </a:lnTo>
                <a:lnTo>
                  <a:pt x="0" y="2096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424651" y="472648"/>
            <a:ext cx="2168870" cy="1906951"/>
          </a:xfrm>
          <a:custGeom>
            <a:avLst/>
            <a:gdLst/>
            <a:ahLst/>
            <a:cxnLst/>
            <a:rect l="l" t="t" r="r" b="b"/>
            <a:pathLst>
              <a:path w="2168870" h="1906951">
                <a:moveTo>
                  <a:pt x="0" y="0"/>
                </a:moveTo>
                <a:lnTo>
                  <a:pt x="2168869" y="0"/>
                </a:lnTo>
                <a:lnTo>
                  <a:pt x="2168869" y="1906951"/>
                </a:lnTo>
                <a:lnTo>
                  <a:pt x="0" y="1906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439400" y="232118"/>
            <a:ext cx="5181600" cy="816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vi-VN" sz="4400" b="1" dirty="0">
                <a:solidFill>
                  <a:srgbClr val="1A537E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-</a:t>
            </a:r>
            <a:r>
              <a:rPr lang="en-US" sz="4400" b="1" dirty="0">
                <a:solidFill>
                  <a:srgbClr val="1A537E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GV: Lưu Thị Thảo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533" y="320248"/>
            <a:ext cx="7756657" cy="765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</a:pPr>
            <a:r>
              <a:rPr lang="en-US" sz="4044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Nhánh 2: Biển báo giao thông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2216FF6-24A4-C171-75CC-9B7B9203B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02864"/>
              </p:ext>
            </p:extLst>
          </p:nvPr>
        </p:nvGraphicFramePr>
        <p:xfrm>
          <a:off x="1473259" y="1448736"/>
          <a:ext cx="15256910" cy="6162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2610">
                  <a:extLst>
                    <a:ext uri="{9D8B030D-6E8A-4147-A177-3AD203B41FA5}">
                      <a16:colId xmlns:a16="http://schemas.microsoft.com/office/drawing/2014/main" val="776286841"/>
                    </a:ext>
                  </a:extLst>
                </a:gridCol>
                <a:gridCol w="2546518">
                  <a:extLst>
                    <a:ext uri="{9D8B030D-6E8A-4147-A177-3AD203B41FA5}">
                      <a16:colId xmlns:a16="http://schemas.microsoft.com/office/drawing/2014/main" val="818838766"/>
                    </a:ext>
                  </a:extLst>
                </a:gridCol>
                <a:gridCol w="2563909">
                  <a:extLst>
                    <a:ext uri="{9D8B030D-6E8A-4147-A177-3AD203B41FA5}">
                      <a16:colId xmlns:a16="http://schemas.microsoft.com/office/drawing/2014/main" val="1567552188"/>
                    </a:ext>
                  </a:extLst>
                </a:gridCol>
                <a:gridCol w="2625259">
                  <a:extLst>
                    <a:ext uri="{9D8B030D-6E8A-4147-A177-3AD203B41FA5}">
                      <a16:colId xmlns:a16="http://schemas.microsoft.com/office/drawing/2014/main" val="4038992037"/>
                    </a:ext>
                  </a:extLst>
                </a:gridCol>
                <a:gridCol w="2625259">
                  <a:extLst>
                    <a:ext uri="{9D8B030D-6E8A-4147-A177-3AD203B41FA5}">
                      <a16:colId xmlns:a16="http://schemas.microsoft.com/office/drawing/2014/main" val="3833966421"/>
                    </a:ext>
                  </a:extLst>
                </a:gridCol>
                <a:gridCol w="2513355">
                  <a:extLst>
                    <a:ext uri="{9D8B030D-6E8A-4147-A177-3AD203B41FA5}">
                      <a16:colId xmlns:a16="http://schemas.microsoft.com/office/drawing/2014/main" val="3399730808"/>
                    </a:ext>
                  </a:extLst>
                </a:gridCol>
              </a:tblGrid>
              <a:tr h="374491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học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 anchor="ctr"/>
                </a:tc>
                <a:tc>
                  <a:txBody>
                    <a:bodyPr/>
                    <a:lstStyle/>
                    <a:p>
                      <a:pPr marL="102870"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31/3/2025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01/4/2025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 anchor="ctr"/>
                </a:tc>
                <a:tc>
                  <a:txBody>
                    <a:bodyPr/>
                    <a:lstStyle/>
                    <a:p>
                      <a:pPr marL="102870" algn="ctr">
                        <a:buNone/>
                      </a:pP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02/4/2025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03/4/2025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04/4/2025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 anchor="ctr"/>
                </a:tc>
                <a:extLst>
                  <a:ext uri="{0D108BD9-81ED-4DB2-BD59-A6C34878D82A}">
                    <a16:rowId xmlns:a16="http://schemas.microsoft.com/office/drawing/2014/main" val="4201120851"/>
                  </a:ext>
                </a:extLst>
              </a:tr>
              <a:tr h="11234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2870"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nhận thức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Bé với quyền sống còn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thẩm mỹ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Hát: Cô dạy bé bài học giao thông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 ngữ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quen chữ cái m-l-n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thể chất 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"Ném trúng đích ngang bằng 1 tay"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ngôn ngữ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 kịch: Thỏ con đi học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extLst>
                  <a:ext uri="{0D108BD9-81ED-4DB2-BD59-A6C34878D82A}">
                    <a16:rowId xmlns:a16="http://schemas.microsoft.com/office/drawing/2014/main" val="754023907"/>
                  </a:ext>
                </a:extLst>
              </a:tr>
              <a:tr h="3090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sát: xe máy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“Mèo trèo cây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.VnTime"/>
                        <a:buChar char="-"/>
                        <a:tabLst>
                          <a:tab pos="3175" algn="l"/>
                          <a:tab pos="45720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.VnTime"/>
                        <a:buChar char="-"/>
                        <a:tabLst>
                          <a:tab pos="3175" algn="l"/>
                          <a:tab pos="45720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Không gian sáng tạo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Vẽ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tranh cát các phương tiện giao thông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Tô tượng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Chấm màu tranh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*Chạy tiếp sức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sát: Biển báo giao thông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“Ném bóng”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.VnTime"/>
                        <a:buChar char="-"/>
                        <a:tabLst>
                          <a:tab pos="3175" algn="l"/>
                          <a:tab pos="45720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 Không gian sáng tạo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Dính dán các hành vi tham gia giao thông an toàn từ các nguyên học liệu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Vẽ tranh cát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870" indent="-114300">
                        <a:buNone/>
                        <a:tabLst>
                          <a:tab pos="193167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Tô màu tranh cát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 marL="25400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sát: xe đạp điện.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0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“Đua thuyền”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chọn:  Không gian sáng tạo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Vẽ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PTGT trên bóng kính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Tô tượng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Nặn phương tiện giao thông bé thích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*Bật qua mô đất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sát: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tiết.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“Cá sấu lên bờ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.VnTime"/>
                        <a:buChar char="-"/>
                        <a:tabLst>
                          <a:tab pos="3175" algn="l"/>
                          <a:tab pos="45720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chọn:  Không gian sáng tạo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Vẽ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tranh cát các phương tiện giao thông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Tô tượng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Chấm màu tranh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870"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màu acry lic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  xe ô tô.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“ Mèo trèo cây”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chọn:  Không gian sáng tạo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Làm tranh từ tăm bông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Làm tranh từ đất nặn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Làm tranh từ xốp màu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*Nhảy bao bố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extLst>
                  <a:ext uri="{0D108BD9-81ED-4DB2-BD59-A6C34878D82A}">
                    <a16:rowId xmlns:a16="http://schemas.microsoft.com/office/drawing/2014/main" val="2935684633"/>
                  </a:ext>
                </a:extLst>
              </a:tr>
              <a:tr h="157366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Truyện: Qua đường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sát,  nhận biết, phân biệt một số nhóm biển báo giao thông đường bộ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Truyện: Xe lu và xe ca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 "Đọc số điện thoại, số nhà, biển số xe"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Truyện: Ai quan trọng hơn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Trò chơi "Trồng đậu trồng cà"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Hát:  Đi đường bé nhớ    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Dạy bé tham gia giao thông an toàn"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870"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Hát: Cô dạy bé bài học giao thông 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 sinh lớp cuối tuần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333" marR="24333" marT="0" marB="0"/>
                </a:tc>
                <a:extLst>
                  <a:ext uri="{0D108BD9-81ED-4DB2-BD59-A6C34878D82A}">
                    <a16:rowId xmlns:a16="http://schemas.microsoft.com/office/drawing/2014/main" val="53835814"/>
                  </a:ext>
                </a:extLst>
              </a:tr>
            </a:tbl>
          </a:graphicData>
        </a:graphic>
      </p:graphicFrame>
      <p:sp>
        <p:nvSpPr>
          <p:cNvPr id="17" name="Freeform 13"/>
          <p:cNvSpPr/>
          <p:nvPr/>
        </p:nvSpPr>
        <p:spPr>
          <a:xfrm>
            <a:off x="-142359" y="7266709"/>
            <a:ext cx="5807130" cy="3143109"/>
          </a:xfrm>
          <a:custGeom>
            <a:avLst/>
            <a:gdLst/>
            <a:ahLst/>
            <a:cxnLst/>
            <a:rect l="l" t="t" r="r" b="b"/>
            <a:pathLst>
              <a:path w="5807130" h="3143109">
                <a:moveTo>
                  <a:pt x="0" y="0"/>
                </a:moveTo>
                <a:lnTo>
                  <a:pt x="5807130" y="0"/>
                </a:lnTo>
                <a:lnTo>
                  <a:pt x="5807130" y="3143109"/>
                </a:lnTo>
                <a:lnTo>
                  <a:pt x="0" y="31431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1" name="Freeform 10"/>
          <p:cNvSpPr/>
          <p:nvPr/>
        </p:nvSpPr>
        <p:spPr>
          <a:xfrm>
            <a:off x="15709293" y="6866086"/>
            <a:ext cx="1997513" cy="3364232"/>
          </a:xfrm>
          <a:custGeom>
            <a:avLst/>
            <a:gdLst/>
            <a:ahLst/>
            <a:cxnLst/>
            <a:rect l="l" t="t" r="r" b="b"/>
            <a:pathLst>
              <a:path w="1997513" h="3364232">
                <a:moveTo>
                  <a:pt x="0" y="0"/>
                </a:moveTo>
                <a:lnTo>
                  <a:pt x="1997513" y="0"/>
                </a:lnTo>
                <a:lnTo>
                  <a:pt x="1997513" y="3364232"/>
                </a:lnTo>
                <a:lnTo>
                  <a:pt x="0" y="33642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1"/>
          <p:cNvSpPr/>
          <p:nvPr/>
        </p:nvSpPr>
        <p:spPr>
          <a:xfrm>
            <a:off x="-142359" y="-82054"/>
            <a:ext cx="2156128" cy="2158827"/>
          </a:xfrm>
          <a:custGeom>
            <a:avLst/>
            <a:gdLst/>
            <a:ahLst/>
            <a:cxnLst/>
            <a:rect l="l" t="t" r="r" b="b"/>
            <a:pathLst>
              <a:path w="2156128" h="2158827">
                <a:moveTo>
                  <a:pt x="0" y="0"/>
                </a:moveTo>
                <a:lnTo>
                  <a:pt x="2156129" y="0"/>
                </a:lnTo>
                <a:lnTo>
                  <a:pt x="2156129" y="2158827"/>
                </a:lnTo>
                <a:lnTo>
                  <a:pt x="0" y="21588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6D644894-226B-78FA-B0A2-C08D1B9E240E}"/>
              </a:ext>
            </a:extLst>
          </p:cNvPr>
          <p:cNvSpPr/>
          <p:nvPr/>
        </p:nvSpPr>
        <p:spPr>
          <a:xfrm>
            <a:off x="10005687" y="8911562"/>
            <a:ext cx="4742891" cy="1375438"/>
          </a:xfrm>
          <a:custGeom>
            <a:avLst/>
            <a:gdLst/>
            <a:ahLst/>
            <a:cxnLst/>
            <a:rect l="l" t="t" r="r" b="b"/>
            <a:pathLst>
              <a:path w="4742891" h="1375438">
                <a:moveTo>
                  <a:pt x="0" y="0"/>
                </a:moveTo>
                <a:lnTo>
                  <a:pt x="4742891" y="0"/>
                </a:lnTo>
                <a:lnTo>
                  <a:pt x="4742891" y="1375438"/>
                </a:lnTo>
                <a:lnTo>
                  <a:pt x="0" y="13754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758231" y="6998886"/>
            <a:ext cx="5591928" cy="3878797"/>
          </a:xfrm>
          <a:custGeom>
            <a:avLst/>
            <a:gdLst/>
            <a:ahLst/>
            <a:cxnLst/>
            <a:rect l="l" t="t" r="r" b="b"/>
            <a:pathLst>
              <a:path w="5591928" h="3878797">
                <a:moveTo>
                  <a:pt x="0" y="0"/>
                </a:moveTo>
                <a:lnTo>
                  <a:pt x="5591929" y="0"/>
                </a:lnTo>
                <a:lnTo>
                  <a:pt x="5591929" y="3878798"/>
                </a:lnTo>
                <a:lnTo>
                  <a:pt x="0" y="38787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7407"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1801196" y="6744620"/>
            <a:ext cx="5958496" cy="4133064"/>
          </a:xfrm>
          <a:custGeom>
            <a:avLst/>
            <a:gdLst/>
            <a:ahLst/>
            <a:cxnLst/>
            <a:rect l="l" t="t" r="r" b="b"/>
            <a:pathLst>
              <a:path w="5958496" h="4133064">
                <a:moveTo>
                  <a:pt x="5958496" y="0"/>
                </a:moveTo>
                <a:lnTo>
                  <a:pt x="0" y="0"/>
                </a:lnTo>
                <a:lnTo>
                  <a:pt x="0" y="4133064"/>
                </a:lnTo>
                <a:lnTo>
                  <a:pt x="5958496" y="4133064"/>
                </a:lnTo>
                <a:lnTo>
                  <a:pt x="595849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740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30072" y="9202181"/>
            <a:ext cx="4527693" cy="1284733"/>
          </a:xfrm>
          <a:custGeom>
            <a:avLst/>
            <a:gdLst/>
            <a:ahLst/>
            <a:cxnLst/>
            <a:rect l="l" t="t" r="r" b="b"/>
            <a:pathLst>
              <a:path w="4527693" h="1284733">
                <a:moveTo>
                  <a:pt x="0" y="0"/>
                </a:moveTo>
                <a:lnTo>
                  <a:pt x="4527693" y="0"/>
                </a:lnTo>
                <a:lnTo>
                  <a:pt x="4527693" y="1284734"/>
                </a:lnTo>
                <a:lnTo>
                  <a:pt x="0" y="128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8243055" y="9200551"/>
            <a:ext cx="4527693" cy="1284733"/>
          </a:xfrm>
          <a:custGeom>
            <a:avLst/>
            <a:gdLst/>
            <a:ahLst/>
            <a:cxnLst/>
            <a:rect l="l" t="t" r="r" b="b"/>
            <a:pathLst>
              <a:path w="4527693" h="1284733">
                <a:moveTo>
                  <a:pt x="4527693" y="0"/>
                </a:moveTo>
                <a:lnTo>
                  <a:pt x="0" y="0"/>
                </a:lnTo>
                <a:lnTo>
                  <a:pt x="0" y="1284733"/>
                </a:lnTo>
                <a:lnTo>
                  <a:pt x="4527693" y="1284733"/>
                </a:lnTo>
                <a:lnTo>
                  <a:pt x="45276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108247"/>
            <a:ext cx="12364554" cy="101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2"/>
              </a:lnSpc>
            </a:pPr>
            <a:r>
              <a:rPr lang="en-US" sz="5308" dirty="0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An </a:t>
            </a:r>
            <a:r>
              <a:rPr lang="en-US" sz="5308" dirty="0" err="1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toàn</a:t>
            </a:r>
            <a:r>
              <a:rPr lang="en-US" sz="5308" dirty="0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  <a:r>
              <a:rPr lang="en-US" sz="5308" dirty="0" err="1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giao</a:t>
            </a:r>
            <a:r>
              <a:rPr lang="en-US" sz="5308" dirty="0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  <a:r>
              <a:rPr lang="en-US" sz="5308" dirty="0" err="1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thông</a:t>
            </a:r>
            <a:r>
              <a:rPr lang="en-US" sz="5308" dirty="0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  <a:r>
              <a:rPr lang="en-US" sz="5308" dirty="0" err="1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là</a:t>
            </a:r>
            <a:r>
              <a:rPr lang="en-US" sz="5308" dirty="0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 </a:t>
            </a:r>
            <a:r>
              <a:rPr lang="en-US" sz="5308" dirty="0" err="1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không</a:t>
            </a:r>
            <a:r>
              <a:rPr lang="en-US" sz="5308" dirty="0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 tai </a:t>
            </a:r>
            <a:r>
              <a:rPr lang="en-US" sz="5308" dirty="0" err="1">
                <a:solidFill>
                  <a:srgbClr val="1A537E"/>
                </a:solidFill>
                <a:latin typeface="Funtastic"/>
                <a:ea typeface="Funtastic"/>
                <a:cs typeface="Funtastic"/>
                <a:sym typeface="Funtastic"/>
              </a:rPr>
              <a:t>nạn</a:t>
            </a:r>
            <a:endParaRPr lang="en-US" sz="5308" dirty="0">
              <a:solidFill>
                <a:srgbClr val="1A537E"/>
              </a:solidFill>
              <a:latin typeface="Funtastic"/>
              <a:ea typeface="Funtastic"/>
              <a:cs typeface="Funtastic"/>
              <a:sym typeface="Funtastic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3935951" y="687018"/>
            <a:ext cx="2983257" cy="1920799"/>
          </a:xfrm>
          <a:custGeom>
            <a:avLst/>
            <a:gdLst/>
            <a:ahLst/>
            <a:cxnLst/>
            <a:rect l="l" t="t" r="r" b="b"/>
            <a:pathLst>
              <a:path w="2983257" h="1920799">
                <a:moveTo>
                  <a:pt x="2983258" y="0"/>
                </a:moveTo>
                <a:lnTo>
                  <a:pt x="0" y="0"/>
                </a:lnTo>
                <a:lnTo>
                  <a:pt x="0" y="1920799"/>
                </a:lnTo>
                <a:lnTo>
                  <a:pt x="2983258" y="1920799"/>
                </a:lnTo>
                <a:lnTo>
                  <a:pt x="298325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68791" y="687018"/>
            <a:ext cx="2983257" cy="1920799"/>
          </a:xfrm>
          <a:custGeom>
            <a:avLst/>
            <a:gdLst/>
            <a:ahLst/>
            <a:cxnLst/>
            <a:rect l="l" t="t" r="r" b="b"/>
            <a:pathLst>
              <a:path w="2983257" h="1920799">
                <a:moveTo>
                  <a:pt x="0" y="0"/>
                </a:moveTo>
                <a:lnTo>
                  <a:pt x="2983258" y="0"/>
                </a:lnTo>
                <a:lnTo>
                  <a:pt x="2983258" y="1920799"/>
                </a:lnTo>
                <a:lnTo>
                  <a:pt x="0" y="19207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620888" y="117374"/>
            <a:ext cx="5653107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dirty="0">
                <a:solidFill>
                  <a:srgbClr val="1A537E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GV: Nguyễn Thị </a:t>
            </a:r>
            <a:r>
              <a:rPr lang="en-US" sz="4800" dirty="0" err="1">
                <a:solidFill>
                  <a:srgbClr val="1A537E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Hảo</a:t>
            </a:r>
            <a:endParaRPr lang="en-US" sz="4800" dirty="0">
              <a:solidFill>
                <a:srgbClr val="1A537E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163510" y="3672779"/>
            <a:ext cx="1863036" cy="989476"/>
          </a:xfrm>
          <a:custGeom>
            <a:avLst/>
            <a:gdLst/>
            <a:ahLst/>
            <a:cxnLst/>
            <a:rect l="l" t="t" r="r" b="b"/>
            <a:pathLst>
              <a:path w="1863036" h="989476">
                <a:moveTo>
                  <a:pt x="0" y="0"/>
                </a:moveTo>
                <a:lnTo>
                  <a:pt x="1863036" y="0"/>
                </a:lnTo>
                <a:lnTo>
                  <a:pt x="1863036" y="989476"/>
                </a:lnTo>
                <a:lnTo>
                  <a:pt x="0" y="9894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7947" b="-67232"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3261454" y="3672779"/>
            <a:ext cx="1863036" cy="989476"/>
          </a:xfrm>
          <a:custGeom>
            <a:avLst/>
            <a:gdLst/>
            <a:ahLst/>
            <a:cxnLst/>
            <a:rect l="l" t="t" r="r" b="b"/>
            <a:pathLst>
              <a:path w="1863036" h="989476">
                <a:moveTo>
                  <a:pt x="1863036" y="0"/>
                </a:moveTo>
                <a:lnTo>
                  <a:pt x="0" y="0"/>
                </a:lnTo>
                <a:lnTo>
                  <a:pt x="0" y="989476"/>
                </a:lnTo>
                <a:lnTo>
                  <a:pt x="1863036" y="989476"/>
                </a:lnTo>
                <a:lnTo>
                  <a:pt x="186303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7947" b="-67232"/>
            </a:stretch>
          </a:blipFill>
        </p:spPr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83F0AE5-C02F-697E-40C9-6A46DAE8E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96990"/>
              </p:ext>
            </p:extLst>
          </p:nvPr>
        </p:nvGraphicFramePr>
        <p:xfrm>
          <a:off x="1166489" y="1086449"/>
          <a:ext cx="15955022" cy="685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538">
                  <a:extLst>
                    <a:ext uri="{9D8B030D-6E8A-4147-A177-3AD203B41FA5}">
                      <a16:colId xmlns:a16="http://schemas.microsoft.com/office/drawing/2014/main" val="793349895"/>
                    </a:ext>
                  </a:extLst>
                </a:gridCol>
                <a:gridCol w="2554668">
                  <a:extLst>
                    <a:ext uri="{9D8B030D-6E8A-4147-A177-3AD203B41FA5}">
                      <a16:colId xmlns:a16="http://schemas.microsoft.com/office/drawing/2014/main" val="588889345"/>
                    </a:ext>
                  </a:extLst>
                </a:gridCol>
                <a:gridCol w="2873417">
                  <a:extLst>
                    <a:ext uri="{9D8B030D-6E8A-4147-A177-3AD203B41FA5}">
                      <a16:colId xmlns:a16="http://schemas.microsoft.com/office/drawing/2014/main" val="606941347"/>
                    </a:ext>
                  </a:extLst>
                </a:gridCol>
                <a:gridCol w="2722184">
                  <a:extLst>
                    <a:ext uri="{9D8B030D-6E8A-4147-A177-3AD203B41FA5}">
                      <a16:colId xmlns:a16="http://schemas.microsoft.com/office/drawing/2014/main" val="568894325"/>
                    </a:ext>
                  </a:extLst>
                </a:gridCol>
                <a:gridCol w="3082799">
                  <a:extLst>
                    <a:ext uri="{9D8B030D-6E8A-4147-A177-3AD203B41FA5}">
                      <a16:colId xmlns:a16="http://schemas.microsoft.com/office/drawing/2014/main" val="2938350880"/>
                    </a:ext>
                  </a:extLst>
                </a:gridCol>
                <a:gridCol w="2588416">
                  <a:extLst>
                    <a:ext uri="{9D8B030D-6E8A-4147-A177-3AD203B41FA5}">
                      <a16:colId xmlns:a16="http://schemas.microsoft.com/office/drawing/2014/main" val="1929627561"/>
                    </a:ext>
                  </a:extLst>
                </a:gridCol>
              </a:tblGrid>
              <a:tr h="326778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học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 anchor="ctr"/>
                </a:tc>
                <a:tc>
                  <a:txBody>
                    <a:bodyPr/>
                    <a:lstStyle/>
                    <a:p>
                      <a:pPr marL="102870" algn="ctr">
                        <a:buNone/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07/4/2025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08/4/2025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 anchor="ctr"/>
                </a:tc>
                <a:tc>
                  <a:txBody>
                    <a:bodyPr/>
                    <a:lstStyle/>
                    <a:p>
                      <a:pPr marL="102870" algn="ctr">
                        <a:buNone/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09/4/2025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10/4/2025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11/4/2025</a:t>
                      </a:r>
                      <a:endParaRPr lang="ko-K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 anchor="ctr"/>
                </a:tc>
                <a:extLst>
                  <a:ext uri="{0D108BD9-81ED-4DB2-BD59-A6C34878D82A}">
                    <a16:rowId xmlns:a16="http://schemas.microsoft.com/office/drawing/2014/main" val="3346044330"/>
                  </a:ext>
                </a:extLst>
              </a:tr>
              <a:tr h="14802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 giỗ tổ Hùng Vương</a:t>
                      </a:r>
                      <a:endParaRPr lang="ko-KR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 anchor="ctr"/>
                </a:tc>
                <a:tc>
                  <a:txBody>
                    <a:bodyPr/>
                    <a:lstStyle/>
                    <a:p>
                      <a:pPr marL="102870"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thể chất: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Đi trên ván kê dốc - bật qua vật cản - đi trên cầu thăng bằng - trèo lên xuống thang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nhận thức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"Nhận biết mối quan hệ hơn kém về số lượng của 3 nhóm đối tượng trong phạm vi 9"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tc>
                  <a:txBody>
                    <a:bodyPr/>
                    <a:lstStyle/>
                    <a:p>
                      <a:pPr marL="102870"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ngôn ngữ :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tô chữ cái m- l -n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 triển TCKN- XH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Bé tham gia giao thông an toàn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extLst>
                  <a:ext uri="{0D108BD9-81ED-4DB2-BD59-A6C34878D82A}">
                    <a16:rowId xmlns:a16="http://schemas.microsoft.com/office/drawing/2014/main" val="1177290537"/>
                  </a:ext>
                </a:extLst>
              </a:tr>
              <a:tr h="345516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 lễ Giỗ tổ Hùng Vương</a:t>
                      </a:r>
                      <a:endParaRPr lang="ko-KR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sát: Biển báo nguy hiểm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Mèo chèo cau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  <a:tabLst>
                          <a:tab pos="193167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chọn: Khám phá thử nghiệm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Khám phá dòng chảy của nước, đóng khuôn cát.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Vật chìm- nổi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Tan- không tạn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  <a:tabLst>
                          <a:tab pos="193167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Vòng quay của nước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Chơi đồ chơi ngoài trời trong khu vực theo ý thích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Squats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sát: Thời tiết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Chìm nổi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  <a:tabLst>
                          <a:tab pos="193167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chọn: Khám phá thử nghiệm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Gấp thả thuyền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Quan sát dòng chảy của nước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Câu cá.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Chơi đồ chơi ngoài trời trong khu vực theo ý thích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sát Biển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báo ưu tiên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TCVĐ: Cá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sấu lên bờ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  <a:tabLst>
                          <a:tab pos="193167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Chơi tự chọn: Khám phá thử nghiệm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Vật chìm vật nổi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Câu cá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Đong đo nước,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cát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D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òng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Gấp thả thuyền, 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  <a:tabLst>
                          <a:tab pos="193167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Chơi với đồ chơi ngoài trời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870"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*Nhảy lò cò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618490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Trưng bày sản phẩm chủ đề nhánh: “An toàn giao thông là không tai nạn”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  <a:tabLst>
                          <a:tab pos="6184900" algn="l"/>
                        </a:tabLs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Địa điểm: Khu vực tuyên truyền chung của trường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 hoạt động trọng tâm: Cô lựa chọn 1 số sản phẩm góc chơi tạo hình; Góc sách truyện  để trưng bày. Cho trẻ quan sát, nhận xét các sản phẩm của cá nhân, của các lớp trong khối 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extLst>
                  <a:ext uri="{0D108BD9-81ED-4DB2-BD59-A6C34878D82A}">
                    <a16:rowId xmlns:a16="http://schemas.microsoft.com/office/drawing/2014/main" val="1926043356"/>
                  </a:ext>
                </a:extLst>
              </a:tr>
              <a:tr h="14802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 giỗ tổ Hùng Vương</a:t>
                      </a:r>
                      <a:endParaRPr lang="ko-KR" sz="18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hực hành kỹ năng kêu cứu và chạy khỏi nơi nguy hiểm khi có đám cháy, khi có người lạ tấn công…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hiểu về lễ hội áo dài Việt Nam</a:t>
                      </a:r>
                      <a:r>
                        <a:rPr lang="vi-VN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ko-K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Truyện: Vì sao thỏ cụt đuôi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2870"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Trò chơi "Ai đúng"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22/3/2024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Múa: “Em là công an tý hon”.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 sinh lớp cuối tuầ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ko-K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954" marR="20954" marT="0" marB="0"/>
                </a:tc>
                <a:extLst>
                  <a:ext uri="{0D108BD9-81ED-4DB2-BD59-A6C34878D82A}">
                    <a16:rowId xmlns:a16="http://schemas.microsoft.com/office/drawing/2014/main" val="1312590970"/>
                  </a:ext>
                </a:extLst>
              </a:tr>
            </a:tbl>
          </a:graphicData>
        </a:graphic>
      </p:graphicFrame>
      <p:sp>
        <p:nvSpPr>
          <p:cNvPr id="16" name="Freeform 6"/>
          <p:cNvSpPr/>
          <p:nvPr/>
        </p:nvSpPr>
        <p:spPr>
          <a:xfrm>
            <a:off x="15307368" y="7025138"/>
            <a:ext cx="3223680" cy="3281100"/>
          </a:xfrm>
          <a:custGeom>
            <a:avLst/>
            <a:gdLst/>
            <a:ahLst/>
            <a:cxnLst/>
            <a:rect l="l" t="t" r="r" b="b"/>
            <a:pathLst>
              <a:path w="3223680" h="3281100">
                <a:moveTo>
                  <a:pt x="0" y="0"/>
                </a:moveTo>
                <a:lnTo>
                  <a:pt x="3223681" y="0"/>
                </a:lnTo>
                <a:lnTo>
                  <a:pt x="3223681" y="3281100"/>
                </a:lnTo>
                <a:lnTo>
                  <a:pt x="0" y="32811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7" name="Freeform 2"/>
          <p:cNvSpPr/>
          <p:nvPr/>
        </p:nvSpPr>
        <p:spPr>
          <a:xfrm>
            <a:off x="-1584841" y="4526315"/>
            <a:ext cx="3448400" cy="3854756"/>
          </a:xfrm>
          <a:custGeom>
            <a:avLst/>
            <a:gdLst/>
            <a:ahLst/>
            <a:cxnLst/>
            <a:rect l="l" t="t" r="r" b="b"/>
            <a:pathLst>
              <a:path w="3448400" h="3854756">
                <a:moveTo>
                  <a:pt x="0" y="0"/>
                </a:moveTo>
                <a:lnTo>
                  <a:pt x="3448400" y="0"/>
                </a:lnTo>
                <a:lnTo>
                  <a:pt x="3448400" y="3854756"/>
                </a:lnTo>
                <a:lnTo>
                  <a:pt x="0" y="385475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1"/>
          <p:cNvSpPr/>
          <p:nvPr/>
        </p:nvSpPr>
        <p:spPr>
          <a:xfrm>
            <a:off x="272708" y="7305658"/>
            <a:ext cx="1825841" cy="2720061"/>
          </a:xfrm>
          <a:custGeom>
            <a:avLst/>
            <a:gdLst/>
            <a:ahLst/>
            <a:cxnLst/>
            <a:rect l="l" t="t" r="r" b="b"/>
            <a:pathLst>
              <a:path w="1825841" h="2720061">
                <a:moveTo>
                  <a:pt x="0" y="0"/>
                </a:moveTo>
                <a:lnTo>
                  <a:pt x="1825841" y="0"/>
                </a:lnTo>
                <a:lnTo>
                  <a:pt x="1825841" y="2720062"/>
                </a:lnTo>
                <a:lnTo>
                  <a:pt x="0" y="27200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1309</Words>
  <Application>Microsoft Office PowerPoint</Application>
  <PresentationFormat>Custom</PresentationFormat>
  <Paragraphs>199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Calibri</vt:lpstr>
      <vt:lpstr>Dancing Script</vt:lpstr>
      <vt:lpstr>Funtastic</vt:lpstr>
      <vt:lpstr>EFCO Brookshire</vt:lpstr>
      <vt:lpstr>Dancing Script Bold</vt:lpstr>
      <vt:lpstr>Times New Roman</vt:lpstr>
      <vt:lpstr>Arial</vt:lpstr>
      <vt:lpstr>.VnTime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PPhươg tiện giao thông</dc:title>
  <cp:lastModifiedBy>Thảo Lưu</cp:lastModifiedBy>
  <cp:revision>2</cp:revision>
  <dcterms:created xsi:type="dcterms:W3CDTF">2006-08-16T00:00:00Z</dcterms:created>
  <dcterms:modified xsi:type="dcterms:W3CDTF">2025-03-24T15:34:51Z</dcterms:modified>
  <dc:identifier>DAGipkYsx3k</dc:identifier>
</cp:coreProperties>
</file>