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65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="" xmlns:a16="http://schemas.microsoft.com/office/drawing/2014/main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65063" y="-59683"/>
            <a:ext cx="12240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47ABCA-4430-BF34-A42E-E1D96DB95ED0}"/>
              </a:ext>
            </a:extLst>
          </p:cNvPr>
          <p:cNvSpPr/>
          <p:nvPr/>
        </p:nvSpPr>
        <p:spPr>
          <a:xfrm>
            <a:off x="3911895" y="1844711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Khoá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ACFAE1-4B44-262F-17F5-76F0BD953427}"/>
              </a:ext>
            </a:extLst>
          </p:cNvPr>
          <p:cNvSpPr/>
          <p:nvPr/>
        </p:nvSpPr>
        <p:spPr>
          <a:xfrm>
            <a:off x="3109030" y="3122539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tượng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tự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nhiên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F998F0-4847-865B-7A00-D786A6747CBB}"/>
              </a:ext>
            </a:extLst>
          </p:cNvPr>
          <p:cNvSpPr/>
          <p:nvPr/>
        </p:nvSpPr>
        <p:spPr>
          <a:xfrm>
            <a:off x="5227813" y="2444875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Lớp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3C3</a:t>
            </a:r>
          </a:p>
        </p:txBody>
      </p:sp>
      <p:pic>
        <p:nvPicPr>
          <p:cNvPr id="10" name="Picture 9" descr="A group of kids holding a sign&#10;&#10;Description automatically generated">
            <a:extLst>
              <a:ext uri="{FF2B5EF4-FFF2-40B4-BE49-F238E27FC236}">
                <a16:creationId xmlns="" xmlns:a16="http://schemas.microsoft.com/office/drawing/2014/main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217463" y="92717"/>
            <a:ext cx="122401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12" y="1944101"/>
            <a:ext cx="6772724" cy="50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>
            <a:extLst>
              <a:ext uri="{FF2B5EF4-FFF2-40B4-BE49-F238E27FC236}">
                <a16:creationId xmlns="" xmlns:a16="http://schemas.microsoft.com/office/drawing/2014/main" id="{06B92125-4EAF-D58A-0EDD-00CC1675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24" y="1551553"/>
            <a:ext cx="159389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cartoon picture frame with a train and giraffe&#10;&#10;Description automatically generated">
            <a:extLst>
              <a:ext uri="{FF2B5EF4-FFF2-40B4-BE49-F238E27FC236}">
                <a16:creationId xmlns="" xmlns:a16="http://schemas.microsoft.com/office/drawing/2014/main" id="{C1FDD908-4173-D7B8-1F88-D0D2AB71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05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5FA92E7-1E32-7BA7-C82A-16ECF218EEFE}"/>
              </a:ext>
            </a:extLst>
          </p:cNvPr>
          <p:cNvSpPr/>
          <p:nvPr/>
        </p:nvSpPr>
        <p:spPr>
          <a:xfrm>
            <a:off x="1832560" y="38300"/>
            <a:ext cx="7832436" cy="7753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98AFD1-1072-5585-0B73-E856BD2A10A0}"/>
              </a:ext>
            </a:extLst>
          </p:cNvPr>
          <p:cNvSpPr/>
          <p:nvPr/>
        </p:nvSpPr>
        <p:spPr>
          <a:xfrm>
            <a:off x="1460803" y="-21265"/>
            <a:ext cx="82041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Nhánh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1: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kỳ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diệu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endParaRPr lang="en-US" sz="4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CF60112-2791-80FF-21B5-B2BB9D4C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49499"/>
              </p:ext>
            </p:extLst>
          </p:nvPr>
        </p:nvGraphicFramePr>
        <p:xfrm>
          <a:off x="2291307" y="1658678"/>
          <a:ext cx="7868093" cy="5448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41">
                  <a:extLst>
                    <a:ext uri="{9D8B030D-6E8A-4147-A177-3AD203B41FA5}">
                      <a16:colId xmlns="" xmlns:a16="http://schemas.microsoft.com/office/drawing/2014/main" val="1444664656"/>
                    </a:ext>
                  </a:extLst>
                </a:gridCol>
                <a:gridCol w="492243">
                  <a:extLst>
                    <a:ext uri="{9D8B030D-6E8A-4147-A177-3AD203B41FA5}">
                      <a16:colId xmlns="" xmlns:a16="http://schemas.microsoft.com/office/drawing/2014/main" val="3425697557"/>
                    </a:ext>
                  </a:extLst>
                </a:gridCol>
                <a:gridCol w="1391655">
                  <a:extLst>
                    <a:ext uri="{9D8B030D-6E8A-4147-A177-3AD203B41FA5}">
                      <a16:colId xmlns="" xmlns:a16="http://schemas.microsoft.com/office/drawing/2014/main" val="141773781"/>
                    </a:ext>
                  </a:extLst>
                </a:gridCol>
                <a:gridCol w="1495672">
                  <a:extLst>
                    <a:ext uri="{9D8B030D-6E8A-4147-A177-3AD203B41FA5}">
                      <a16:colId xmlns="" xmlns:a16="http://schemas.microsoft.com/office/drawing/2014/main" val="3761719132"/>
                    </a:ext>
                  </a:extLst>
                </a:gridCol>
                <a:gridCol w="1585016">
                  <a:extLst>
                    <a:ext uri="{9D8B030D-6E8A-4147-A177-3AD203B41FA5}">
                      <a16:colId xmlns="" xmlns:a16="http://schemas.microsoft.com/office/drawing/2014/main" val="807668853"/>
                    </a:ext>
                  </a:extLst>
                </a:gridCol>
                <a:gridCol w="1418996">
                  <a:extLst>
                    <a:ext uri="{9D8B030D-6E8A-4147-A177-3AD203B41FA5}">
                      <a16:colId xmlns="" xmlns:a16="http://schemas.microsoft.com/office/drawing/2014/main" val="2443361458"/>
                    </a:ext>
                  </a:extLst>
                </a:gridCol>
                <a:gridCol w="1416270">
                  <a:extLst>
                    <a:ext uri="{9D8B030D-6E8A-4147-A177-3AD203B41FA5}">
                      <a16:colId xmlns="" xmlns:a16="http://schemas.microsoft.com/office/drawing/2014/main" val="3678453684"/>
                    </a:ext>
                  </a:extLst>
                </a:gridCol>
              </a:tblGrid>
              <a:tr h="1184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extLst>
                  <a:ext uri="{0D108BD9-81ED-4DB2-BD59-A6C34878D82A}">
                    <a16:rowId xmlns="" xmlns:a16="http://schemas.microsoft.com/office/drawing/2014/main" val="3946145352"/>
                  </a:ext>
                </a:extLst>
              </a:tr>
              <a:tr h="133023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chất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bóng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(15/04/2025)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một số nguồn nước.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 kỹ năng ca hát bài: Mùa hè đến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nắng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phạm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 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116201"/>
                  </a:ext>
                </a:extLst>
              </a:tr>
              <a:tr h="19739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Thời tiết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 nắng trời mưa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</a:t>
                      </a: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Khu cát nước quê: Dòng chảy, đong đo nước...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(15/04/2025)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Cây bưởi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Rắn bò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Khu vực </a:t>
                      </a: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 nước: Pha màu nước, vẽ tranh cát...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mít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TC: "Chuyền bóng theo hàng dọc"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Khu vực cát nước: Đồng hồ cát, dòng chảy...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TCVĐ: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Khu vực chợ quê: Đi chợ, bán hàng...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Rồng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rắn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mây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Khu vực chợ quê: Đi chợ, bán hàng...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68301"/>
                  </a:ext>
                </a:extLst>
              </a:tr>
              <a:tr h="185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14/04/2025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video, trò chuyện về một số nguyên nhân gây ô nhiễm nước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15/04/2025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trò chuyện về một số hành vi đúng - sai, tốt- xấu với môi trường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16/04/2025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 sát tranh ảnh, trò chuyện với trẻ về ích lợi của nước với đời sống con người, cây cối, con vật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17/04/2025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Tìm hiểu cái 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Ôn thơ: Đi nắng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18/04/2025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798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>
            <a:extLst>
              <a:ext uri="{FF2B5EF4-FFF2-40B4-BE49-F238E27FC236}">
                <a16:creationId xmlns="" xmlns:a16="http://schemas.microsoft.com/office/drawing/2014/main" id="{06B92125-4EAF-D58A-0EDD-00CC1675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24" y="1551553"/>
            <a:ext cx="159389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cartoon picture frame with a train and giraffe&#10;&#10;Description automatically generated">
            <a:extLst>
              <a:ext uri="{FF2B5EF4-FFF2-40B4-BE49-F238E27FC236}">
                <a16:creationId xmlns="" xmlns:a16="http://schemas.microsoft.com/office/drawing/2014/main" id="{C1FDD908-4173-D7B8-1F88-D0D2AB71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6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5FA92E7-1E32-7BA7-C82A-16ECF218EEFE}"/>
              </a:ext>
            </a:extLst>
          </p:cNvPr>
          <p:cNvSpPr/>
          <p:nvPr/>
        </p:nvSpPr>
        <p:spPr>
          <a:xfrm>
            <a:off x="2522384" y="-26647"/>
            <a:ext cx="7832436" cy="7753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98AFD1-1072-5585-0B73-E856BD2A10A0}"/>
              </a:ext>
            </a:extLst>
          </p:cNvPr>
          <p:cNvSpPr/>
          <p:nvPr/>
        </p:nvSpPr>
        <p:spPr>
          <a:xfrm>
            <a:off x="1460803" y="-21265"/>
            <a:ext cx="87570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Nhánh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2: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Bé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yêu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4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endParaRPr lang="en-US" sz="4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CF60112-2791-80FF-21B5-B2BB9D4C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31980"/>
              </p:ext>
            </p:extLst>
          </p:nvPr>
        </p:nvGraphicFramePr>
        <p:xfrm>
          <a:off x="2083982" y="1816257"/>
          <a:ext cx="7871345" cy="588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41">
                  <a:extLst>
                    <a:ext uri="{9D8B030D-6E8A-4147-A177-3AD203B41FA5}">
                      <a16:colId xmlns="" xmlns:a16="http://schemas.microsoft.com/office/drawing/2014/main" val="1444664656"/>
                    </a:ext>
                  </a:extLst>
                </a:gridCol>
                <a:gridCol w="580345">
                  <a:extLst>
                    <a:ext uri="{9D8B030D-6E8A-4147-A177-3AD203B41FA5}">
                      <a16:colId xmlns="" xmlns:a16="http://schemas.microsoft.com/office/drawing/2014/main" val="3425697557"/>
                    </a:ext>
                  </a:extLst>
                </a:gridCol>
                <a:gridCol w="1303553">
                  <a:extLst>
                    <a:ext uri="{9D8B030D-6E8A-4147-A177-3AD203B41FA5}">
                      <a16:colId xmlns="" xmlns:a16="http://schemas.microsoft.com/office/drawing/2014/main" val="141773781"/>
                    </a:ext>
                  </a:extLst>
                </a:gridCol>
                <a:gridCol w="1495672">
                  <a:extLst>
                    <a:ext uri="{9D8B030D-6E8A-4147-A177-3AD203B41FA5}">
                      <a16:colId xmlns="" xmlns:a16="http://schemas.microsoft.com/office/drawing/2014/main" val="3761719132"/>
                    </a:ext>
                  </a:extLst>
                </a:gridCol>
                <a:gridCol w="1585016">
                  <a:extLst>
                    <a:ext uri="{9D8B030D-6E8A-4147-A177-3AD203B41FA5}">
                      <a16:colId xmlns="" xmlns:a16="http://schemas.microsoft.com/office/drawing/2014/main" val="807668853"/>
                    </a:ext>
                  </a:extLst>
                </a:gridCol>
                <a:gridCol w="1418996">
                  <a:extLst>
                    <a:ext uri="{9D8B030D-6E8A-4147-A177-3AD203B41FA5}">
                      <a16:colId xmlns="" xmlns:a16="http://schemas.microsoft.com/office/drawing/2014/main" val="2443361458"/>
                    </a:ext>
                  </a:extLst>
                </a:gridCol>
                <a:gridCol w="1419522">
                  <a:extLst>
                    <a:ext uri="{9D8B030D-6E8A-4147-A177-3AD203B41FA5}">
                      <a16:colId xmlns="" xmlns:a16="http://schemas.microsoft.com/office/drawing/2014/main" val="367845368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extLst>
                  <a:ext uri="{0D108BD9-81ED-4DB2-BD59-A6C34878D82A}">
                    <a16:rowId xmlns="" xmlns:a16="http://schemas.microsoft.com/office/drawing/2014/main" val="3946145352"/>
                  </a:ext>
                </a:extLst>
              </a:tr>
              <a:tr h="10813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chất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hẹp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túi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(22/04/2025)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nhiễm từ rác thải.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Nặn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vồng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thỏ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VĐMH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Cháu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116201"/>
                  </a:ext>
                </a:extLst>
              </a:tr>
              <a:tr h="24586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Lộn cầu vồng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Thực hành nhặt rác, bỏ rác đúng nơi quy định.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xoài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Xi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khoai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 loại rá thải, chai nhựa.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to-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KVC Steam: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xếp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gỗ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Lộn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vồng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KVC Steam: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xếp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gỗ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trtanh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(25/04/2025)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khế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.VnTime" panose="020B7200000000000000" pitchFamily="34" charset="0"/>
                        <a:buChar char="-"/>
                        <a:tabLst>
                          <a:tab pos="3175" algn="l"/>
                          <a:tab pos="228600" algn="l"/>
                        </a:tabLs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xi bô khoai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076450" algn="l"/>
                        </a:tabLs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KVC Steam làm tranh từ các loại vỏ gỗ, xếp các cành cây thành đoạn dài...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68301"/>
                  </a:ext>
                </a:extLst>
              </a:tr>
              <a:tr h="145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21/04/2025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 video trò chuyện với trẻ về môi trường bị ô nhiễm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22/04/2025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'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chai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nhựa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23/04/2025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vệ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uống.Thực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uống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vệ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24/04/2025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 truyện: Chuyện của thỏ con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25/04/2025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798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2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="" xmlns:a16="http://schemas.microsoft.com/office/drawing/2014/main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63066" y="570052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</a:rPr>
              <a:t>Nhánh</a:t>
            </a:r>
            <a:r>
              <a:rPr lang="en-US" sz="3600" b="1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smtClean="0">
                <a:ln/>
                <a:solidFill>
                  <a:srgbClr val="FF0000"/>
                </a:solidFill>
              </a:rPr>
              <a:t>3</a:t>
            </a:r>
            <a:r>
              <a:rPr lang="en-US" sz="3600" b="1" cap="none" spc="0" smtClean="0">
                <a:ln/>
                <a:solidFill>
                  <a:srgbClr val="FF0000"/>
                </a:solidFill>
                <a:effectLst/>
              </a:rPr>
              <a:t>:Các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hiện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tượng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tự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nhiên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96783"/>
              </p:ext>
            </p:extLst>
          </p:nvPr>
        </p:nvGraphicFramePr>
        <p:xfrm>
          <a:off x="49619" y="570052"/>
          <a:ext cx="12142381" cy="634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768">
                  <a:extLst>
                    <a:ext uri="{9D8B030D-6E8A-4147-A177-3AD203B41FA5}">
                      <a16:colId xmlns="" xmlns:a16="http://schemas.microsoft.com/office/drawing/2014/main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="" xmlns:a16="http://schemas.microsoft.com/office/drawing/2014/main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="" xmlns:a16="http://schemas.microsoft.com/office/drawing/2014/main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="" xmlns:a16="http://schemas.microsoft.com/office/drawing/2014/main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="" xmlns:a16="http://schemas.microsoft.com/office/drawing/2014/main" val="2601786475"/>
                    </a:ext>
                  </a:extLst>
                </a:gridCol>
                <a:gridCol w="2124698">
                  <a:extLst>
                    <a:ext uri="{9D8B030D-6E8A-4147-A177-3AD203B41FA5}">
                      <a16:colId xmlns="" xmlns:a16="http://schemas.microsoft.com/office/drawing/2014/main" val="847855915"/>
                    </a:ext>
                  </a:extLst>
                </a:gridCol>
              </a:tblGrid>
              <a:tr h="844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(28/04/2025)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 mưa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(29/04/2025)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Thơ: Cầu vồng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(30/04/2025)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 lễ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 lễ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KNVĐ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gõ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cơ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Mùa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hè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1194697"/>
                  </a:ext>
                </a:extLst>
              </a:tr>
              <a:tr h="10248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(05/05/2025)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VĐCB: Chạy chậm 60-80m, bật tiến về phía trước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(06/05/2025)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quyền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vệ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trợ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giúp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đỡ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thoát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thiên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tai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(07/05/2025)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Bác gấu đen và 2 chú thỏ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(08/05/2025)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Trang trí cái 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(09/05/2025)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TCKNXH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xử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0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1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400" kern="1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400" kern="1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NT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(28/04/2025)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Thời tiết nắng mưa…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 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Lộn cầu vồng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tung bắt bóng nảy...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(29/04/2025)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Cây vú sữa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 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 nắng, trời mưa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t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 trên ván dốc, chèo thuyện, nhảy bao bố...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(30/04/2025)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lễ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(01/05/2025)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lễ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(02/05/2025)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</a:t>
                      </a: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 tiết, cái 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 nhanh nhất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ự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 trong đường hẹp, đi cà kheo, kéo mo </a:t>
                      </a:r>
                      <a:r>
                        <a:rPr lang="vi-VN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cau…</a:t>
                      </a:r>
                      <a:r>
                        <a:rPr lang="vi-VN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0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05/05/2025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Lộn cầu vồng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Bật qua ô vòng, đánh bóng vào gôn...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06/05/2025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xoài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 nắng, trời mưa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 cà kheo, ném bóng vào rổ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07/05/2025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xoài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 nhanh nhất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Nhặt lá cây, tưới nước, nhổ cỏ cho cây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08/05/2025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xoài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Chạy nhanh 60-80cm- bật tiến về phía trước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 phấn, chơi đồ chơi ngoài trời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09/05/2025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.VnTime" panose="020B7200000000000000" pitchFamily="34" charset="0"/>
                        <a:buChar char="-"/>
                        <a:tabLst>
                          <a:tab pos="3175" algn="l"/>
                          <a:tab pos="22860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xi bô khoai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076450" algn="l"/>
                        </a:tabLst>
                      </a:pP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trò chơi dân gian cua cắp, bịt mắt đập lợn...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3915028"/>
                  </a:ext>
                </a:extLst>
              </a:tr>
              <a:tr h="693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/04/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 sát, trò chuyện về một số nguồn ánh sáng trong sinh hoạt hàng ngày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(29/04/202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gió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30/04/2025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 lễ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01/05/2025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 lễ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02/05/2025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 thơ: Cầu vồng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5294532"/>
                  </a:ext>
                </a:extLst>
              </a:tr>
              <a:tr h="1117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05/05/2025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Trò chuyện với trẻ về tên gọi, mùi vị một số nguồn món ăn trong sinh hoạt hàng ngày.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06/05/2025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video, trò chuyện tìm hiểu ngày và đêm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07/05/2025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 trẻ xem tranh ảnh, tạo tình huống trò chuyện giúp trẻ nhận biết một số vật dụng hỏng gây nguy hiểm và báo cho người lớn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08/05/2025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Ôn </a:t>
                      </a: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Bác gấu đen và 2 chú thỏ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vi-VN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09/05/2025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1275</Words>
  <Application>Microsoft Office PowerPoint</Application>
  <PresentationFormat>Widescreen</PresentationFormat>
  <Paragraphs>231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49</cp:revision>
  <dcterms:created xsi:type="dcterms:W3CDTF">2023-10-04T12:46:49Z</dcterms:created>
  <dcterms:modified xsi:type="dcterms:W3CDTF">2025-04-10T00:26:35Z</dcterms:modified>
</cp:coreProperties>
</file>