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 id="2147483672" r:id="rId3"/>
  </p:sldMasterIdLst>
  <p:sldIdLst>
    <p:sldId id="256" r:id="rId4"/>
    <p:sldId id="260" r:id="rId5"/>
    <p:sldId id="259" r:id="rId6"/>
    <p:sldId id="258" r:id="rId7"/>
    <p:sldId id="261" r:id="rId8"/>
  </p:sldIdLst>
  <p:sldSz cx="10693400" cy="7556500"/>
  <p:notesSz cx="6858000" cy="9144000"/>
  <p:embeddedFontLst>
    <p:embeddedFont>
      <p:font typeface="Calibri" pitchFamily="34" charset="0"/>
      <p:regular r:id="rId9"/>
      <p:bold r:id="rId10"/>
      <p:italic r:id="rId11"/>
      <p:boldItalic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83" d="100"/>
          <a:sy n="83" d="100"/>
        </p:scale>
        <p:origin x="-1980"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font" Target="fonts/font4.fntdata"/><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font" Target="fonts/font3.fntdata"/><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1.xml"/><Relationship Id="rId9" Type="http://schemas.openxmlformats.org/officeDocument/2006/relationships/font" Target="fonts/font1.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9811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2762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9706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6697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934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12744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51093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153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8672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8458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34594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9811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2762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97064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66976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934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12744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510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1537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86725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8458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3459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0686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4/8/2025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0686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image" Target="../media/image2.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7.xml"/><Relationship Id="rId5" Type="http://schemas.openxmlformats.org/officeDocument/2006/relationships/image" Target="../media/image3.png"/><Relationship Id="rId15" Type="http://schemas.openxmlformats.org/officeDocument/2006/relationships/image" Target="../media/image5.png"/><Relationship Id="rId4" Type="http://schemas.openxmlformats.org/officeDocument/2006/relationships/image" Target="../media/image2.png"/><Relationship Id="rId14" Type="http://schemas.openxmlformats.org/officeDocument/2006/relationships/image" Target="../media/image13.svg"/></Relationships>
</file>

<file path=ppt/slides/_rels/slide2.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image" Target="../media/image2.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7.xml"/><Relationship Id="rId5" Type="http://schemas.openxmlformats.org/officeDocument/2006/relationships/image" Target="../media/image3.png"/><Relationship Id="rId15" Type="http://schemas.openxmlformats.org/officeDocument/2006/relationships/image" Target="../media/image5.png"/><Relationship Id="rId4" Type="http://schemas.openxmlformats.org/officeDocument/2006/relationships/image" Target="../media/image2.png"/><Relationship Id="rId14" Type="http://schemas.openxmlformats.org/officeDocument/2006/relationships/image" Target="../media/image13.svg"/></Relationships>
</file>

<file path=ppt/slides/_rels/slide3.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image" Target="../media/image2.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29.xml"/><Relationship Id="rId5" Type="http://schemas.openxmlformats.org/officeDocument/2006/relationships/image" Target="../media/image3.png"/><Relationship Id="rId15" Type="http://schemas.openxmlformats.org/officeDocument/2006/relationships/image" Target="../media/image5.png"/><Relationship Id="rId4" Type="http://schemas.openxmlformats.org/officeDocument/2006/relationships/image" Target="../media/image2.png"/><Relationship Id="rId14" Type="http://schemas.openxmlformats.org/officeDocument/2006/relationships/image" Target="../media/image13.svg"/></Relationships>
</file>

<file path=ppt/slides/_rels/slide4.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image" Target="../media/image2.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18.xml"/><Relationship Id="rId5" Type="http://schemas.openxmlformats.org/officeDocument/2006/relationships/image" Target="../media/image3.png"/><Relationship Id="rId15" Type="http://schemas.openxmlformats.org/officeDocument/2006/relationships/image" Target="../media/image5.png"/><Relationship Id="rId4" Type="http://schemas.openxmlformats.org/officeDocument/2006/relationships/image" Target="../media/image2.png"/><Relationship Id="rId14" Type="http://schemas.openxmlformats.org/officeDocument/2006/relationships/image" Target="../media/image13.svg"/></Relationships>
</file>

<file path=ppt/slides/_rels/slide5.xml.rels><?xml version="1.0" encoding="UTF-8" standalone="yes"?>
<Relationships xmlns="http://schemas.openxmlformats.org/package/2006/relationships"><Relationship Id="rId13" Type="http://schemas.openxmlformats.org/officeDocument/2006/relationships/image" Target="../media/image4.png"/><Relationship Id="rId3" Type="http://schemas.openxmlformats.org/officeDocument/2006/relationships/image" Target="../media/image2.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5.svg"/><Relationship Id="rId1" Type="http://schemas.openxmlformats.org/officeDocument/2006/relationships/slideLayout" Target="../slideLayouts/slideLayout18.xml"/><Relationship Id="rId5" Type="http://schemas.openxmlformats.org/officeDocument/2006/relationships/image" Target="../media/image3.png"/><Relationship Id="rId15" Type="http://schemas.openxmlformats.org/officeDocument/2006/relationships/image" Target="../media/image5.png"/><Relationship Id="rId4" Type="http://schemas.openxmlformats.org/officeDocument/2006/relationships/image" Target="../media/image2.png"/><Relationship Id="rId1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9156700" y="-246398"/>
            <a:ext cx="2294432" cy="1756135"/>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9467054" y="6047671"/>
            <a:ext cx="1673724" cy="1647562"/>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rot="6680652">
            <a:off x="10035272" y="-218740"/>
            <a:ext cx="938619" cy="1700818"/>
          </a:xfrm>
          <a:custGeom>
            <a:avLst/>
            <a:gdLst/>
            <a:ahLst/>
            <a:cxnLst/>
            <a:rect l="l" t="t" r="r" b="b"/>
            <a:pathLst>
              <a:path w="1632599" h="2173177">
                <a:moveTo>
                  <a:pt x="0" y="0"/>
                </a:moveTo>
                <a:lnTo>
                  <a:pt x="1632599" y="0"/>
                </a:lnTo>
                <a:lnTo>
                  <a:pt x="1632599" y="2173176"/>
                </a:lnTo>
                <a:lnTo>
                  <a:pt x="0" y="2173176"/>
                </a:lnTo>
                <a:lnTo>
                  <a:pt x="0" y="0"/>
                </a:lnTo>
                <a:close/>
              </a:path>
            </a:pathLst>
          </a:custGeom>
          <a:blipFill>
            <a:blip r:embed="rId4"/>
            <a:stretch>
              <a:fillRect/>
            </a:stretch>
          </a:blipFill>
        </p:spPr>
      </p:sp>
      <p:sp>
        <p:nvSpPr>
          <p:cNvPr id="19" name="Freeform 19"/>
          <p:cNvSpPr/>
          <p:nvPr/>
        </p:nvSpPr>
        <p:spPr>
          <a:xfrm rot="-407796" flipH="1">
            <a:off x="-29332" y="5616330"/>
            <a:ext cx="1261310" cy="2011336"/>
          </a:xfrm>
          <a:custGeom>
            <a:avLst/>
            <a:gdLst/>
            <a:ahLst/>
            <a:cxnLst/>
            <a:rect l="l" t="t" r="r" b="b"/>
            <a:pathLst>
              <a:path w="2353897" h="3181692">
                <a:moveTo>
                  <a:pt x="2353897" y="0"/>
                </a:moveTo>
                <a:lnTo>
                  <a:pt x="0" y="0"/>
                </a:lnTo>
                <a:lnTo>
                  <a:pt x="0" y="3181693"/>
                </a:lnTo>
                <a:lnTo>
                  <a:pt x="2353897" y="3181693"/>
                </a:lnTo>
                <a:lnTo>
                  <a:pt x="2353897" y="0"/>
                </a:lnTo>
                <a:close/>
              </a:path>
            </a:pathLst>
          </a:custGeom>
          <a:blipFill>
            <a:blip r:embed="rId5">
              <a:extLst>
                <a:ext uri="{96DAC541-7B7A-43D3-8B79-37D633B846F1}">
                  <asvg:svgBlip xmlns="" xmlns:asvg="http://schemas.microsoft.com/office/drawing/2016/SVG/main" r:embed="rId12"/>
                </a:ext>
              </a:extLst>
            </a:blip>
            <a:stretch>
              <a:fillRect/>
            </a:stretch>
          </a:blipFill>
        </p:spPr>
      </p:sp>
      <p:sp>
        <p:nvSpPr>
          <p:cNvPr id="20" name="Freeform 20"/>
          <p:cNvSpPr/>
          <p:nvPr/>
        </p:nvSpPr>
        <p:spPr>
          <a:xfrm rot="19009333" flipH="1">
            <a:off x="9319538" y="6524998"/>
            <a:ext cx="444297" cy="1177662"/>
          </a:xfrm>
          <a:custGeom>
            <a:avLst/>
            <a:gdLst/>
            <a:ahLst/>
            <a:cxnLst/>
            <a:rect l="l" t="t" r="r" b="b"/>
            <a:pathLst>
              <a:path w="1584974" h="2109782">
                <a:moveTo>
                  <a:pt x="1584974" y="0"/>
                </a:moveTo>
                <a:lnTo>
                  <a:pt x="0" y="0"/>
                </a:lnTo>
                <a:lnTo>
                  <a:pt x="0" y="2109782"/>
                </a:lnTo>
                <a:lnTo>
                  <a:pt x="1584974" y="2109782"/>
                </a:lnTo>
                <a:lnTo>
                  <a:pt x="1584974" y="0"/>
                </a:lnTo>
                <a:close/>
              </a:path>
            </a:pathLst>
          </a:custGeom>
          <a:blipFill>
            <a:blip r:embed="rId4"/>
            <a:stretch>
              <a:fillRect/>
            </a:stretch>
          </a:blipFill>
        </p:spPr>
      </p:sp>
      <p:sp>
        <p:nvSpPr>
          <p:cNvPr id="21" name="Freeform 21"/>
          <p:cNvSpPr/>
          <p:nvPr/>
        </p:nvSpPr>
        <p:spPr>
          <a:xfrm rot="363775">
            <a:off x="-757550" y="-122250"/>
            <a:ext cx="2510802" cy="1334570"/>
          </a:xfrm>
          <a:custGeom>
            <a:avLst/>
            <a:gdLst/>
            <a:ahLst/>
            <a:cxnLst/>
            <a:rect l="l" t="t" r="r" b="b"/>
            <a:pathLst>
              <a:path w="2510802" h="1334570">
                <a:moveTo>
                  <a:pt x="0" y="0"/>
                </a:moveTo>
                <a:lnTo>
                  <a:pt x="2510802" y="0"/>
                </a:lnTo>
                <a:lnTo>
                  <a:pt x="2510802" y="1334570"/>
                </a:lnTo>
                <a:lnTo>
                  <a:pt x="0" y="1334570"/>
                </a:lnTo>
                <a:lnTo>
                  <a:pt x="0" y="0"/>
                </a:lnTo>
                <a:close/>
              </a:path>
            </a:pathLst>
          </a:custGeom>
          <a:blipFill>
            <a:blip r:embed="rId13">
              <a:extLst>
                <a:ext uri="{96DAC541-7B7A-43D3-8B79-37D633B846F1}">
                  <asvg:svgBlip xmlns="" xmlns:asvg="http://schemas.microsoft.com/office/drawing/2016/SVG/main" r:embed="rId14"/>
                </a:ext>
              </a:extLst>
            </a:blip>
            <a:stretch>
              <a:fillRect/>
            </a:stretch>
          </a:blipFill>
        </p:spPr>
      </p:sp>
      <p:sp>
        <p:nvSpPr>
          <p:cNvPr id="22" name="Freeform 22"/>
          <p:cNvSpPr/>
          <p:nvPr/>
        </p:nvSpPr>
        <p:spPr>
          <a:xfrm>
            <a:off x="-143916" y="4692650"/>
            <a:ext cx="1283532" cy="982342"/>
          </a:xfrm>
          <a:custGeom>
            <a:avLst/>
            <a:gdLst/>
            <a:ahLst/>
            <a:cxnLst/>
            <a:rect l="l" t="t" r="r" b="b"/>
            <a:pathLst>
              <a:path w="1283532" h="982342">
                <a:moveTo>
                  <a:pt x="0" y="0"/>
                </a:moveTo>
                <a:lnTo>
                  <a:pt x="1283532" y="0"/>
                </a:lnTo>
                <a:lnTo>
                  <a:pt x="1283532" y="982342"/>
                </a:lnTo>
                <a:lnTo>
                  <a:pt x="0" y="982342"/>
                </a:lnTo>
                <a:lnTo>
                  <a:pt x="0" y="0"/>
                </a:lnTo>
                <a:close/>
              </a:path>
            </a:pathLst>
          </a:custGeom>
          <a:blipFill>
            <a:blip r:embed="rId15">
              <a:extLst>
                <a:ext uri="{96DAC541-7B7A-43D3-8B79-37D633B846F1}">
                  <asvg:svgBlip xmlns="" xmlns:asvg="http://schemas.microsoft.com/office/drawing/2016/SVG/main" r:embed="rId16"/>
                </a:ext>
              </a:extLst>
            </a:blip>
            <a:stretch>
              <a:fillRect/>
            </a:stretch>
          </a:blipFill>
        </p:spPr>
      </p:sp>
      <p:sp>
        <p:nvSpPr>
          <p:cNvPr id="31" name="Rectangle 30"/>
          <p:cNvSpPr/>
          <p:nvPr/>
        </p:nvSpPr>
        <p:spPr>
          <a:xfrm>
            <a:off x="3124636" y="99189"/>
            <a:ext cx="5138201" cy="461665"/>
          </a:xfrm>
          <a:prstGeom prst="rect">
            <a:avLst/>
          </a:prstGeom>
          <a:noFill/>
        </p:spPr>
        <p:txBody>
          <a:bodyPr wrap="none" lIns="91440" tIns="45720" rIns="91440" bIns="45720">
            <a:spAutoFit/>
          </a:bodyPr>
          <a:lstStyle/>
          <a:p>
            <a:pPr algn="ctr"/>
            <a:r>
              <a:rPr lang="en-US" sz="2400" b="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Thời khóa biểu chủ đề: </a:t>
            </a:r>
            <a:r>
              <a:rPr lang="en-US" sz="2400" b="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Trái đất của em</a:t>
            </a:r>
            <a:endParaRPr lang="en-US" sz="2400" b="1">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endParaRPr>
          </a:p>
        </p:txBody>
      </p:sp>
      <p:graphicFrame>
        <p:nvGraphicFramePr>
          <p:cNvPr id="34" name="Table 33"/>
          <p:cNvGraphicFramePr>
            <a:graphicFrameLocks noGrp="1"/>
          </p:cNvGraphicFramePr>
          <p:nvPr>
            <p:extLst>
              <p:ext uri="{D42A27DB-BD31-4B8C-83A1-F6EECF244321}">
                <p14:modId xmlns:p14="http://schemas.microsoft.com/office/powerpoint/2010/main" val="2194625433"/>
              </p:ext>
            </p:extLst>
          </p:nvPr>
        </p:nvGraphicFramePr>
        <p:xfrm>
          <a:off x="1056372" y="901672"/>
          <a:ext cx="8966988" cy="6173796"/>
        </p:xfrm>
        <a:graphic>
          <a:graphicData uri="http://schemas.openxmlformats.org/drawingml/2006/table">
            <a:tbl>
              <a:tblPr firstRow="1" bandRow="1">
                <a:tableStyleId>{5940675A-B579-460E-94D1-54222C63F5DA}</a:tableStyleId>
              </a:tblPr>
              <a:tblGrid>
                <a:gridCol w="1494498"/>
                <a:gridCol w="1494498"/>
                <a:gridCol w="1494498"/>
                <a:gridCol w="1494498"/>
                <a:gridCol w="1494498"/>
                <a:gridCol w="1494498"/>
              </a:tblGrid>
              <a:tr h="345158">
                <a:tc>
                  <a:txBody>
                    <a:bodyPr/>
                    <a:lstStyle/>
                    <a:p>
                      <a:pPr algn="ctr"/>
                      <a:endParaRPr lang="en-US" b="1">
                        <a:solidFill>
                          <a:srgbClr val="FF0000"/>
                        </a:solidFill>
                        <a:latin typeface="Times New Roman" pitchFamily="18" charset="0"/>
                        <a:cs typeface="Times New Roman" pitchFamily="18" charset="0"/>
                      </a:endParaRPr>
                    </a:p>
                  </a:txBody>
                  <a:tcPr anchor="ctr"/>
                </a:tc>
                <a:tc>
                  <a:txBody>
                    <a:bodyPr/>
                    <a:lstStyle/>
                    <a:p>
                      <a:pPr algn="ctr"/>
                      <a:r>
                        <a:rPr lang="en-US" sz="1050" b="1" smtClean="0">
                          <a:solidFill>
                            <a:srgbClr val="FF0000"/>
                          </a:solidFill>
                          <a:latin typeface="Times New Roman" pitchFamily="18" charset="0"/>
                          <a:cs typeface="Times New Roman" pitchFamily="18" charset="0"/>
                        </a:rPr>
                        <a:t>Thứ</a:t>
                      </a:r>
                      <a:r>
                        <a:rPr lang="en-US" sz="1050" b="1" baseline="0" smtClean="0">
                          <a:solidFill>
                            <a:srgbClr val="FF0000"/>
                          </a:solidFill>
                          <a:latin typeface="Times New Roman" pitchFamily="18" charset="0"/>
                          <a:cs typeface="Times New Roman" pitchFamily="18" charset="0"/>
                        </a:rPr>
                        <a:t> 2</a:t>
                      </a:r>
                      <a:endParaRPr lang="en-US" sz="1050" b="1" smtClean="0">
                        <a:solidFill>
                          <a:srgbClr val="FF0000"/>
                        </a:solidFill>
                        <a:latin typeface="Times New Roman" pitchFamily="18" charset="0"/>
                        <a:cs typeface="Times New Roman" pitchFamily="18"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050" b="1" smtClean="0">
                          <a:solidFill>
                            <a:srgbClr val="FF0000"/>
                          </a:solidFill>
                          <a:latin typeface="Times New Roman" pitchFamily="18" charset="0"/>
                          <a:cs typeface="Times New Roman" pitchFamily="18" charset="0"/>
                        </a:rPr>
                        <a:t>Thứ</a:t>
                      </a:r>
                      <a:r>
                        <a:rPr lang="en-US" sz="1050" b="1" baseline="0" smtClean="0">
                          <a:solidFill>
                            <a:srgbClr val="FF0000"/>
                          </a:solidFill>
                          <a:latin typeface="Times New Roman" pitchFamily="18" charset="0"/>
                          <a:cs typeface="Times New Roman" pitchFamily="18" charset="0"/>
                        </a:rPr>
                        <a:t> 3</a:t>
                      </a:r>
                      <a:endParaRPr lang="en-US" sz="1050" b="1" smtClean="0">
                        <a:solidFill>
                          <a:srgbClr val="FF0000"/>
                        </a:solidFill>
                        <a:latin typeface="Times New Roman" pitchFamily="18" charset="0"/>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4</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5</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6</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r>
              <a:tr h="122841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HĐH</a:t>
                      </a:r>
                    </a:p>
                    <a:p>
                      <a:endParaRPr lang="en-US" b="1">
                        <a:solidFill>
                          <a:srgbClr val="FF0000"/>
                        </a:solidFill>
                        <a:latin typeface="Times New Roman" pitchFamily="18" charset="0"/>
                        <a:cs typeface="Times New Roman" pitchFamily="18" charset="0"/>
                      </a:endParaRPr>
                    </a:p>
                  </a:txBody>
                  <a:tcPr anchor="ctr"/>
                </a:tc>
                <a:tc>
                  <a:txBody>
                    <a:bodyPr/>
                    <a:lstStyle/>
                    <a:p>
                      <a:pPr algn="ctr">
                        <a:lnSpc>
                          <a:spcPct val="115000"/>
                        </a:lnSpc>
                        <a:spcAft>
                          <a:spcPts val="0"/>
                        </a:spcAft>
                        <a:tabLst>
                          <a:tab pos="2257425" algn="l"/>
                        </a:tabLst>
                      </a:pP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8/4/2025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Thẩm mĩ</a:t>
                      </a:r>
                      <a:endParaRPr lang="en-US" sz="1300">
                        <a:effectLst/>
                        <a:latin typeface="Times New Roman"/>
                        <a:ea typeface="Times New Roman"/>
                      </a:endParaRPr>
                    </a:p>
                    <a:p>
                      <a:pPr>
                        <a:lnSpc>
                          <a:spcPct val="115000"/>
                        </a:lnSpc>
                        <a:spcAft>
                          <a:spcPts val="0"/>
                        </a:spcAft>
                        <a:tabLst>
                          <a:tab pos="2257425" algn="l"/>
                        </a:tabLst>
                      </a:pPr>
                      <a:r>
                        <a:rPr lang="nl-NL" sz="1300">
                          <a:solidFill>
                            <a:srgbClr val="000000"/>
                          </a:solidFill>
                          <a:effectLst/>
                          <a:latin typeface="Times New Roman"/>
                          <a:ea typeface="Times New Roman"/>
                        </a:rPr>
                        <a:t>Dạy KNVĐ bộ gõ cơ thể bài "Cho tôi đi làm mưa với"</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9/4/2025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Phân biệt ngày và đêm</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10/4/2025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ngôn ngữ</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Truyện: Sự tích ngày và đêm</a:t>
                      </a:r>
                      <a:endParaRPr lang="en-US" sz="1300">
                        <a:effectLst/>
                        <a:latin typeface="Times New Roman"/>
                        <a:ea typeface="Times New Roman"/>
                      </a:endParaRPr>
                    </a:p>
                  </a:txBody>
                  <a:tcPr marL="68580" marR="68580" marT="0" marB="0"/>
                </a:tc>
                <a:tc>
                  <a:txBody>
                    <a:bodyPr/>
                    <a:lstStyle/>
                    <a:p>
                      <a:pPr>
                        <a:lnSpc>
                          <a:spcPct val="115000"/>
                        </a:lnSpc>
                        <a:spcAft>
                          <a:spcPts val="0"/>
                        </a:spcAft>
                      </a:pPr>
                      <a:r>
                        <a:rPr lang="nl-NL" sz="1300" b="1">
                          <a:solidFill>
                            <a:srgbClr val="000000"/>
                          </a:solidFill>
                          <a:effectLst/>
                          <a:latin typeface="Times New Roman"/>
                          <a:ea typeface="Times New Roman"/>
                        </a:rPr>
                        <a:t>Ngày 11/4/2025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thể chất</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VĐCB: Trèo qua ghế dài 1,5m x 30cm</a:t>
                      </a:r>
                      <a:endParaRPr lang="en-US" sz="1300">
                        <a:effectLst/>
                        <a:latin typeface="Times New Roman"/>
                        <a:ea typeface="Times New Roman"/>
                      </a:endParaRPr>
                    </a:p>
                  </a:txBody>
                  <a:tcPr marL="68580" marR="68580" marT="0" marB="0"/>
                </a:tc>
              </a:tr>
              <a:tr h="1205411">
                <a:tc>
                  <a:txBody>
                    <a:bodyPr/>
                    <a:lstStyle/>
                    <a:p>
                      <a:pPr algn="ctr"/>
                      <a:r>
                        <a:rPr lang="en-US" b="1" smtClean="0">
                          <a:solidFill>
                            <a:srgbClr val="FF0000"/>
                          </a:solidFill>
                          <a:latin typeface="Times New Roman" pitchFamily="18" charset="0"/>
                          <a:cs typeface="Times New Roman" pitchFamily="18" charset="0"/>
                        </a:rPr>
                        <a:t>HĐNT</a:t>
                      </a:r>
                      <a:endParaRPr lang="en-US" b="1">
                        <a:solidFill>
                          <a:srgbClr val="FF0000"/>
                        </a:solidFill>
                        <a:latin typeface="Times New Roman" pitchFamily="18" charset="0"/>
                        <a:cs typeface="Times New Roman" pitchFamily="18" charset="0"/>
                      </a:endParaRPr>
                    </a:p>
                  </a:txBody>
                  <a:tcPr anchor="ctr"/>
                </a:tc>
                <a:tc>
                  <a:txBody>
                    <a:bodyPr/>
                    <a:lstStyle/>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Rau đay</a:t>
                      </a:r>
                      <a:endParaRPr lang="en-US" sz="1300" smtClean="0">
                        <a:effectLst/>
                        <a:latin typeface="Times New Roman"/>
                        <a:ea typeface="Times New Roman"/>
                      </a:endParaRPr>
                    </a:p>
                    <a:p>
                      <a:pPr>
                        <a:spcAft>
                          <a:spcPts val="0"/>
                        </a:spcAft>
                      </a:pPr>
                      <a:r>
                        <a:rPr lang="en-US" sz="1300" smtClean="0">
                          <a:effectLst/>
                          <a:latin typeface="Times New Roman"/>
                          <a:ea typeface="Times New Roman"/>
                        </a:rPr>
                        <a:t>- TCVĐ:Đi bước dồn ngang  </a:t>
                      </a:r>
                    </a:p>
                    <a:p>
                      <a:pPr>
                        <a:spcAft>
                          <a:spcPts val="0"/>
                        </a:spcAft>
                      </a:pPr>
                      <a:r>
                        <a:rPr lang="en-US" sz="1300" i="1" smtClean="0">
                          <a:effectLst/>
                          <a:latin typeface="Times New Roman"/>
                          <a:ea typeface="Times New Roman"/>
                        </a:rPr>
                        <a:t>* Chơi: Đồ lá</a:t>
                      </a:r>
                      <a:endParaRPr lang="en-US" sz="1300" smtClean="0">
                        <a:effectLst/>
                        <a:latin typeface="Times New Roman"/>
                        <a:ea typeface="Times New Roman"/>
                      </a:endParaRPr>
                    </a:p>
                    <a:p>
                      <a:pPr>
                        <a:spcAft>
                          <a:spcPts val="0"/>
                        </a:spcAft>
                      </a:pPr>
                      <a:r>
                        <a:rPr lang="en-US" sz="1300" smtClean="0">
                          <a:effectLst/>
                          <a:latin typeface="Times New Roman"/>
                          <a:ea typeface="Times New Roman"/>
                        </a:rPr>
                        <a:t>Chơi tự do:</a:t>
                      </a: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Hoa mẫu đơn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Nhảy bao bố</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*Chơi: ơ</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Rau đay</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Kẹp bóng về đích</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*Chơi: Ném bôling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Hoa mẫu đơn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Lộn cầu vồng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Xi bô khoai</a:t>
                      </a:r>
                      <a:endParaRPr lang="en-US" sz="1300" smtClean="0">
                        <a:effectLst/>
                        <a:latin typeface="Times New Roman"/>
                        <a:ea typeface="Times New Roman"/>
                      </a:endParaRPr>
                    </a:p>
                    <a:p>
                      <a:r>
                        <a:rPr lang="en-US" sz="1300" smtClean="0">
                          <a:solidFill>
                            <a:srgbClr val="000000"/>
                          </a:solidFill>
                          <a:effectLst/>
                          <a:latin typeface="Times New Roman"/>
                          <a:ea typeface="Times New Roman"/>
                        </a:rPr>
                        <a:t>KV4: Sa hình giao thông, sân bóng.</a:t>
                      </a:r>
                      <a:endParaRPr lang="en-US" sz="1300">
                        <a:effectLst/>
                        <a:latin typeface="Times New Roman"/>
                        <a:ea typeface="Times New Roman"/>
                      </a:endParaRPr>
                    </a:p>
                  </a:txBody>
                  <a:tcPr marL="68580" marR="68580" marT="0" marB="0"/>
                </a:tc>
              </a:tr>
              <a:tr h="2365051">
                <a:tc>
                  <a:txBody>
                    <a:bodyPr/>
                    <a:lstStyle/>
                    <a:p>
                      <a:pPr algn="ctr"/>
                      <a:r>
                        <a:rPr lang="en-US" b="1" smtClean="0">
                          <a:solidFill>
                            <a:srgbClr val="FF0000"/>
                          </a:solidFill>
                          <a:latin typeface="Times New Roman" pitchFamily="18" charset="0"/>
                          <a:cs typeface="Times New Roman" pitchFamily="18" charset="0"/>
                        </a:rPr>
                        <a:t>HĐC</a:t>
                      </a:r>
                      <a:endParaRPr lang="en-US" b="1">
                        <a:solidFill>
                          <a:srgbClr val="FF0000"/>
                        </a:solidFill>
                        <a:latin typeface="Times New Roman" pitchFamily="18" charset="0"/>
                        <a:cs typeface="Times New Roman" pitchFamily="18" charset="0"/>
                      </a:endParaRPr>
                    </a:p>
                  </a:txBody>
                  <a:tcPr anchor="ctr"/>
                </a:tc>
                <a:tc>
                  <a:txBody>
                    <a:bodyPr/>
                    <a:lstStyle/>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Trò chuyện với trẻ về cách  tham gia vào các trò chơi vận động lành mạnh, biết cách chia sẻ đồ chơi và chơi cùng bạn bè theo quy tắc, không gây nguy hiểm cho bản thân và người khác.</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xây dựng</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Tìm hiểu về nguyên nhân gây ô nhiễm đất, nước và cách bảo vệ </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TC: Tìm hành vi đúng - sai gây ô nhiễm đất</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 Chơi góc nghệ thuật</a:t>
                      </a: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Tìm hiểu về các HTTN qua xem sách, tranh ảnh, nhận xét, trò chuyện </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TC: Vòng luân chuyển của nước</a:t>
                      </a: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Truyện:Sự tích ngày và đêm</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Lau dọn đồ chơi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Văn nghệ cuối tuần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Thưởng bé ngoan</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r>
            </a:tbl>
          </a:graphicData>
        </a:graphic>
      </p:graphicFrame>
      <p:sp>
        <p:nvSpPr>
          <p:cNvPr id="35" name="Rectangle 34"/>
          <p:cNvSpPr/>
          <p:nvPr/>
        </p:nvSpPr>
        <p:spPr>
          <a:xfrm>
            <a:off x="4226590" y="530786"/>
            <a:ext cx="2626553" cy="400110"/>
          </a:xfrm>
          <a:prstGeom prst="rect">
            <a:avLst/>
          </a:prstGeom>
          <a:noFill/>
        </p:spPr>
        <p:txBody>
          <a:bodyPr wrap="none" lIns="91440" tIns="45720" rIns="91440" bIns="45720">
            <a:spAutoFit/>
          </a:bodyPr>
          <a:lstStyle/>
          <a:p>
            <a:pPr algn="ctr"/>
            <a:r>
              <a:rPr lang="en-US" sz="2000" b="1" cap="none" spc="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Tuần 1: </a:t>
            </a:r>
            <a:r>
              <a:rPr lang="en-US" sz="2000" b="1" cap="none" spc="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Một số HTTN</a:t>
            </a:r>
            <a:endParaRPr lang="en-US" sz="2000" b="1" cap="none" spc="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9156700" y="-246398"/>
            <a:ext cx="2294432" cy="1756135"/>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9467054" y="6047671"/>
            <a:ext cx="1673724" cy="1647562"/>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rot="6680652">
            <a:off x="10035272" y="-218740"/>
            <a:ext cx="938619" cy="1700818"/>
          </a:xfrm>
          <a:custGeom>
            <a:avLst/>
            <a:gdLst/>
            <a:ahLst/>
            <a:cxnLst/>
            <a:rect l="l" t="t" r="r" b="b"/>
            <a:pathLst>
              <a:path w="1632599" h="2173177">
                <a:moveTo>
                  <a:pt x="0" y="0"/>
                </a:moveTo>
                <a:lnTo>
                  <a:pt x="1632599" y="0"/>
                </a:lnTo>
                <a:lnTo>
                  <a:pt x="1632599" y="2173176"/>
                </a:lnTo>
                <a:lnTo>
                  <a:pt x="0" y="2173176"/>
                </a:lnTo>
                <a:lnTo>
                  <a:pt x="0" y="0"/>
                </a:lnTo>
                <a:close/>
              </a:path>
            </a:pathLst>
          </a:custGeom>
          <a:blipFill>
            <a:blip r:embed="rId4"/>
            <a:stretch>
              <a:fillRect/>
            </a:stretch>
          </a:blipFill>
        </p:spPr>
      </p:sp>
      <p:sp>
        <p:nvSpPr>
          <p:cNvPr id="19" name="Freeform 19"/>
          <p:cNvSpPr/>
          <p:nvPr/>
        </p:nvSpPr>
        <p:spPr>
          <a:xfrm rot="-407796" flipH="1">
            <a:off x="-29332" y="5616330"/>
            <a:ext cx="1261310" cy="2011336"/>
          </a:xfrm>
          <a:custGeom>
            <a:avLst/>
            <a:gdLst/>
            <a:ahLst/>
            <a:cxnLst/>
            <a:rect l="l" t="t" r="r" b="b"/>
            <a:pathLst>
              <a:path w="2353897" h="3181692">
                <a:moveTo>
                  <a:pt x="2353897" y="0"/>
                </a:moveTo>
                <a:lnTo>
                  <a:pt x="0" y="0"/>
                </a:lnTo>
                <a:lnTo>
                  <a:pt x="0" y="3181693"/>
                </a:lnTo>
                <a:lnTo>
                  <a:pt x="2353897" y="3181693"/>
                </a:lnTo>
                <a:lnTo>
                  <a:pt x="2353897" y="0"/>
                </a:lnTo>
                <a:close/>
              </a:path>
            </a:pathLst>
          </a:custGeom>
          <a:blipFill>
            <a:blip r:embed="rId5">
              <a:extLst>
                <a:ext uri="{96DAC541-7B7A-43D3-8B79-37D633B846F1}">
                  <asvg:svgBlip xmlns="" xmlns:asvg="http://schemas.microsoft.com/office/drawing/2016/SVG/main" r:embed="rId12"/>
                </a:ext>
              </a:extLst>
            </a:blip>
            <a:stretch>
              <a:fillRect/>
            </a:stretch>
          </a:blipFill>
        </p:spPr>
      </p:sp>
      <p:sp>
        <p:nvSpPr>
          <p:cNvPr id="20" name="Freeform 20"/>
          <p:cNvSpPr/>
          <p:nvPr/>
        </p:nvSpPr>
        <p:spPr>
          <a:xfrm rot="19009333" flipH="1">
            <a:off x="9319538" y="6524998"/>
            <a:ext cx="444297" cy="1177662"/>
          </a:xfrm>
          <a:custGeom>
            <a:avLst/>
            <a:gdLst/>
            <a:ahLst/>
            <a:cxnLst/>
            <a:rect l="l" t="t" r="r" b="b"/>
            <a:pathLst>
              <a:path w="1584974" h="2109782">
                <a:moveTo>
                  <a:pt x="1584974" y="0"/>
                </a:moveTo>
                <a:lnTo>
                  <a:pt x="0" y="0"/>
                </a:lnTo>
                <a:lnTo>
                  <a:pt x="0" y="2109782"/>
                </a:lnTo>
                <a:lnTo>
                  <a:pt x="1584974" y="2109782"/>
                </a:lnTo>
                <a:lnTo>
                  <a:pt x="1584974" y="0"/>
                </a:lnTo>
                <a:close/>
              </a:path>
            </a:pathLst>
          </a:custGeom>
          <a:blipFill>
            <a:blip r:embed="rId4"/>
            <a:stretch>
              <a:fillRect/>
            </a:stretch>
          </a:blipFill>
        </p:spPr>
      </p:sp>
      <p:sp>
        <p:nvSpPr>
          <p:cNvPr id="21" name="Freeform 21"/>
          <p:cNvSpPr/>
          <p:nvPr/>
        </p:nvSpPr>
        <p:spPr>
          <a:xfrm rot="363775">
            <a:off x="-757550" y="-122250"/>
            <a:ext cx="2510802" cy="1334570"/>
          </a:xfrm>
          <a:custGeom>
            <a:avLst/>
            <a:gdLst/>
            <a:ahLst/>
            <a:cxnLst/>
            <a:rect l="l" t="t" r="r" b="b"/>
            <a:pathLst>
              <a:path w="2510802" h="1334570">
                <a:moveTo>
                  <a:pt x="0" y="0"/>
                </a:moveTo>
                <a:lnTo>
                  <a:pt x="2510802" y="0"/>
                </a:lnTo>
                <a:lnTo>
                  <a:pt x="2510802" y="1334570"/>
                </a:lnTo>
                <a:lnTo>
                  <a:pt x="0" y="1334570"/>
                </a:lnTo>
                <a:lnTo>
                  <a:pt x="0" y="0"/>
                </a:lnTo>
                <a:close/>
              </a:path>
            </a:pathLst>
          </a:custGeom>
          <a:blipFill>
            <a:blip r:embed="rId13">
              <a:extLst>
                <a:ext uri="{96DAC541-7B7A-43D3-8B79-37D633B846F1}">
                  <asvg:svgBlip xmlns="" xmlns:asvg="http://schemas.microsoft.com/office/drawing/2016/SVG/main" r:embed="rId14"/>
                </a:ext>
              </a:extLst>
            </a:blip>
            <a:stretch>
              <a:fillRect/>
            </a:stretch>
          </a:blipFill>
        </p:spPr>
      </p:sp>
      <p:sp>
        <p:nvSpPr>
          <p:cNvPr id="22" name="Freeform 22"/>
          <p:cNvSpPr/>
          <p:nvPr/>
        </p:nvSpPr>
        <p:spPr>
          <a:xfrm>
            <a:off x="-143916" y="4692650"/>
            <a:ext cx="1283532" cy="982342"/>
          </a:xfrm>
          <a:custGeom>
            <a:avLst/>
            <a:gdLst/>
            <a:ahLst/>
            <a:cxnLst/>
            <a:rect l="l" t="t" r="r" b="b"/>
            <a:pathLst>
              <a:path w="1283532" h="982342">
                <a:moveTo>
                  <a:pt x="0" y="0"/>
                </a:moveTo>
                <a:lnTo>
                  <a:pt x="1283532" y="0"/>
                </a:lnTo>
                <a:lnTo>
                  <a:pt x="1283532" y="982342"/>
                </a:lnTo>
                <a:lnTo>
                  <a:pt x="0" y="982342"/>
                </a:lnTo>
                <a:lnTo>
                  <a:pt x="0" y="0"/>
                </a:lnTo>
                <a:close/>
              </a:path>
            </a:pathLst>
          </a:custGeom>
          <a:blipFill>
            <a:blip r:embed="rId15">
              <a:extLst>
                <a:ext uri="{96DAC541-7B7A-43D3-8B79-37D633B846F1}">
                  <asvg:svgBlip xmlns="" xmlns:asvg="http://schemas.microsoft.com/office/drawing/2016/SVG/main" r:embed="rId16"/>
                </a:ext>
              </a:extLst>
            </a:blip>
            <a:stretch>
              <a:fillRect/>
            </a:stretch>
          </a:blipFill>
        </p:spPr>
      </p:sp>
      <p:sp>
        <p:nvSpPr>
          <p:cNvPr id="35" name="Rectangle 34"/>
          <p:cNvSpPr/>
          <p:nvPr/>
        </p:nvSpPr>
        <p:spPr>
          <a:xfrm>
            <a:off x="4259919" y="30625"/>
            <a:ext cx="2562433" cy="400110"/>
          </a:xfrm>
          <a:prstGeom prst="rect">
            <a:avLst/>
          </a:prstGeom>
          <a:noFill/>
        </p:spPr>
        <p:txBody>
          <a:bodyPr wrap="none" lIns="91440" tIns="45720" rIns="91440" bIns="45720">
            <a:spAutoFit/>
          </a:bodyPr>
          <a:lstStyle/>
          <a:p>
            <a:pPr algn="ctr"/>
            <a:r>
              <a:rPr lang="en-US" sz="2000" b="1" cap="none" spc="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Tuần </a:t>
            </a:r>
            <a:r>
              <a:rPr lang="en-US" sz="2000" b="1" cap="none" spc="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2:Một số HTTN</a:t>
            </a:r>
            <a:endParaRPr lang="en-US" sz="2000" b="1" cap="none" spc="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871950190"/>
              </p:ext>
            </p:extLst>
          </p:nvPr>
        </p:nvGraphicFramePr>
        <p:xfrm>
          <a:off x="891239" y="566060"/>
          <a:ext cx="9215362" cy="5905860"/>
        </p:xfrm>
        <a:graphic>
          <a:graphicData uri="http://schemas.openxmlformats.org/drawingml/2006/table">
            <a:tbl>
              <a:tblPr firstRow="1" bandRow="1">
                <a:tableStyleId>{5940675A-B579-460E-94D1-54222C63F5DA}</a:tableStyleId>
              </a:tblPr>
              <a:tblGrid>
                <a:gridCol w="874274"/>
                <a:gridCol w="1545344"/>
                <a:gridCol w="1736690"/>
                <a:gridCol w="1661182"/>
                <a:gridCol w="1661182"/>
                <a:gridCol w="1736690"/>
              </a:tblGrid>
              <a:tr h="333391">
                <a:tc>
                  <a:txBody>
                    <a:bodyPr/>
                    <a:lstStyle/>
                    <a:p>
                      <a:endParaRPr lang="en-US"/>
                    </a:p>
                  </a:txBody>
                  <a:tcPr/>
                </a:tc>
                <a:tc>
                  <a:txBody>
                    <a:bodyPr/>
                    <a:lstStyle/>
                    <a:p>
                      <a:pPr algn="ctr"/>
                      <a:r>
                        <a:rPr lang="en-US" sz="1400" b="1" smtClean="0">
                          <a:solidFill>
                            <a:srgbClr val="FF0000"/>
                          </a:solidFill>
                          <a:latin typeface="Times New Roman" pitchFamily="18" charset="0"/>
                          <a:cs typeface="Times New Roman" pitchFamily="18" charset="0"/>
                        </a:rPr>
                        <a:t>Thứ</a:t>
                      </a:r>
                      <a:r>
                        <a:rPr lang="en-US" sz="1400" b="1" baseline="0" smtClean="0">
                          <a:solidFill>
                            <a:srgbClr val="FF0000"/>
                          </a:solidFill>
                          <a:latin typeface="Times New Roman" pitchFamily="18" charset="0"/>
                          <a:cs typeface="Times New Roman" pitchFamily="18" charset="0"/>
                        </a:rPr>
                        <a:t> 2</a:t>
                      </a:r>
                      <a:endParaRPr lang="en-US" sz="1400" b="1" smtClean="0">
                        <a:solidFill>
                          <a:srgbClr val="FF0000"/>
                        </a:solidFill>
                        <a:latin typeface="Times New Roman" pitchFamily="18" charset="0"/>
                        <a:cs typeface="Times New Roman" pitchFamily="18"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b="1" smtClean="0">
                          <a:solidFill>
                            <a:srgbClr val="FF0000"/>
                          </a:solidFill>
                          <a:latin typeface="Times New Roman" pitchFamily="18" charset="0"/>
                          <a:cs typeface="Times New Roman" pitchFamily="18" charset="0"/>
                        </a:rPr>
                        <a:t>Thứ</a:t>
                      </a:r>
                      <a:r>
                        <a:rPr lang="en-US" sz="1400" b="1" baseline="0" smtClean="0">
                          <a:solidFill>
                            <a:srgbClr val="FF0000"/>
                          </a:solidFill>
                          <a:latin typeface="Times New Roman" pitchFamily="18" charset="0"/>
                          <a:cs typeface="Times New Roman" pitchFamily="18" charset="0"/>
                        </a:rPr>
                        <a:t> 3</a:t>
                      </a:r>
                      <a:endParaRPr lang="en-US" sz="1400" b="1" smtClean="0">
                        <a:solidFill>
                          <a:srgbClr val="FF0000"/>
                        </a:solidFill>
                        <a:latin typeface="Times New Roman" pitchFamily="18" charset="0"/>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4</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5</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6</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r>
              <a:tr h="11700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HĐH</a:t>
                      </a:r>
                    </a:p>
                  </a:txBody>
                  <a:tcPr anchor="ct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15/4/2025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thể chất</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VĐCB:Trườn sấp kết hợp trèo qua ghế thể dục</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16/4/2025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LQVT: So sánh, thêm bớt tạo sự bằng nhau  trong phạm vi 9</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17/4/2025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TC-KNXH</a:t>
                      </a:r>
                      <a:endParaRPr lang="en-US" sz="1300">
                        <a:effectLst/>
                        <a:latin typeface="Times New Roman"/>
                        <a:ea typeface="Times New Roman"/>
                      </a:endParaRPr>
                    </a:p>
                    <a:p>
                      <a:pPr>
                        <a:lnSpc>
                          <a:spcPct val="115000"/>
                        </a:lnSpc>
                        <a:spcAft>
                          <a:spcPts val="0"/>
                        </a:spcAft>
                      </a:pPr>
                      <a:r>
                        <a:rPr lang="nl-NL" sz="1300">
                          <a:effectLst/>
                          <a:latin typeface="Times New Roman"/>
                          <a:ea typeface="Times New Roman"/>
                        </a:rPr>
                        <a:t>Kỹ năng ứng  phó khi trời mưa </a:t>
                      </a:r>
                      <a:endParaRPr lang="en-US" sz="1300">
                        <a:effectLst/>
                        <a:latin typeface="Times New Roman"/>
                        <a:ea typeface="Times New Roman"/>
                      </a:endParaRPr>
                    </a:p>
                  </a:txBody>
                  <a:tcPr marL="68580" marR="68580" marT="0" marB="0"/>
                </a:tc>
                <a:tc>
                  <a:txBody>
                    <a:bodyPr/>
                    <a:lstStyle/>
                    <a:p>
                      <a:pPr algn="ctr">
                        <a:lnSpc>
                          <a:spcPct val="115000"/>
                        </a:lnSpc>
                        <a:spcAft>
                          <a:spcPts val="0"/>
                        </a:spcAft>
                      </a:pPr>
                      <a:r>
                        <a:rPr lang="nl-NL" sz="1300" b="1">
                          <a:solidFill>
                            <a:srgbClr val="000000"/>
                          </a:solidFill>
                          <a:effectLst/>
                          <a:latin typeface="Times New Roman"/>
                          <a:ea typeface="Times New Roman"/>
                        </a:rPr>
                        <a:t>Ngày 18/4/2025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ngôn ngữ</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Thơ "Ông mặt trời óng ánh"</a:t>
                      </a:r>
                      <a:endParaRPr lang="en-US" sz="1300">
                        <a:effectLst/>
                        <a:latin typeface="Times New Roman"/>
                        <a:ea typeface="Times New Roman"/>
                      </a:endParaRPr>
                    </a:p>
                  </a:txBody>
                  <a:tcPr marL="68580" marR="68580" marT="0" marB="0"/>
                </a:tc>
                <a:tc>
                  <a:txBody>
                    <a:bodyPr/>
                    <a:lstStyle/>
                    <a:p>
                      <a:pPr>
                        <a:lnSpc>
                          <a:spcPct val="115000"/>
                        </a:lnSpc>
                        <a:spcAft>
                          <a:spcPts val="0"/>
                        </a:spcAft>
                      </a:pPr>
                      <a:r>
                        <a:rPr lang="nl-NL" sz="1300" b="1">
                          <a:solidFill>
                            <a:srgbClr val="000000"/>
                          </a:solidFill>
                          <a:effectLst/>
                          <a:latin typeface="Times New Roman"/>
                          <a:ea typeface="Times New Roman"/>
                        </a:rPr>
                        <a:t>Ngày 19/4/2025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thẩm mĩ</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Dạy VĐMH: "Nắng sớm"</a:t>
                      </a:r>
                      <a:endParaRPr lang="en-US" sz="1300">
                        <a:effectLst/>
                        <a:latin typeface="Times New Roman"/>
                        <a:ea typeface="Times New Roman"/>
                      </a:endParaRPr>
                    </a:p>
                  </a:txBody>
                  <a:tcPr marL="68580" marR="68580" marT="0" marB="0"/>
                </a:tc>
              </a:tr>
              <a:tr h="1915670">
                <a:tc>
                  <a:txBody>
                    <a:bodyPr/>
                    <a:lstStyle/>
                    <a:p>
                      <a:pPr algn="ctr"/>
                      <a:r>
                        <a:rPr lang="en-US" b="1" smtClean="0">
                          <a:solidFill>
                            <a:srgbClr val="FF0000"/>
                          </a:solidFill>
                          <a:latin typeface="Times New Roman" pitchFamily="18" charset="0"/>
                          <a:cs typeface="Times New Roman" pitchFamily="18" charset="0"/>
                        </a:rPr>
                        <a:t>HĐNT</a:t>
                      </a:r>
                      <a:endParaRPr lang="en-US" b="1">
                        <a:solidFill>
                          <a:srgbClr val="FF0000"/>
                        </a:solidFill>
                        <a:latin typeface="Times New Roman" pitchFamily="18" charset="0"/>
                        <a:cs typeface="Times New Roman" pitchFamily="18" charset="0"/>
                      </a:endParaRPr>
                    </a:p>
                  </a:txBody>
                  <a:tcPr anchor="ctr"/>
                </a:tc>
                <a:tc>
                  <a:txBody>
                    <a:bodyPr/>
                    <a:lstStyle/>
                    <a:p>
                      <a:pPr>
                        <a:spcAft>
                          <a:spcPts val="0"/>
                        </a:spcAft>
                      </a:pPr>
                      <a:r>
                        <a:rPr lang="en-US" sz="1300" smtClean="0">
                          <a:solidFill>
                            <a:srgbClr val="000000"/>
                          </a:solidFill>
                          <a:effectLst/>
                          <a:latin typeface="Times New Roman"/>
                          <a:ea typeface="Times New Roman"/>
                        </a:rPr>
                        <a:t>- Quan sát : rau rền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Đi bước dồn ngang</a:t>
                      </a:r>
                      <a:endParaRPr lang="en-US" sz="1300" smtClean="0">
                        <a:effectLst/>
                        <a:latin typeface="Times New Roman"/>
                        <a:ea typeface="Times New Roman"/>
                      </a:endParaRPr>
                    </a:p>
                    <a:p>
                      <a:pPr>
                        <a:spcAft>
                          <a:spcPts val="0"/>
                        </a:spcAft>
                        <a:tabLst>
                          <a:tab pos="2257425" algn="l"/>
                        </a:tabLst>
                      </a:pPr>
                      <a:r>
                        <a:rPr lang="en-US" sz="1300" i="1" smtClean="0">
                          <a:solidFill>
                            <a:srgbClr val="000000"/>
                          </a:solidFill>
                          <a:effectLst/>
                          <a:latin typeface="Times New Roman"/>
                          <a:ea typeface="Times New Roman"/>
                        </a:rPr>
                        <a:t>* Chơi: Trồng nụ -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trường</a:t>
                      </a:r>
                      <a:endParaRPr lang="en-US" sz="12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Rau muống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TCVĐ:Lộn cầu vồng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Calibri"/>
                        </a:rPr>
                        <a:t>- TCVĐ: Tập tầm vông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cây tía tô</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Nhảybao bố</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Nhảy lò cò</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Hồng xiêm</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Tập tầm vông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Nhảy bao bố</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Calibri"/>
                        </a:rPr>
                        <a:t>- TCVĐ: Tập tầm vông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Hồng xiêm</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TCVĐ:Chọi gà</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Xi bô khoai</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r>
              <a:tr h="1973420">
                <a:tc>
                  <a:txBody>
                    <a:bodyPr/>
                    <a:lstStyle/>
                    <a:p>
                      <a:pPr algn="ctr"/>
                      <a:r>
                        <a:rPr lang="en-US" b="1" smtClean="0">
                          <a:solidFill>
                            <a:srgbClr val="FF0000"/>
                          </a:solidFill>
                          <a:latin typeface="Times New Roman" pitchFamily="18" charset="0"/>
                          <a:cs typeface="Times New Roman" pitchFamily="18" charset="0"/>
                        </a:rPr>
                        <a:t>HĐC</a:t>
                      </a:r>
                      <a:endParaRPr lang="en-US" b="1">
                        <a:solidFill>
                          <a:srgbClr val="FF0000"/>
                        </a:solidFill>
                        <a:latin typeface="Times New Roman" pitchFamily="18" charset="0"/>
                        <a:cs typeface="Times New Roman" pitchFamily="18" charset="0"/>
                      </a:endParaRPr>
                    </a:p>
                  </a:txBody>
                  <a:tcPr anchor="ctr"/>
                </a:tc>
                <a:tc>
                  <a:txBody>
                    <a:bodyPr/>
                    <a:lstStyle/>
                    <a:p>
                      <a:pPr>
                        <a:spcAft>
                          <a:spcPts val="0"/>
                        </a:spcAft>
                        <a:tabLst>
                          <a:tab pos="2257425" algn="l"/>
                        </a:tabLst>
                      </a:pPr>
                      <a:r>
                        <a:rPr lang="nl-NL" sz="1300" smtClean="0">
                          <a:solidFill>
                            <a:srgbClr val="000000"/>
                          </a:solidFill>
                          <a:effectLst/>
                          <a:latin typeface="Times New Roman"/>
                          <a:ea typeface="Times New Roman"/>
                        </a:rPr>
                        <a:t>- Nhận biết  các buổi: sáng, trưa, chiều, tối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TC: Nối hình ảnh với hoạt động</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sách</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Trò chuyện với trẻ về cách chờ đến lượt trong khi tham gia hoạt động</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TC: Xếp hàng khi làm vệ sinh</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máy tính</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Trò chuyện với trẻ về cách  tham gia vào các trò chơi vận động lành mạnh, biết cách chia sẻ đồ chơi và chơi cùng bạn bè theo quy tắc, không gây nguy hiểm cho bản thân và người khác.</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nghệ thuật</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Tìm hiểu về nguyên nhân gây ô nhiễm đất, nước và cách bảo vệ </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TC: Tìm hành vi đúng - sai gây ô nhiễm nước</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 Chơi góc nghệ thuật</a:t>
                      </a: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Lau dọn đồ chơi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Văn nghệ cuối tuần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Thưởng bé ngoan</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4044931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Freeform 2"/>
          <p:cNvSpPr/>
          <p:nvPr/>
        </p:nvSpPr>
        <p:spPr>
          <a:xfrm>
            <a:off x="9156700" y="-246398"/>
            <a:ext cx="2294432" cy="1756135"/>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9142730" y="6047672"/>
            <a:ext cx="1673724" cy="1647562"/>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rot="6680652">
            <a:off x="10035272" y="-218740"/>
            <a:ext cx="938619" cy="1700818"/>
          </a:xfrm>
          <a:custGeom>
            <a:avLst/>
            <a:gdLst/>
            <a:ahLst/>
            <a:cxnLst/>
            <a:rect l="l" t="t" r="r" b="b"/>
            <a:pathLst>
              <a:path w="1632599" h="2173177">
                <a:moveTo>
                  <a:pt x="0" y="0"/>
                </a:moveTo>
                <a:lnTo>
                  <a:pt x="1632599" y="0"/>
                </a:lnTo>
                <a:lnTo>
                  <a:pt x="1632599" y="2173176"/>
                </a:lnTo>
                <a:lnTo>
                  <a:pt x="0" y="2173176"/>
                </a:lnTo>
                <a:lnTo>
                  <a:pt x="0" y="0"/>
                </a:lnTo>
                <a:close/>
              </a:path>
            </a:pathLst>
          </a:custGeom>
          <a:blipFill>
            <a:blip r:embed="rId4"/>
            <a:stretch>
              <a:fillRect/>
            </a:stretch>
          </a:blipFill>
        </p:spPr>
      </p:sp>
      <p:sp>
        <p:nvSpPr>
          <p:cNvPr id="19" name="Freeform 19"/>
          <p:cNvSpPr/>
          <p:nvPr/>
        </p:nvSpPr>
        <p:spPr>
          <a:xfrm rot="-407796" flipH="1">
            <a:off x="-29332" y="5616330"/>
            <a:ext cx="1261310" cy="2011336"/>
          </a:xfrm>
          <a:custGeom>
            <a:avLst/>
            <a:gdLst/>
            <a:ahLst/>
            <a:cxnLst/>
            <a:rect l="l" t="t" r="r" b="b"/>
            <a:pathLst>
              <a:path w="2353897" h="3181692">
                <a:moveTo>
                  <a:pt x="2353897" y="0"/>
                </a:moveTo>
                <a:lnTo>
                  <a:pt x="0" y="0"/>
                </a:lnTo>
                <a:lnTo>
                  <a:pt x="0" y="3181693"/>
                </a:lnTo>
                <a:lnTo>
                  <a:pt x="2353897" y="3181693"/>
                </a:lnTo>
                <a:lnTo>
                  <a:pt x="2353897" y="0"/>
                </a:lnTo>
                <a:close/>
              </a:path>
            </a:pathLst>
          </a:custGeom>
          <a:blipFill>
            <a:blip r:embed="rId5">
              <a:extLst>
                <a:ext uri="{96DAC541-7B7A-43D3-8B79-37D633B846F1}">
                  <asvg:svgBlip xmlns="" xmlns:asvg="http://schemas.microsoft.com/office/drawing/2016/SVG/main" r:embed="rId12"/>
                </a:ext>
              </a:extLst>
            </a:blip>
            <a:stretch>
              <a:fillRect/>
            </a:stretch>
          </a:blipFill>
        </p:spPr>
      </p:sp>
      <p:sp>
        <p:nvSpPr>
          <p:cNvPr id="20" name="Freeform 20"/>
          <p:cNvSpPr/>
          <p:nvPr/>
        </p:nvSpPr>
        <p:spPr>
          <a:xfrm rot="19009333" flipH="1">
            <a:off x="9319538" y="6524998"/>
            <a:ext cx="444297" cy="1177662"/>
          </a:xfrm>
          <a:custGeom>
            <a:avLst/>
            <a:gdLst/>
            <a:ahLst/>
            <a:cxnLst/>
            <a:rect l="l" t="t" r="r" b="b"/>
            <a:pathLst>
              <a:path w="1584974" h="2109782">
                <a:moveTo>
                  <a:pt x="1584974" y="0"/>
                </a:moveTo>
                <a:lnTo>
                  <a:pt x="0" y="0"/>
                </a:lnTo>
                <a:lnTo>
                  <a:pt x="0" y="2109782"/>
                </a:lnTo>
                <a:lnTo>
                  <a:pt x="1584974" y="2109782"/>
                </a:lnTo>
                <a:lnTo>
                  <a:pt x="1584974" y="0"/>
                </a:lnTo>
                <a:close/>
              </a:path>
            </a:pathLst>
          </a:custGeom>
          <a:blipFill>
            <a:blip r:embed="rId4"/>
            <a:stretch>
              <a:fillRect/>
            </a:stretch>
          </a:blipFill>
        </p:spPr>
      </p:sp>
      <p:sp>
        <p:nvSpPr>
          <p:cNvPr id="21" name="Freeform 21"/>
          <p:cNvSpPr/>
          <p:nvPr/>
        </p:nvSpPr>
        <p:spPr>
          <a:xfrm rot="363775">
            <a:off x="-757550" y="-122250"/>
            <a:ext cx="2510802" cy="1334570"/>
          </a:xfrm>
          <a:custGeom>
            <a:avLst/>
            <a:gdLst/>
            <a:ahLst/>
            <a:cxnLst/>
            <a:rect l="l" t="t" r="r" b="b"/>
            <a:pathLst>
              <a:path w="2510802" h="1334570">
                <a:moveTo>
                  <a:pt x="0" y="0"/>
                </a:moveTo>
                <a:lnTo>
                  <a:pt x="2510802" y="0"/>
                </a:lnTo>
                <a:lnTo>
                  <a:pt x="2510802" y="1334570"/>
                </a:lnTo>
                <a:lnTo>
                  <a:pt x="0" y="1334570"/>
                </a:lnTo>
                <a:lnTo>
                  <a:pt x="0" y="0"/>
                </a:lnTo>
                <a:close/>
              </a:path>
            </a:pathLst>
          </a:custGeom>
          <a:blipFill>
            <a:blip r:embed="rId13">
              <a:extLst>
                <a:ext uri="{96DAC541-7B7A-43D3-8B79-37D633B846F1}">
                  <asvg:svgBlip xmlns="" xmlns:asvg="http://schemas.microsoft.com/office/drawing/2016/SVG/main" r:embed="rId14"/>
                </a:ext>
              </a:extLst>
            </a:blip>
            <a:stretch>
              <a:fillRect/>
            </a:stretch>
          </a:blipFill>
        </p:spPr>
      </p:sp>
      <p:sp>
        <p:nvSpPr>
          <p:cNvPr id="22" name="Freeform 22"/>
          <p:cNvSpPr/>
          <p:nvPr/>
        </p:nvSpPr>
        <p:spPr>
          <a:xfrm>
            <a:off x="-143916" y="4692650"/>
            <a:ext cx="1283532" cy="982342"/>
          </a:xfrm>
          <a:custGeom>
            <a:avLst/>
            <a:gdLst/>
            <a:ahLst/>
            <a:cxnLst/>
            <a:rect l="l" t="t" r="r" b="b"/>
            <a:pathLst>
              <a:path w="1283532" h="982342">
                <a:moveTo>
                  <a:pt x="0" y="0"/>
                </a:moveTo>
                <a:lnTo>
                  <a:pt x="1283532" y="0"/>
                </a:lnTo>
                <a:lnTo>
                  <a:pt x="1283532" y="982342"/>
                </a:lnTo>
                <a:lnTo>
                  <a:pt x="0" y="982342"/>
                </a:lnTo>
                <a:lnTo>
                  <a:pt x="0" y="0"/>
                </a:lnTo>
                <a:close/>
              </a:path>
            </a:pathLst>
          </a:custGeom>
          <a:blipFill>
            <a:blip r:embed="rId15">
              <a:extLst>
                <a:ext uri="{96DAC541-7B7A-43D3-8B79-37D633B846F1}">
                  <asvg:svgBlip xmlns="" xmlns:asvg="http://schemas.microsoft.com/office/drawing/2016/SVG/main" r:embed="rId16"/>
                </a:ext>
              </a:extLst>
            </a:blip>
            <a:stretch>
              <a:fillRect/>
            </a:stretch>
          </a:blipFill>
        </p:spPr>
      </p:sp>
      <p:graphicFrame>
        <p:nvGraphicFramePr>
          <p:cNvPr id="34" name="Table 33"/>
          <p:cNvGraphicFramePr>
            <a:graphicFrameLocks noGrp="1"/>
          </p:cNvGraphicFramePr>
          <p:nvPr>
            <p:extLst>
              <p:ext uri="{D42A27DB-BD31-4B8C-83A1-F6EECF244321}">
                <p14:modId xmlns:p14="http://schemas.microsoft.com/office/powerpoint/2010/main" val="3296879594"/>
              </p:ext>
            </p:extLst>
          </p:nvPr>
        </p:nvGraphicFramePr>
        <p:xfrm>
          <a:off x="1012604" y="806450"/>
          <a:ext cx="8966988" cy="6637020"/>
        </p:xfrm>
        <a:graphic>
          <a:graphicData uri="http://schemas.openxmlformats.org/drawingml/2006/table">
            <a:tbl>
              <a:tblPr firstRow="1" bandRow="1">
                <a:tableStyleId>{5940675A-B579-460E-94D1-54222C63F5DA}</a:tableStyleId>
              </a:tblPr>
              <a:tblGrid>
                <a:gridCol w="1494498"/>
                <a:gridCol w="1494498"/>
                <a:gridCol w="1494498"/>
                <a:gridCol w="1494498"/>
                <a:gridCol w="1494498"/>
                <a:gridCol w="1494498"/>
              </a:tblGrid>
              <a:tr h="533400">
                <a:tc>
                  <a:txBody>
                    <a:bodyPr/>
                    <a:lstStyle/>
                    <a:p>
                      <a:pPr algn="ctr"/>
                      <a:endParaRPr lang="en-US" b="1">
                        <a:solidFill>
                          <a:srgbClr val="FF0000"/>
                        </a:solidFill>
                        <a:latin typeface="Times New Roman" pitchFamily="18" charset="0"/>
                        <a:cs typeface="Times New Roman" pitchFamily="18" charset="0"/>
                      </a:endParaRPr>
                    </a:p>
                  </a:txBody>
                  <a:tcPr anchor="ctr"/>
                </a:tc>
                <a:tc>
                  <a:txBody>
                    <a:bodyPr/>
                    <a:lstStyle/>
                    <a:p>
                      <a:pPr algn="ctr"/>
                      <a:r>
                        <a:rPr lang="en-US" sz="1050" b="1" smtClean="0">
                          <a:solidFill>
                            <a:srgbClr val="FF0000"/>
                          </a:solidFill>
                          <a:latin typeface="Times New Roman" pitchFamily="18" charset="0"/>
                          <a:cs typeface="Times New Roman" pitchFamily="18" charset="0"/>
                        </a:rPr>
                        <a:t>Thứ</a:t>
                      </a:r>
                      <a:r>
                        <a:rPr lang="en-US" sz="1050" b="1" baseline="0" smtClean="0">
                          <a:solidFill>
                            <a:srgbClr val="FF0000"/>
                          </a:solidFill>
                          <a:latin typeface="Times New Roman" pitchFamily="18" charset="0"/>
                          <a:cs typeface="Times New Roman" pitchFamily="18" charset="0"/>
                        </a:rPr>
                        <a:t> 2</a:t>
                      </a:r>
                      <a:endParaRPr lang="en-US" sz="1050" b="1" smtClean="0">
                        <a:solidFill>
                          <a:srgbClr val="FF0000"/>
                        </a:solidFill>
                        <a:latin typeface="Times New Roman" pitchFamily="18" charset="0"/>
                        <a:cs typeface="Times New Roman" pitchFamily="18"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050" b="1" smtClean="0">
                          <a:solidFill>
                            <a:srgbClr val="FF0000"/>
                          </a:solidFill>
                          <a:latin typeface="Times New Roman" pitchFamily="18" charset="0"/>
                          <a:cs typeface="Times New Roman" pitchFamily="18" charset="0"/>
                        </a:rPr>
                        <a:t>Thứ</a:t>
                      </a:r>
                      <a:r>
                        <a:rPr lang="en-US" sz="1050" b="1" baseline="0" smtClean="0">
                          <a:solidFill>
                            <a:srgbClr val="FF0000"/>
                          </a:solidFill>
                          <a:latin typeface="Times New Roman" pitchFamily="18" charset="0"/>
                          <a:cs typeface="Times New Roman" pitchFamily="18" charset="0"/>
                        </a:rPr>
                        <a:t> 3</a:t>
                      </a:r>
                      <a:endParaRPr lang="en-US" sz="1050" b="1" smtClean="0">
                        <a:solidFill>
                          <a:srgbClr val="FF0000"/>
                        </a:solidFill>
                        <a:latin typeface="Times New Roman" pitchFamily="18" charset="0"/>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4</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5</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05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6</a:t>
                      </a:r>
                      <a:endParaRPr kumimoji="0" lang="en-US" sz="105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tc>
              </a:tr>
              <a:tr h="1075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HĐH</a:t>
                      </a:r>
                    </a:p>
                    <a:p>
                      <a:endParaRPr lang="en-US" b="1">
                        <a:solidFill>
                          <a:srgbClr val="FF0000"/>
                        </a:solidFill>
                        <a:latin typeface="Times New Roman" pitchFamily="18" charset="0"/>
                        <a:cs typeface="Times New Roman" pitchFamily="18" charset="0"/>
                      </a:endParaRPr>
                    </a:p>
                  </a:txBody>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22/4/2025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thể chất</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VĐCB:Chạy thay đổi tốc độ theo hiệu lệnh (2-3 lần) </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23/4/2025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Phân loại rác</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 </a:t>
                      </a:r>
                      <a:endParaRPr lang="en-US" sz="1300">
                        <a:effectLst/>
                        <a:latin typeface="Times New Roman"/>
                        <a:ea typeface="Times New Roman"/>
                      </a:endParaRPr>
                    </a:p>
                  </a:txBody>
                  <a:tcPr marL="68580" marR="68580" marT="0" marB="0"/>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24/4/2025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ngôn ngữ</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Kể lại chuyện "Sự tích ngày và đêm"</a:t>
                      </a:r>
                      <a:endParaRPr lang="en-US" sz="1300">
                        <a:effectLst/>
                        <a:latin typeface="Times New Roman"/>
                        <a:ea typeface="Times New Roman"/>
                      </a:endParaRPr>
                    </a:p>
                  </a:txBody>
                  <a:tcPr marL="68580" marR="68580" marT="0" marB="0"/>
                </a:tc>
                <a:tc>
                  <a:txBody>
                    <a:bodyPr/>
                    <a:lstStyle/>
                    <a:p>
                      <a:pPr algn="ctr">
                        <a:lnSpc>
                          <a:spcPct val="115000"/>
                        </a:lnSpc>
                        <a:spcAft>
                          <a:spcPts val="0"/>
                        </a:spcAft>
                      </a:pPr>
                      <a:r>
                        <a:rPr lang="nl-NL" sz="1300" b="1">
                          <a:solidFill>
                            <a:srgbClr val="000000"/>
                          </a:solidFill>
                          <a:effectLst/>
                          <a:latin typeface="Times New Roman"/>
                          <a:ea typeface="Times New Roman"/>
                        </a:rPr>
                        <a:t>Ngày 25/4/2025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thẩm mĩ</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Vẽ:Mưa(Đề tài)</a:t>
                      </a:r>
                      <a:endParaRPr lang="en-US" sz="1300">
                        <a:effectLst/>
                        <a:latin typeface="Times New Roman"/>
                        <a:ea typeface="Times New Roman"/>
                      </a:endParaRPr>
                    </a:p>
                  </a:txBody>
                  <a:tcPr marL="68580" marR="68580" marT="0" marB="0"/>
                </a:tc>
                <a:tc>
                  <a:txBody>
                    <a:bodyPr/>
                    <a:lstStyle/>
                    <a:p>
                      <a:pPr>
                        <a:lnSpc>
                          <a:spcPct val="115000"/>
                        </a:lnSpc>
                        <a:spcAft>
                          <a:spcPts val="0"/>
                        </a:spcAft>
                      </a:pPr>
                      <a:r>
                        <a:rPr lang="nl-NL" sz="1300" b="1">
                          <a:solidFill>
                            <a:srgbClr val="000000"/>
                          </a:solidFill>
                          <a:effectLst/>
                          <a:latin typeface="Times New Roman"/>
                          <a:ea typeface="Times New Roman"/>
                        </a:rPr>
                        <a:t>Ngày 26/4/2025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PTTC- KNXH</a:t>
                      </a:r>
                      <a:endParaRPr lang="en-US" sz="1300">
                        <a:effectLst/>
                        <a:latin typeface="Times New Roman"/>
                        <a:ea typeface="Times New Roman"/>
                      </a:endParaRPr>
                    </a:p>
                    <a:p>
                      <a:pPr>
                        <a:lnSpc>
                          <a:spcPct val="115000"/>
                        </a:lnSpc>
                        <a:spcAft>
                          <a:spcPts val="0"/>
                        </a:spcAft>
                      </a:pPr>
                      <a:r>
                        <a:rPr lang="nl-NL" sz="1300">
                          <a:solidFill>
                            <a:srgbClr val="000000"/>
                          </a:solidFill>
                          <a:effectLst/>
                          <a:latin typeface="Times New Roman"/>
                          <a:ea typeface="Times New Roman"/>
                        </a:rPr>
                        <a:t>Bé sử dụng nước tiết kiệm</a:t>
                      </a:r>
                      <a:endParaRPr lang="en-US" sz="1300">
                        <a:effectLst/>
                        <a:latin typeface="Times New Roman"/>
                        <a:ea typeface="Times New Roman"/>
                      </a:endParaRPr>
                    </a:p>
                  </a:txBody>
                  <a:tcPr marL="68580" marR="68580" marT="0" marB="0"/>
                </a:tc>
              </a:tr>
              <a:tr h="1322656">
                <a:tc>
                  <a:txBody>
                    <a:bodyPr/>
                    <a:lstStyle/>
                    <a:p>
                      <a:pPr algn="ctr"/>
                      <a:r>
                        <a:rPr lang="en-US" b="1" smtClean="0">
                          <a:solidFill>
                            <a:srgbClr val="FF0000"/>
                          </a:solidFill>
                          <a:latin typeface="Times New Roman" pitchFamily="18" charset="0"/>
                          <a:cs typeface="Times New Roman" pitchFamily="18" charset="0"/>
                        </a:rPr>
                        <a:t>HĐNT</a:t>
                      </a:r>
                      <a:endParaRPr lang="en-US" b="1">
                        <a:solidFill>
                          <a:srgbClr val="FF0000"/>
                        </a:solidFill>
                        <a:latin typeface="Times New Roman" pitchFamily="18" charset="0"/>
                        <a:cs typeface="Times New Roman" pitchFamily="18" charset="0"/>
                      </a:endParaRPr>
                    </a:p>
                  </a:txBody>
                  <a:tcPr anchor="ctr"/>
                </a:tc>
                <a:tc>
                  <a:txBody>
                    <a:bodyPr/>
                    <a:lstStyle/>
                    <a:p>
                      <a:pPr>
                        <a:spcAft>
                          <a:spcPts val="0"/>
                        </a:spcAft>
                      </a:pPr>
                      <a:r>
                        <a:rPr lang="en-US" sz="1300" smtClean="0">
                          <a:effectLst/>
                          <a:latin typeface="Times New Roman"/>
                          <a:ea typeface="Times New Roman"/>
                        </a:rPr>
                        <a:t>- Quan sát: Cây vú sữa</a:t>
                      </a:r>
                    </a:p>
                    <a:p>
                      <a:pPr>
                        <a:spcAft>
                          <a:spcPts val="0"/>
                        </a:spcAft>
                      </a:pPr>
                      <a:r>
                        <a:rPr lang="en-US" sz="1300" smtClean="0">
                          <a:effectLst/>
                          <a:latin typeface="Times New Roman"/>
                          <a:ea typeface="Times New Roman"/>
                        </a:rPr>
                        <a:t>- TCVĐ: Chạy chậm 60-80m</a:t>
                      </a:r>
                    </a:p>
                    <a:p>
                      <a:pPr>
                        <a:spcAft>
                          <a:spcPts val="0"/>
                        </a:spcAft>
                      </a:pPr>
                      <a:r>
                        <a:rPr lang="en-US" sz="1300" i="1" smtClean="0">
                          <a:effectLst/>
                          <a:latin typeface="Times New Roman"/>
                          <a:ea typeface="Times New Roman"/>
                        </a:rPr>
                        <a:t>* Chơi: Xi bô khoai</a:t>
                      </a:r>
                      <a:endParaRPr lang="en-US" sz="1300" smtClean="0">
                        <a:effectLst/>
                        <a:latin typeface="Times New Roman"/>
                        <a:ea typeface="Times New Roman"/>
                      </a:endParaRPr>
                    </a:p>
                    <a:p>
                      <a:pPr>
                        <a:spcAft>
                          <a:spcPts val="0"/>
                        </a:spcAft>
                      </a:pPr>
                      <a:r>
                        <a:rPr lang="en-US" sz="1300" smtClean="0">
                          <a:effectLst/>
                          <a:latin typeface="Times New Roman"/>
                          <a:ea typeface="Times New Roman"/>
                        </a:rPr>
                        <a:t>- Chơi tự do: </a:t>
                      </a:r>
                    </a:p>
                    <a:p>
                      <a:pPr>
                        <a:spcAft>
                          <a:spcPts val="0"/>
                        </a:spcAft>
                      </a:pPr>
                      <a:r>
                        <a:rPr lang="en-US" sz="1300" smtClean="0">
                          <a:solidFill>
                            <a:srgbClr val="000000"/>
                          </a:solidFill>
                          <a:effectLst/>
                          <a:latin typeface="Times New Roman"/>
                          <a:ea typeface="Calibri"/>
                          <a:cs typeface="Times New Roman"/>
                        </a:rPr>
                        <a:t>KV1: Các trò chơi phát triển thể chất</a:t>
                      </a: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Cây vú sữa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TCVĐ:Nhảy bao bố</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Calibri"/>
                        </a:rPr>
                        <a:t>- TCVĐ: Tập tầm vông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effectLst/>
                          <a:latin typeface="Times New Roman"/>
                          <a:ea typeface="Times New Roman"/>
                        </a:rPr>
                        <a:t>- Quan sát: Cây vú sữa</a:t>
                      </a:r>
                    </a:p>
                    <a:p>
                      <a:pPr>
                        <a:spcAft>
                          <a:spcPts val="0"/>
                        </a:spcAft>
                      </a:pPr>
                      <a:r>
                        <a:rPr lang="en-US" sz="1300" smtClean="0">
                          <a:effectLst/>
                          <a:latin typeface="Times New Roman"/>
                          <a:ea typeface="Times New Roman"/>
                        </a:rPr>
                        <a:t>- TCVĐ: Lộn cầu vòng</a:t>
                      </a:r>
                    </a:p>
                    <a:p>
                      <a:pPr>
                        <a:spcAft>
                          <a:spcPts val="0"/>
                        </a:spcAft>
                      </a:pPr>
                      <a:r>
                        <a:rPr lang="en-US" sz="1300" i="1" smtClean="0">
                          <a:effectLst/>
                          <a:latin typeface="Times New Roman"/>
                          <a:ea typeface="Times New Roman"/>
                        </a:rPr>
                        <a:t>*Chơi: Dung dăng dung dẻ</a:t>
                      </a:r>
                      <a:endParaRPr lang="en-US" sz="1300" smtClean="0">
                        <a:effectLst/>
                        <a:latin typeface="Times New Roman"/>
                        <a:ea typeface="Times New Roman"/>
                      </a:endParaRPr>
                    </a:p>
                    <a:p>
                      <a:pPr>
                        <a:spcAft>
                          <a:spcPts val="0"/>
                        </a:spcAft>
                      </a:pPr>
                      <a:r>
                        <a:rPr lang="en-US" sz="1300" smtClean="0">
                          <a:effectLst/>
                          <a:latin typeface="Times New Roman"/>
                          <a:ea typeface="Times New Roman"/>
                        </a:rPr>
                        <a:t>- Chơi tự do: </a:t>
                      </a:r>
                    </a:p>
                    <a:p>
                      <a:pPr>
                        <a:spcAft>
                          <a:spcPts val="0"/>
                        </a:spcAft>
                      </a:pPr>
                      <a:r>
                        <a:rPr lang="en-US" sz="1300" smtClean="0">
                          <a:solidFill>
                            <a:srgbClr val="000000"/>
                          </a:solidFill>
                          <a:effectLst/>
                          <a:latin typeface="Times New Roman"/>
                          <a:ea typeface="Calibri"/>
                          <a:cs typeface="Times New Roman"/>
                        </a:rPr>
                        <a:t>KV1: Các trò chơi phát triển thể chất</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solidFill>
                            <a:srgbClr val="000000"/>
                          </a:solidFill>
                          <a:effectLst/>
                          <a:latin typeface="Times New Roman"/>
                          <a:ea typeface="Times New Roman"/>
                        </a:rPr>
                        <a:t>- Quan sát : Hoa mẫu đơn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TCVĐ:Lộn cầu vồng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Calibri"/>
                        </a:rPr>
                        <a:t>- TCVĐ: Tập tầm vông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KV1: Khám phá thử nghiệm với cát nước, steam, âm nhạc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en-US" sz="1300" smtClean="0">
                          <a:effectLst/>
                          <a:latin typeface="Times New Roman"/>
                          <a:ea typeface="Times New Roman"/>
                        </a:rPr>
                        <a:t>- Quan sát: Cây vú sữa</a:t>
                      </a:r>
                    </a:p>
                    <a:p>
                      <a:pPr>
                        <a:spcAft>
                          <a:spcPts val="0"/>
                        </a:spcAft>
                      </a:pPr>
                      <a:r>
                        <a:rPr lang="en-US" sz="1300" smtClean="0">
                          <a:effectLst/>
                          <a:latin typeface="Times New Roman"/>
                          <a:ea typeface="Times New Roman"/>
                        </a:rPr>
                        <a:t>- TCVĐ: Lộn cầu vòng</a:t>
                      </a:r>
                    </a:p>
                    <a:p>
                      <a:pPr>
                        <a:spcAft>
                          <a:spcPts val="0"/>
                        </a:spcAft>
                      </a:pPr>
                      <a:r>
                        <a:rPr lang="en-US" sz="1300" i="1" smtClean="0">
                          <a:effectLst/>
                          <a:latin typeface="Times New Roman"/>
                          <a:ea typeface="Times New Roman"/>
                        </a:rPr>
                        <a:t>*Chơi: Ném booling</a:t>
                      </a:r>
                      <a:endParaRPr lang="en-US" sz="1300" smtClean="0">
                        <a:effectLst/>
                        <a:latin typeface="Times New Roman"/>
                        <a:ea typeface="Times New Roman"/>
                      </a:endParaRPr>
                    </a:p>
                    <a:p>
                      <a:pPr>
                        <a:spcAft>
                          <a:spcPts val="0"/>
                        </a:spcAft>
                      </a:pPr>
                      <a:r>
                        <a:rPr lang="en-US" sz="1300" smtClean="0">
                          <a:effectLst/>
                          <a:latin typeface="Times New Roman"/>
                          <a:ea typeface="Times New Roman"/>
                        </a:rPr>
                        <a:t>- Chơi tự do: </a:t>
                      </a:r>
                    </a:p>
                    <a:p>
                      <a:pPr>
                        <a:spcAft>
                          <a:spcPts val="0"/>
                        </a:spcAft>
                      </a:pPr>
                      <a:r>
                        <a:rPr lang="en-US" sz="1300" smtClean="0">
                          <a:solidFill>
                            <a:srgbClr val="000000"/>
                          </a:solidFill>
                          <a:effectLst/>
                          <a:latin typeface="Times New Roman"/>
                          <a:ea typeface="Calibri"/>
                          <a:cs typeface="Times New Roman"/>
                        </a:rPr>
                        <a:t>KV1: Các trò chơi phát triển thể chất</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tc>
              </a:tr>
              <a:tr h="2157323">
                <a:tc>
                  <a:txBody>
                    <a:bodyPr/>
                    <a:lstStyle/>
                    <a:p>
                      <a:pPr algn="ctr"/>
                      <a:r>
                        <a:rPr lang="en-US" b="1" smtClean="0">
                          <a:solidFill>
                            <a:srgbClr val="FF0000"/>
                          </a:solidFill>
                          <a:latin typeface="Times New Roman" pitchFamily="18" charset="0"/>
                          <a:cs typeface="Times New Roman" pitchFamily="18" charset="0"/>
                        </a:rPr>
                        <a:t>HĐC</a:t>
                      </a:r>
                      <a:endParaRPr lang="en-US" b="1">
                        <a:solidFill>
                          <a:srgbClr val="FF0000"/>
                        </a:solidFill>
                        <a:latin typeface="Times New Roman" pitchFamily="18" charset="0"/>
                        <a:cs typeface="Times New Roman" pitchFamily="18" charset="0"/>
                      </a:endParaRPr>
                    </a:p>
                  </a:txBody>
                  <a:tcPr anchor="ctr"/>
                </a:tc>
                <a:tc>
                  <a:txBody>
                    <a:bodyPr/>
                    <a:lstStyle/>
                    <a:p>
                      <a:pPr>
                        <a:spcAft>
                          <a:spcPts val="0"/>
                        </a:spcAft>
                        <a:tabLst>
                          <a:tab pos="2257425" algn="l"/>
                        </a:tabLst>
                      </a:pPr>
                      <a:r>
                        <a:rPr lang="nl-NL" sz="1300" smtClean="0">
                          <a:solidFill>
                            <a:srgbClr val="000000"/>
                          </a:solidFill>
                          <a:effectLst/>
                          <a:latin typeface="Times New Roman"/>
                          <a:ea typeface="Times New Roman"/>
                        </a:rPr>
                        <a:t>- Các nơi dễ gây cháy nổ: Bếp nấu, nhà ga…để đảm bảo an toàn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nghệ thuật</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b="1" smtClean="0">
                          <a:solidFill>
                            <a:srgbClr val="000000"/>
                          </a:solidFill>
                          <a:effectLst/>
                          <a:latin typeface="Times New Roman"/>
                          <a:ea typeface="Times New Roman"/>
                        </a:rPr>
                        <a:t>- </a:t>
                      </a:r>
                      <a:r>
                        <a:rPr lang="nl-NL" sz="1300" smtClean="0">
                          <a:solidFill>
                            <a:srgbClr val="000000"/>
                          </a:solidFill>
                          <a:effectLst/>
                          <a:latin typeface="Times New Roman"/>
                          <a:ea typeface="Times New Roman"/>
                        </a:rPr>
                        <a:t>Tìm hiểu các nguồn nước trong môi trường sống</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-TC:Chọn hành vi sai gây ô nhiễm nước</a:t>
                      </a: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Xem video, tranh ảnh về ích lợi của đất, nước, rừng với con người, con vật, cây và một số hoạt động (trồng lúa, nuôi cá, tôm…)</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Chơi góc học tập</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pPr>
                      <a:r>
                        <a:rPr lang="nl-NL" sz="1300" smtClean="0">
                          <a:solidFill>
                            <a:srgbClr val="000000"/>
                          </a:solidFill>
                          <a:effectLst/>
                          <a:latin typeface="Times New Roman"/>
                          <a:ea typeface="Times New Roman"/>
                        </a:rPr>
                        <a:t>- Trò chuyện để trẻ biết cách tiết kiệm nước, không để nước chảy lãng phí khi không dùng và tắt đèn khi không sử dụng điện, hình thành thói quen tiết kiệm năng lượng</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Chơi góc máy tính</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c>
                  <a:txBody>
                    <a:bodyPr/>
                    <a:lstStyle/>
                    <a:p>
                      <a:pPr>
                        <a:spcAft>
                          <a:spcPts val="0"/>
                        </a:spcAft>
                        <a:tabLst>
                          <a:tab pos="2257425" algn="l"/>
                        </a:tabLst>
                      </a:pPr>
                      <a:r>
                        <a:rPr lang="nl-NL" sz="1300" smtClean="0">
                          <a:solidFill>
                            <a:srgbClr val="000000"/>
                          </a:solidFill>
                          <a:effectLst/>
                          <a:latin typeface="Times New Roman"/>
                          <a:ea typeface="Times New Roman"/>
                        </a:rPr>
                        <a:t>- Lau dọn đồ chơi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Văn nghệ cuối tuần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Thưởng bé ngoan</a:t>
                      </a:r>
                      <a:endParaRPr lang="en-US" sz="1300" smtClean="0">
                        <a:effectLst/>
                        <a:latin typeface="Times New Roman"/>
                        <a:ea typeface="Times New Roman"/>
                      </a:endParaRPr>
                    </a:p>
                    <a:p>
                      <a:pPr>
                        <a:lnSpc>
                          <a:spcPct val="115000"/>
                        </a:lnSpc>
                        <a:spcAft>
                          <a:spcPts val="0"/>
                        </a:spcAft>
                      </a:pPr>
                      <a:endParaRPr lang="en-US" sz="1300">
                        <a:effectLst/>
                        <a:latin typeface="Times New Roman"/>
                        <a:ea typeface="Times New Roman"/>
                      </a:endParaRPr>
                    </a:p>
                  </a:txBody>
                  <a:tcPr marL="68580" marR="68580" marT="0" marB="0"/>
                </a:tc>
              </a:tr>
            </a:tbl>
          </a:graphicData>
        </a:graphic>
      </p:graphicFrame>
      <p:sp>
        <p:nvSpPr>
          <p:cNvPr id="35" name="Rectangle 34"/>
          <p:cNvSpPr/>
          <p:nvPr/>
        </p:nvSpPr>
        <p:spPr>
          <a:xfrm>
            <a:off x="3003535" y="99806"/>
            <a:ext cx="5029518" cy="461665"/>
          </a:xfrm>
          <a:prstGeom prst="rect">
            <a:avLst/>
          </a:prstGeom>
          <a:noFill/>
        </p:spPr>
        <p:txBody>
          <a:bodyPr wrap="none" lIns="91440" tIns="45720" rIns="91440" bIns="45720">
            <a:spAutoFit/>
          </a:bodyPr>
          <a:lstStyle/>
          <a:p>
            <a:pPr algn="ctr"/>
            <a:r>
              <a:rPr lang="en-US" sz="24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Tuần </a:t>
            </a:r>
            <a:r>
              <a:rPr lang="en-US" sz="24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3:Bé với tài nguyên thiên nhiên</a:t>
            </a:r>
            <a:endParaRPr lang="en-US" sz="2400" b="1">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044931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Freeform 2"/>
          <p:cNvSpPr/>
          <p:nvPr/>
        </p:nvSpPr>
        <p:spPr>
          <a:xfrm>
            <a:off x="9156700" y="-246398"/>
            <a:ext cx="2294432" cy="1756135"/>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9467054" y="6047671"/>
            <a:ext cx="1673724" cy="1647562"/>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rot="6680652">
            <a:off x="10035272" y="-218740"/>
            <a:ext cx="938619" cy="1700818"/>
          </a:xfrm>
          <a:custGeom>
            <a:avLst/>
            <a:gdLst/>
            <a:ahLst/>
            <a:cxnLst/>
            <a:rect l="l" t="t" r="r" b="b"/>
            <a:pathLst>
              <a:path w="1632599" h="2173177">
                <a:moveTo>
                  <a:pt x="0" y="0"/>
                </a:moveTo>
                <a:lnTo>
                  <a:pt x="1632599" y="0"/>
                </a:lnTo>
                <a:lnTo>
                  <a:pt x="1632599" y="2173176"/>
                </a:lnTo>
                <a:lnTo>
                  <a:pt x="0" y="2173176"/>
                </a:lnTo>
                <a:lnTo>
                  <a:pt x="0" y="0"/>
                </a:lnTo>
                <a:close/>
              </a:path>
            </a:pathLst>
          </a:custGeom>
          <a:blipFill>
            <a:blip r:embed="rId4"/>
            <a:stretch>
              <a:fillRect/>
            </a:stretch>
          </a:blipFill>
        </p:spPr>
      </p:sp>
      <p:sp>
        <p:nvSpPr>
          <p:cNvPr id="19" name="Freeform 19"/>
          <p:cNvSpPr/>
          <p:nvPr/>
        </p:nvSpPr>
        <p:spPr>
          <a:xfrm rot="-407796" flipH="1">
            <a:off x="-29332" y="5616330"/>
            <a:ext cx="1261310" cy="2011336"/>
          </a:xfrm>
          <a:custGeom>
            <a:avLst/>
            <a:gdLst/>
            <a:ahLst/>
            <a:cxnLst/>
            <a:rect l="l" t="t" r="r" b="b"/>
            <a:pathLst>
              <a:path w="2353897" h="3181692">
                <a:moveTo>
                  <a:pt x="2353897" y="0"/>
                </a:moveTo>
                <a:lnTo>
                  <a:pt x="0" y="0"/>
                </a:lnTo>
                <a:lnTo>
                  <a:pt x="0" y="3181693"/>
                </a:lnTo>
                <a:lnTo>
                  <a:pt x="2353897" y="3181693"/>
                </a:lnTo>
                <a:lnTo>
                  <a:pt x="2353897" y="0"/>
                </a:lnTo>
                <a:close/>
              </a:path>
            </a:pathLst>
          </a:custGeom>
          <a:blipFill>
            <a:blip r:embed="rId5">
              <a:extLst>
                <a:ext uri="{96DAC541-7B7A-43D3-8B79-37D633B846F1}">
                  <asvg:svgBlip xmlns="" xmlns:asvg="http://schemas.microsoft.com/office/drawing/2016/SVG/main" r:embed="rId12"/>
                </a:ext>
              </a:extLst>
            </a:blip>
            <a:stretch>
              <a:fillRect/>
            </a:stretch>
          </a:blipFill>
        </p:spPr>
      </p:sp>
      <p:sp>
        <p:nvSpPr>
          <p:cNvPr id="20" name="Freeform 20"/>
          <p:cNvSpPr/>
          <p:nvPr/>
        </p:nvSpPr>
        <p:spPr>
          <a:xfrm rot="19009333" flipH="1">
            <a:off x="9319538" y="6524998"/>
            <a:ext cx="444297" cy="1177662"/>
          </a:xfrm>
          <a:custGeom>
            <a:avLst/>
            <a:gdLst/>
            <a:ahLst/>
            <a:cxnLst/>
            <a:rect l="l" t="t" r="r" b="b"/>
            <a:pathLst>
              <a:path w="1584974" h="2109782">
                <a:moveTo>
                  <a:pt x="1584974" y="0"/>
                </a:moveTo>
                <a:lnTo>
                  <a:pt x="0" y="0"/>
                </a:lnTo>
                <a:lnTo>
                  <a:pt x="0" y="2109782"/>
                </a:lnTo>
                <a:lnTo>
                  <a:pt x="1584974" y="2109782"/>
                </a:lnTo>
                <a:lnTo>
                  <a:pt x="1584974" y="0"/>
                </a:lnTo>
                <a:close/>
              </a:path>
            </a:pathLst>
          </a:custGeom>
          <a:blipFill>
            <a:blip r:embed="rId4"/>
            <a:stretch>
              <a:fillRect/>
            </a:stretch>
          </a:blipFill>
        </p:spPr>
      </p:sp>
      <p:sp>
        <p:nvSpPr>
          <p:cNvPr id="21" name="Freeform 21"/>
          <p:cNvSpPr/>
          <p:nvPr/>
        </p:nvSpPr>
        <p:spPr>
          <a:xfrm rot="363775">
            <a:off x="-757550" y="-122250"/>
            <a:ext cx="2510802" cy="1334570"/>
          </a:xfrm>
          <a:custGeom>
            <a:avLst/>
            <a:gdLst/>
            <a:ahLst/>
            <a:cxnLst/>
            <a:rect l="l" t="t" r="r" b="b"/>
            <a:pathLst>
              <a:path w="2510802" h="1334570">
                <a:moveTo>
                  <a:pt x="0" y="0"/>
                </a:moveTo>
                <a:lnTo>
                  <a:pt x="2510802" y="0"/>
                </a:lnTo>
                <a:lnTo>
                  <a:pt x="2510802" y="1334570"/>
                </a:lnTo>
                <a:lnTo>
                  <a:pt x="0" y="1334570"/>
                </a:lnTo>
                <a:lnTo>
                  <a:pt x="0" y="0"/>
                </a:lnTo>
                <a:close/>
              </a:path>
            </a:pathLst>
          </a:custGeom>
          <a:blipFill>
            <a:blip r:embed="rId13">
              <a:extLst>
                <a:ext uri="{96DAC541-7B7A-43D3-8B79-37D633B846F1}">
                  <asvg:svgBlip xmlns="" xmlns:asvg="http://schemas.microsoft.com/office/drawing/2016/SVG/main" r:embed="rId14"/>
                </a:ext>
              </a:extLst>
            </a:blip>
            <a:stretch>
              <a:fillRect/>
            </a:stretch>
          </a:blipFill>
        </p:spPr>
      </p:sp>
      <p:sp>
        <p:nvSpPr>
          <p:cNvPr id="22" name="Freeform 22"/>
          <p:cNvSpPr/>
          <p:nvPr/>
        </p:nvSpPr>
        <p:spPr>
          <a:xfrm>
            <a:off x="-143916" y="4692650"/>
            <a:ext cx="1283532" cy="982342"/>
          </a:xfrm>
          <a:custGeom>
            <a:avLst/>
            <a:gdLst/>
            <a:ahLst/>
            <a:cxnLst/>
            <a:rect l="l" t="t" r="r" b="b"/>
            <a:pathLst>
              <a:path w="1283532" h="982342">
                <a:moveTo>
                  <a:pt x="0" y="0"/>
                </a:moveTo>
                <a:lnTo>
                  <a:pt x="1283532" y="0"/>
                </a:lnTo>
                <a:lnTo>
                  <a:pt x="1283532" y="982342"/>
                </a:lnTo>
                <a:lnTo>
                  <a:pt x="0" y="982342"/>
                </a:lnTo>
                <a:lnTo>
                  <a:pt x="0" y="0"/>
                </a:lnTo>
                <a:close/>
              </a:path>
            </a:pathLst>
          </a:custGeom>
          <a:blipFill>
            <a:blip r:embed="rId15">
              <a:extLst>
                <a:ext uri="{96DAC541-7B7A-43D3-8B79-37D633B846F1}">
                  <asvg:svgBlip xmlns="" xmlns:asvg="http://schemas.microsoft.com/office/drawing/2016/SVG/main" r:embed="rId16"/>
                </a:ext>
              </a:extLst>
            </a:blip>
            <a:stretch>
              <a:fillRect/>
            </a:stretch>
          </a:blipFill>
        </p:spPr>
      </p:sp>
      <p:graphicFrame>
        <p:nvGraphicFramePr>
          <p:cNvPr id="34" name="Table 33"/>
          <p:cNvGraphicFramePr>
            <a:graphicFrameLocks noGrp="1"/>
          </p:cNvGraphicFramePr>
          <p:nvPr>
            <p:extLst>
              <p:ext uri="{D42A27DB-BD31-4B8C-83A1-F6EECF244321}">
                <p14:modId xmlns:p14="http://schemas.microsoft.com/office/powerpoint/2010/main" val="2960449075"/>
              </p:ext>
            </p:extLst>
          </p:nvPr>
        </p:nvGraphicFramePr>
        <p:xfrm>
          <a:off x="850898" y="806450"/>
          <a:ext cx="9651143" cy="6162429"/>
        </p:xfrm>
        <a:graphic>
          <a:graphicData uri="http://schemas.openxmlformats.org/drawingml/2006/table">
            <a:tbl>
              <a:tblPr firstRow="1" bandRow="1">
                <a:tableStyleId>{5940675A-B579-460E-94D1-54222C63F5DA}</a:tableStyleId>
              </a:tblPr>
              <a:tblGrid>
                <a:gridCol w="1369881"/>
                <a:gridCol w="1847166"/>
                <a:gridCol w="1608524"/>
                <a:gridCol w="1608524"/>
                <a:gridCol w="1608524"/>
                <a:gridCol w="1608524"/>
              </a:tblGrid>
              <a:tr h="375684">
                <a:tc>
                  <a:txBody>
                    <a:bodyPr/>
                    <a:lstStyle/>
                    <a:p>
                      <a:pPr algn="ctr"/>
                      <a:endParaRPr lang="en-US" b="1">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sz="1400" smtClean="0">
                          <a:solidFill>
                            <a:srgbClr val="FF0000"/>
                          </a:solidFill>
                          <a:latin typeface="Times New Roman" pitchFamily="18" charset="0"/>
                          <a:cs typeface="Times New Roman" pitchFamily="18" charset="0"/>
                        </a:rPr>
                        <a:t>Thứ</a:t>
                      </a:r>
                      <a:r>
                        <a:rPr lang="en-US" sz="1400" baseline="0" smtClean="0">
                          <a:solidFill>
                            <a:srgbClr val="FF0000"/>
                          </a:solidFill>
                          <a:latin typeface="Times New Roman" pitchFamily="18" charset="0"/>
                          <a:cs typeface="Times New Roman" pitchFamily="18" charset="0"/>
                        </a:rPr>
                        <a:t> 2</a:t>
                      </a:r>
                      <a:endParaRPr lang="en-US" sz="1400" b="1" smtClean="0">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smtClean="0">
                          <a:solidFill>
                            <a:srgbClr val="FF0000"/>
                          </a:solidFill>
                          <a:latin typeface="Times New Roman" pitchFamily="18" charset="0"/>
                          <a:cs typeface="Times New Roman" pitchFamily="18" charset="0"/>
                        </a:rPr>
                        <a:t>Thứ</a:t>
                      </a:r>
                      <a:r>
                        <a:rPr lang="en-US" sz="1400" baseline="0" smtClean="0">
                          <a:solidFill>
                            <a:srgbClr val="FF0000"/>
                          </a:solidFill>
                          <a:latin typeface="Times New Roman" pitchFamily="18" charset="0"/>
                          <a:cs typeface="Times New Roman" pitchFamily="18" charset="0"/>
                        </a:rPr>
                        <a:t> 3</a:t>
                      </a:r>
                      <a:endParaRPr lang="en-US" sz="1400" b="1" smtClean="0">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4</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5</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6</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r>
              <a:tr h="15416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smtClean="0">
                          <a:ln>
                            <a:noFill/>
                          </a:ln>
                          <a:effectLst/>
                          <a:uLnTx/>
                          <a:uFillTx/>
                        </a:rPr>
                        <a:t>HĐH</a:t>
                      </a:r>
                    </a:p>
                    <a:p>
                      <a:endParaRPr lang="en-US" b="1">
                        <a:solidFill>
                          <a:srgbClr val="FF0000"/>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a:t>
                      </a:r>
                      <a:r>
                        <a:rPr lang="nl-NL" sz="1300" b="1" smtClean="0">
                          <a:solidFill>
                            <a:srgbClr val="000000"/>
                          </a:solidFill>
                          <a:effectLst/>
                          <a:latin typeface="Times New Roman"/>
                          <a:ea typeface="Times New Roman"/>
                        </a:rPr>
                        <a:t>30/4/2025</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a:t>
                      </a:r>
                      <a:r>
                        <a:rPr lang="nl-NL" sz="1300" b="1" smtClean="0">
                          <a:solidFill>
                            <a:srgbClr val="000000"/>
                          </a:solidFill>
                          <a:effectLst/>
                          <a:latin typeface="Times New Roman"/>
                          <a:ea typeface="Times New Roman"/>
                        </a:rPr>
                        <a:t>1/5/2025</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a:t>
                      </a:r>
                      <a:r>
                        <a:rPr lang="nl-NL" sz="1300" b="1" smtClean="0">
                          <a:solidFill>
                            <a:srgbClr val="000000"/>
                          </a:solidFill>
                          <a:effectLst/>
                          <a:latin typeface="Times New Roman"/>
                          <a:ea typeface="Times New Roman"/>
                        </a:rPr>
                        <a:t>2/5/2025</a:t>
                      </a:r>
                    </a:p>
                    <a:p>
                      <a:pPr marL="0" marR="0" lvl="0" indent="0" algn="ctr" defTabSz="914400" rtl="0" eaLnBrk="1" fontAlgn="auto" latinLnBrk="0" hangingPunct="1">
                        <a:lnSpc>
                          <a:spcPct val="115000"/>
                        </a:lnSpc>
                        <a:spcBef>
                          <a:spcPts val="0"/>
                        </a:spcBef>
                        <a:spcAft>
                          <a:spcPts val="0"/>
                        </a:spcAft>
                        <a:buClrTx/>
                        <a:buSzTx/>
                        <a:buFontTx/>
                        <a:buNone/>
                        <a:tabLst>
                          <a:tab pos="2257425" algn="l"/>
                        </a:tabLst>
                        <a:defRPr/>
                      </a:pPr>
                      <a:r>
                        <a:rPr kumimoji="0" lang="nl-NL" sz="1300" b="1" i="0" u="none" strike="noStrike" kern="1200" cap="none" spc="0" normalizeH="0" baseline="0" noProof="0" smtClean="0">
                          <a:ln>
                            <a:noFill/>
                          </a:ln>
                          <a:solidFill>
                            <a:srgbClr val="000000"/>
                          </a:solidFill>
                          <a:effectLst/>
                          <a:uLnTx/>
                          <a:uFillTx/>
                          <a:latin typeface="Times New Roman"/>
                          <a:ea typeface="Times New Roman"/>
                          <a:cs typeface="+mn-cs"/>
                        </a:rPr>
                        <a:t>PT thể chất</a:t>
                      </a:r>
                      <a:endParaRPr kumimoji="0" lang="en-US" sz="1300" b="0" i="0" u="none" strike="noStrike" kern="1200" cap="none" spc="0" normalizeH="0" baseline="0" noProof="0" smtClean="0">
                        <a:ln>
                          <a:noFill/>
                        </a:ln>
                        <a:solidFill>
                          <a:prstClr val="black"/>
                        </a:solidFill>
                        <a:effectLst/>
                        <a:uLnTx/>
                        <a:uFillTx/>
                        <a:latin typeface="Times New Roman"/>
                        <a:ea typeface="Times New Roman"/>
                        <a:cs typeface="+mn-cs"/>
                      </a:endParaRPr>
                    </a:p>
                    <a:p>
                      <a:pPr marL="0" marR="0" lvl="0" indent="0" algn="ctr" defTabSz="914400" rtl="0" eaLnBrk="1" fontAlgn="auto" latinLnBrk="0" hangingPunct="1">
                        <a:lnSpc>
                          <a:spcPct val="115000"/>
                        </a:lnSpc>
                        <a:spcBef>
                          <a:spcPts val="0"/>
                        </a:spcBef>
                        <a:spcAft>
                          <a:spcPts val="0"/>
                        </a:spcAft>
                        <a:buClrTx/>
                        <a:buSzTx/>
                        <a:buFontTx/>
                        <a:buNone/>
                        <a:tabLst>
                          <a:tab pos="2257425" algn="l"/>
                        </a:tabLst>
                        <a:defRPr/>
                      </a:pPr>
                      <a:r>
                        <a:rPr kumimoji="0" lang="nl-NL" sz="1300" b="0" i="0" u="none" strike="noStrike" kern="1200" cap="none" spc="0" normalizeH="0" baseline="0" noProof="0" smtClean="0">
                          <a:ln>
                            <a:noFill/>
                          </a:ln>
                          <a:solidFill>
                            <a:srgbClr val="000000"/>
                          </a:solidFill>
                          <a:effectLst/>
                          <a:uLnTx/>
                          <a:uFillTx/>
                          <a:latin typeface="Times New Roman"/>
                          <a:ea typeface="Times New Roman"/>
                          <a:cs typeface="+mn-cs"/>
                        </a:rPr>
                        <a:t>Tung bóng lên cao và bắt bóng</a:t>
                      </a:r>
                      <a:endParaRPr kumimoji="0" lang="en-US" sz="1300" b="0" i="0" u="none" strike="noStrike" kern="1200" cap="none" spc="0" normalizeH="0" baseline="0" noProof="0" smtClean="0">
                        <a:ln>
                          <a:noFill/>
                        </a:ln>
                        <a:solidFill>
                          <a:prstClr val="black"/>
                        </a:solidFill>
                        <a:effectLst/>
                        <a:uLnTx/>
                        <a:uFillTx/>
                        <a:latin typeface="Times New Roman"/>
                        <a:ea typeface="Times New Roman"/>
                        <a:cs typeface="+mn-cs"/>
                      </a:endParaRPr>
                    </a:p>
                    <a:p>
                      <a:pPr algn="ctr">
                        <a:lnSpc>
                          <a:spcPct val="115000"/>
                        </a:lnSpc>
                        <a:spcAft>
                          <a:spcPts val="0"/>
                        </a:spcAft>
                        <a:tabLst>
                          <a:tab pos="2257425" algn="l"/>
                        </a:tabLs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nl-NL" sz="1300" b="1">
                          <a:solidFill>
                            <a:srgbClr val="000000"/>
                          </a:solidFill>
                          <a:effectLst/>
                          <a:latin typeface="Times New Roman"/>
                          <a:ea typeface="Times New Roman"/>
                        </a:rPr>
                        <a:t>Ngày </a:t>
                      </a:r>
                      <a:r>
                        <a:rPr lang="nl-NL" sz="1300" b="1" smtClean="0">
                          <a:solidFill>
                            <a:srgbClr val="000000"/>
                          </a:solidFill>
                          <a:effectLst/>
                          <a:latin typeface="Times New Roman"/>
                          <a:ea typeface="Times New Roman"/>
                        </a:rPr>
                        <a:t>3/5/2025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LQVT: Đếm đến10, nhận biết nhóm có 10 đối tượng, nhận biết chữ số10</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nl-NL" sz="1300" b="1">
                          <a:solidFill>
                            <a:srgbClr val="000000"/>
                          </a:solidFill>
                          <a:effectLst/>
                          <a:latin typeface="Times New Roman"/>
                          <a:ea typeface="Times New Roman"/>
                        </a:rPr>
                        <a:t>Ngày </a:t>
                      </a:r>
                      <a:r>
                        <a:rPr lang="nl-NL" sz="1300" b="1" smtClean="0">
                          <a:solidFill>
                            <a:srgbClr val="000000"/>
                          </a:solidFill>
                          <a:effectLst/>
                          <a:latin typeface="Times New Roman"/>
                          <a:ea typeface="Times New Roman"/>
                        </a:rPr>
                        <a:t>4/5/2025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ngôn ngữ</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Thơ "Mưa rơi"</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66261">
                <a:tc>
                  <a:txBody>
                    <a:bodyPr/>
                    <a:lstStyle/>
                    <a:p>
                      <a:pPr algn="ctr"/>
                      <a:r>
                        <a:rPr lang="en-US" smtClean="0"/>
                        <a:t>HĐNT</a:t>
                      </a:r>
                    </a:p>
                    <a:p>
                      <a:pPr algn="ctr"/>
                      <a:endParaRPr lang="en-US" smtClean="0"/>
                    </a:p>
                    <a:p>
                      <a:pPr algn="ctr"/>
                      <a:endParaRPr lang="en-US" smtClean="0"/>
                    </a:p>
                    <a:p>
                      <a:pPr algn="ctr"/>
                      <a:endParaRPr lang="en-US" smtClean="0"/>
                    </a:p>
                    <a:p>
                      <a:pPr algn="ctr"/>
                      <a:endParaRPr lang="en-US" smtClean="0"/>
                    </a:p>
                    <a:p>
                      <a:pPr algn="ctr"/>
                      <a:endParaRPr lang="en-US" smtClean="0"/>
                    </a:p>
                    <a:p>
                      <a:pPr algn="ctr"/>
                      <a:endParaRPr lang="en-US" b="1">
                        <a:solidFill>
                          <a:srgbClr val="FF0000"/>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nl-NL" sz="1300" b="1" i="1" smtClean="0">
                          <a:solidFill>
                            <a:srgbClr val="000000"/>
                          </a:solidFill>
                          <a:effectLst/>
                          <a:latin typeface="Times New Roman"/>
                          <a:ea typeface="Times New Roman"/>
                        </a:rPr>
                        <a:t>- </a:t>
                      </a:r>
                      <a:r>
                        <a:rPr lang="nl-NL" sz="1300" smtClean="0">
                          <a:solidFill>
                            <a:srgbClr val="000000"/>
                          </a:solidFill>
                          <a:effectLst/>
                          <a:latin typeface="Times New Roman"/>
                          <a:ea typeface="Times New Roman"/>
                        </a:rPr>
                        <a:t>Quan sát: Hồng xiêm</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TCVĐ: Kẹp bóng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trồng nụ-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KV3: Trò chơi dân gian và chợ quê</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Quan sát: Vú sữa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Tung bóng lên cao và bắt bóng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Chơi tự do: </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Calibri"/>
                        </a:rPr>
                        <a:t>- </a:t>
                      </a:r>
                      <a:r>
                        <a:rPr lang="en-US" sz="1300" smtClean="0">
                          <a:solidFill>
                            <a:srgbClr val="000000"/>
                          </a:solidFill>
                          <a:effectLst/>
                          <a:latin typeface="Times New Roman"/>
                          <a:ea typeface="Times New Roman"/>
                        </a:rPr>
                        <a:t>KV3: Trò chơi dân gian và chợ quê</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nl-NL" sz="1300" b="1" i="1" smtClean="0">
                          <a:solidFill>
                            <a:srgbClr val="000000"/>
                          </a:solidFill>
                          <a:effectLst/>
                          <a:latin typeface="Times New Roman"/>
                          <a:ea typeface="Times New Roman"/>
                        </a:rPr>
                        <a:t>- </a:t>
                      </a:r>
                      <a:r>
                        <a:rPr lang="nl-NL" sz="1300" smtClean="0">
                          <a:solidFill>
                            <a:srgbClr val="000000"/>
                          </a:solidFill>
                          <a:effectLst/>
                          <a:latin typeface="Times New Roman"/>
                          <a:ea typeface="Times New Roman"/>
                        </a:rPr>
                        <a:t>Quan sát: Cây sấu</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TCVĐ: Lộn cầu vồng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trồng nụ-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KV3: Trò chơi dân gian và chợ quê</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78790">
                <a:tc>
                  <a:txBody>
                    <a:bodyPr/>
                    <a:lstStyle/>
                    <a:p>
                      <a:pPr algn="ctr"/>
                      <a:r>
                        <a:rPr lang="en-US" smtClean="0"/>
                        <a:t>HĐC</a:t>
                      </a:r>
                      <a:endParaRPr lang="en-US" b="1">
                        <a:solidFill>
                          <a:srgbClr val="FF0000"/>
                        </a:solidFill>
                        <a:latin typeface="Times New Roman" pitchFamily="18" charset="0"/>
                        <a:cs typeface="Times New Roman" pitchFamily="18" charset="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257425" algn="l"/>
                        </a:tabLst>
                      </a:pPr>
                      <a:r>
                        <a:rPr lang="nl-NL" sz="1300" smtClean="0">
                          <a:solidFill>
                            <a:srgbClr val="000000"/>
                          </a:solidFill>
                          <a:effectLst/>
                          <a:latin typeface="Times New Roman"/>
                          <a:ea typeface="Times New Roman"/>
                        </a:rPr>
                        <a:t>- Trò chuyện, xem video về các dấu hiệu của bạo lực về thể chất</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nl-NL" sz="1300" smtClean="0">
                          <a:solidFill>
                            <a:srgbClr val="000000"/>
                          </a:solidFill>
                          <a:effectLst/>
                          <a:latin typeface="Times New Roman"/>
                          <a:ea typeface="Times New Roman"/>
                        </a:rPr>
                        <a:t>- Bé với quyền tham gia</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+TC: Bé nói ý kiến của mình</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TC: Bé tham gia hoạt động</a:t>
                      </a:r>
                      <a:endParaRPr lang="en-US" sz="1300" smtClean="0">
                        <a:effectLst/>
                        <a:latin typeface="Times New Roman"/>
                        <a:ea typeface="Times New Roman"/>
                      </a:endParaRPr>
                    </a:p>
                    <a:p>
                      <a:pPr>
                        <a:spcAft>
                          <a:spcPts val="0"/>
                        </a:spcAft>
                      </a:pPr>
                      <a:r>
                        <a:rPr lang="nl-NL" sz="1300" smtClean="0">
                          <a:solidFill>
                            <a:srgbClr val="000000"/>
                          </a:solidFill>
                          <a:effectLst/>
                          <a:latin typeface="Times New Roman"/>
                          <a:ea typeface="Times New Roman"/>
                        </a:rPr>
                        <a:t>- Chơi góc bán hàng, nấu ăn</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257425" algn="l"/>
                        </a:tabLst>
                      </a:pPr>
                      <a:r>
                        <a:rPr lang="nl-NL" sz="1300" smtClean="0">
                          <a:solidFill>
                            <a:srgbClr val="000000"/>
                          </a:solidFill>
                          <a:effectLst/>
                          <a:latin typeface="Times New Roman"/>
                          <a:ea typeface="Times New Roman"/>
                        </a:rPr>
                        <a:t>- Lau dọn đồ chơi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Văn nghệ cuối tuần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Thưởng bé ngoan</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5" name="Rectangle 34"/>
          <p:cNvSpPr/>
          <p:nvPr/>
        </p:nvSpPr>
        <p:spPr>
          <a:xfrm>
            <a:off x="4039846" y="231559"/>
            <a:ext cx="3000053" cy="400110"/>
          </a:xfrm>
          <a:prstGeom prst="rect">
            <a:avLst/>
          </a:prstGeom>
          <a:noFill/>
        </p:spPr>
        <p:txBody>
          <a:bodyPr wrap="none" lIns="91440" tIns="45720" rIns="91440" bIns="45720">
            <a:spAutoFit/>
          </a:bodyPr>
          <a:lstStyle/>
          <a:p>
            <a:pPr algn="ctr"/>
            <a:r>
              <a:rPr lang="en-US" sz="20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Tuần </a:t>
            </a:r>
            <a:r>
              <a:rPr lang="en-US" sz="20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4:Dự án tái chế giấy</a:t>
            </a:r>
            <a:endParaRPr lang="en-US" sz="2000" b="1">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044931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Freeform 2"/>
          <p:cNvSpPr/>
          <p:nvPr/>
        </p:nvSpPr>
        <p:spPr>
          <a:xfrm>
            <a:off x="9156700" y="-246398"/>
            <a:ext cx="2294432" cy="1756135"/>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9467054" y="6047671"/>
            <a:ext cx="1673724" cy="1647562"/>
          </a:xfrm>
          <a:custGeom>
            <a:avLst/>
            <a:gdLst/>
            <a:ahLst/>
            <a:cxnLst/>
            <a:rect l="l" t="t" r="r" b="b"/>
            <a:pathLst>
              <a:path w="7267050" h="7560000">
                <a:moveTo>
                  <a:pt x="0" y="0"/>
                </a:moveTo>
                <a:lnTo>
                  <a:pt x="7267050" y="0"/>
                </a:lnTo>
                <a:lnTo>
                  <a:pt x="7267050" y="7560000"/>
                </a:lnTo>
                <a:lnTo>
                  <a:pt x="0" y="7560000"/>
                </a:lnTo>
                <a:lnTo>
                  <a:pt x="0" y="0"/>
                </a:lnTo>
                <a:close/>
              </a:path>
            </a:pathLst>
          </a:custGeom>
          <a:blipFill>
            <a:blip r:embed="rId2">
              <a:alphaModFix amt="7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rot="6680652">
            <a:off x="10035272" y="-218740"/>
            <a:ext cx="938619" cy="1700818"/>
          </a:xfrm>
          <a:custGeom>
            <a:avLst/>
            <a:gdLst/>
            <a:ahLst/>
            <a:cxnLst/>
            <a:rect l="l" t="t" r="r" b="b"/>
            <a:pathLst>
              <a:path w="1632599" h="2173177">
                <a:moveTo>
                  <a:pt x="0" y="0"/>
                </a:moveTo>
                <a:lnTo>
                  <a:pt x="1632599" y="0"/>
                </a:lnTo>
                <a:lnTo>
                  <a:pt x="1632599" y="2173176"/>
                </a:lnTo>
                <a:lnTo>
                  <a:pt x="0" y="2173176"/>
                </a:lnTo>
                <a:lnTo>
                  <a:pt x="0" y="0"/>
                </a:lnTo>
                <a:close/>
              </a:path>
            </a:pathLst>
          </a:custGeom>
          <a:blipFill>
            <a:blip r:embed="rId4"/>
            <a:stretch>
              <a:fillRect/>
            </a:stretch>
          </a:blipFill>
        </p:spPr>
      </p:sp>
      <p:sp>
        <p:nvSpPr>
          <p:cNvPr id="19" name="Freeform 19"/>
          <p:cNvSpPr/>
          <p:nvPr/>
        </p:nvSpPr>
        <p:spPr>
          <a:xfrm rot="-407796" flipH="1">
            <a:off x="-29332" y="5616330"/>
            <a:ext cx="1261310" cy="2011336"/>
          </a:xfrm>
          <a:custGeom>
            <a:avLst/>
            <a:gdLst/>
            <a:ahLst/>
            <a:cxnLst/>
            <a:rect l="l" t="t" r="r" b="b"/>
            <a:pathLst>
              <a:path w="2353897" h="3181692">
                <a:moveTo>
                  <a:pt x="2353897" y="0"/>
                </a:moveTo>
                <a:lnTo>
                  <a:pt x="0" y="0"/>
                </a:lnTo>
                <a:lnTo>
                  <a:pt x="0" y="3181693"/>
                </a:lnTo>
                <a:lnTo>
                  <a:pt x="2353897" y="3181693"/>
                </a:lnTo>
                <a:lnTo>
                  <a:pt x="2353897" y="0"/>
                </a:lnTo>
                <a:close/>
              </a:path>
            </a:pathLst>
          </a:custGeom>
          <a:blipFill>
            <a:blip r:embed="rId5">
              <a:extLst>
                <a:ext uri="{96DAC541-7B7A-43D3-8B79-37D633B846F1}">
                  <asvg:svgBlip xmlns="" xmlns:asvg="http://schemas.microsoft.com/office/drawing/2016/SVG/main" r:embed="rId12"/>
                </a:ext>
              </a:extLst>
            </a:blip>
            <a:stretch>
              <a:fillRect/>
            </a:stretch>
          </a:blipFill>
        </p:spPr>
      </p:sp>
      <p:sp>
        <p:nvSpPr>
          <p:cNvPr id="20" name="Freeform 20"/>
          <p:cNvSpPr/>
          <p:nvPr/>
        </p:nvSpPr>
        <p:spPr>
          <a:xfrm rot="19009333" flipH="1">
            <a:off x="9319538" y="6524998"/>
            <a:ext cx="444297" cy="1177662"/>
          </a:xfrm>
          <a:custGeom>
            <a:avLst/>
            <a:gdLst/>
            <a:ahLst/>
            <a:cxnLst/>
            <a:rect l="l" t="t" r="r" b="b"/>
            <a:pathLst>
              <a:path w="1584974" h="2109782">
                <a:moveTo>
                  <a:pt x="1584974" y="0"/>
                </a:moveTo>
                <a:lnTo>
                  <a:pt x="0" y="0"/>
                </a:lnTo>
                <a:lnTo>
                  <a:pt x="0" y="2109782"/>
                </a:lnTo>
                <a:lnTo>
                  <a:pt x="1584974" y="2109782"/>
                </a:lnTo>
                <a:lnTo>
                  <a:pt x="1584974" y="0"/>
                </a:lnTo>
                <a:close/>
              </a:path>
            </a:pathLst>
          </a:custGeom>
          <a:blipFill>
            <a:blip r:embed="rId4"/>
            <a:stretch>
              <a:fillRect/>
            </a:stretch>
          </a:blipFill>
        </p:spPr>
      </p:sp>
      <p:sp>
        <p:nvSpPr>
          <p:cNvPr id="21" name="Freeform 21"/>
          <p:cNvSpPr/>
          <p:nvPr/>
        </p:nvSpPr>
        <p:spPr>
          <a:xfrm rot="363775">
            <a:off x="-757550" y="-122250"/>
            <a:ext cx="2510802" cy="1334570"/>
          </a:xfrm>
          <a:custGeom>
            <a:avLst/>
            <a:gdLst/>
            <a:ahLst/>
            <a:cxnLst/>
            <a:rect l="l" t="t" r="r" b="b"/>
            <a:pathLst>
              <a:path w="2510802" h="1334570">
                <a:moveTo>
                  <a:pt x="0" y="0"/>
                </a:moveTo>
                <a:lnTo>
                  <a:pt x="2510802" y="0"/>
                </a:lnTo>
                <a:lnTo>
                  <a:pt x="2510802" y="1334570"/>
                </a:lnTo>
                <a:lnTo>
                  <a:pt x="0" y="1334570"/>
                </a:lnTo>
                <a:lnTo>
                  <a:pt x="0" y="0"/>
                </a:lnTo>
                <a:close/>
              </a:path>
            </a:pathLst>
          </a:custGeom>
          <a:blipFill>
            <a:blip r:embed="rId13">
              <a:extLst>
                <a:ext uri="{96DAC541-7B7A-43D3-8B79-37D633B846F1}">
                  <asvg:svgBlip xmlns="" xmlns:asvg="http://schemas.microsoft.com/office/drawing/2016/SVG/main" r:embed="rId14"/>
                </a:ext>
              </a:extLst>
            </a:blip>
            <a:stretch>
              <a:fillRect/>
            </a:stretch>
          </a:blipFill>
        </p:spPr>
      </p:sp>
      <p:sp>
        <p:nvSpPr>
          <p:cNvPr id="22" name="Freeform 22"/>
          <p:cNvSpPr/>
          <p:nvPr/>
        </p:nvSpPr>
        <p:spPr>
          <a:xfrm>
            <a:off x="-143916" y="4692650"/>
            <a:ext cx="1283532" cy="982342"/>
          </a:xfrm>
          <a:custGeom>
            <a:avLst/>
            <a:gdLst/>
            <a:ahLst/>
            <a:cxnLst/>
            <a:rect l="l" t="t" r="r" b="b"/>
            <a:pathLst>
              <a:path w="1283532" h="982342">
                <a:moveTo>
                  <a:pt x="0" y="0"/>
                </a:moveTo>
                <a:lnTo>
                  <a:pt x="1283532" y="0"/>
                </a:lnTo>
                <a:lnTo>
                  <a:pt x="1283532" y="982342"/>
                </a:lnTo>
                <a:lnTo>
                  <a:pt x="0" y="982342"/>
                </a:lnTo>
                <a:lnTo>
                  <a:pt x="0" y="0"/>
                </a:lnTo>
                <a:close/>
              </a:path>
            </a:pathLst>
          </a:custGeom>
          <a:blipFill>
            <a:blip r:embed="rId15">
              <a:extLst>
                <a:ext uri="{96DAC541-7B7A-43D3-8B79-37D633B846F1}">
                  <asvg:svgBlip xmlns="" xmlns:asvg="http://schemas.microsoft.com/office/drawing/2016/SVG/main" r:embed="rId16"/>
                </a:ext>
              </a:extLst>
            </a:blip>
            <a:stretch>
              <a:fillRect/>
            </a:stretch>
          </a:blipFill>
        </p:spPr>
      </p:sp>
      <p:graphicFrame>
        <p:nvGraphicFramePr>
          <p:cNvPr id="34" name="Table 33"/>
          <p:cNvGraphicFramePr>
            <a:graphicFrameLocks noGrp="1"/>
          </p:cNvGraphicFramePr>
          <p:nvPr>
            <p:extLst>
              <p:ext uri="{D42A27DB-BD31-4B8C-83A1-F6EECF244321}">
                <p14:modId xmlns:p14="http://schemas.microsoft.com/office/powerpoint/2010/main" val="4018500102"/>
              </p:ext>
            </p:extLst>
          </p:nvPr>
        </p:nvGraphicFramePr>
        <p:xfrm>
          <a:off x="850898" y="806450"/>
          <a:ext cx="9651143" cy="6162429"/>
        </p:xfrm>
        <a:graphic>
          <a:graphicData uri="http://schemas.openxmlformats.org/drawingml/2006/table">
            <a:tbl>
              <a:tblPr firstRow="1" bandRow="1">
                <a:tableStyleId>{5940675A-B579-460E-94D1-54222C63F5DA}</a:tableStyleId>
              </a:tblPr>
              <a:tblGrid>
                <a:gridCol w="1369881"/>
                <a:gridCol w="1847166"/>
                <a:gridCol w="1608524"/>
                <a:gridCol w="1608524"/>
                <a:gridCol w="1608524"/>
                <a:gridCol w="1608524"/>
              </a:tblGrid>
              <a:tr h="375684">
                <a:tc>
                  <a:txBody>
                    <a:bodyPr/>
                    <a:lstStyle/>
                    <a:p>
                      <a:pPr algn="ctr"/>
                      <a:endParaRPr lang="en-US" b="1">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sz="1400" smtClean="0">
                          <a:solidFill>
                            <a:srgbClr val="FF0000"/>
                          </a:solidFill>
                          <a:latin typeface="Times New Roman" pitchFamily="18" charset="0"/>
                          <a:cs typeface="Times New Roman" pitchFamily="18" charset="0"/>
                        </a:rPr>
                        <a:t>Thứ</a:t>
                      </a:r>
                      <a:r>
                        <a:rPr lang="en-US" sz="1400" baseline="0" smtClean="0">
                          <a:solidFill>
                            <a:srgbClr val="FF0000"/>
                          </a:solidFill>
                          <a:latin typeface="Times New Roman" pitchFamily="18" charset="0"/>
                          <a:cs typeface="Times New Roman" pitchFamily="18" charset="0"/>
                        </a:rPr>
                        <a:t> 2</a:t>
                      </a:r>
                      <a:endParaRPr lang="en-US" sz="1400" b="1" smtClean="0">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smtClean="0">
                          <a:solidFill>
                            <a:srgbClr val="FF0000"/>
                          </a:solidFill>
                          <a:latin typeface="Times New Roman" pitchFamily="18" charset="0"/>
                          <a:cs typeface="Times New Roman" pitchFamily="18" charset="0"/>
                        </a:rPr>
                        <a:t>Thứ</a:t>
                      </a:r>
                      <a:r>
                        <a:rPr lang="en-US" sz="1400" baseline="0" smtClean="0">
                          <a:solidFill>
                            <a:srgbClr val="FF0000"/>
                          </a:solidFill>
                          <a:latin typeface="Times New Roman" pitchFamily="18" charset="0"/>
                          <a:cs typeface="Times New Roman" pitchFamily="18" charset="0"/>
                        </a:rPr>
                        <a:t> 3</a:t>
                      </a:r>
                      <a:endParaRPr lang="en-US" sz="1400" b="1" smtClean="0">
                        <a:solidFill>
                          <a:srgbClr val="FF0000"/>
                        </a:solidFill>
                        <a:latin typeface="Times New Roman" pitchFamily="18" charset="0"/>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4</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5</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u="none" strike="noStrike" kern="1200" cap="none" spc="0" normalizeH="0" baseline="0" noProof="0" smtClean="0">
                          <a:ln>
                            <a:noFill/>
                          </a:ln>
                          <a:solidFill>
                            <a:srgbClr val="FF0000"/>
                          </a:solidFill>
                          <a:effectLst/>
                          <a:uLnTx/>
                          <a:uFillTx/>
                          <a:latin typeface="Times New Roman" pitchFamily="18" charset="0"/>
                          <a:cs typeface="Times New Roman" pitchFamily="18" charset="0"/>
                        </a:rPr>
                        <a:t>Thứ 6</a:t>
                      </a:r>
                      <a:endParaRPr kumimoji="0" lang="en-US" sz="1400" b="1" i="0" u="none" strike="noStrike" kern="1200" cap="none" spc="0" normalizeH="0" baseline="0" noProof="0" smtClean="0">
                        <a:ln>
                          <a:noFill/>
                        </a:ln>
                        <a:solidFill>
                          <a:srgbClr val="FF0000"/>
                        </a:solidFill>
                        <a:effectLst/>
                        <a:uLnTx/>
                        <a:uFillTx/>
                        <a:latin typeface="Times New Roman" pitchFamily="18" charset="0"/>
                        <a:ea typeface="+mn-ea"/>
                        <a:cs typeface="Times New Roman" pitchFamily="18" charset="0"/>
                      </a:endParaRPr>
                    </a:p>
                  </a:txBody>
                  <a:tcPr anchor="ctr">
                    <a:lnB w="12700" cap="flat" cmpd="sng" algn="ctr">
                      <a:solidFill>
                        <a:schemeClr val="tx1"/>
                      </a:solidFill>
                      <a:prstDash val="solid"/>
                      <a:round/>
                      <a:headEnd type="none" w="med" len="med"/>
                      <a:tailEnd type="none" w="med" len="med"/>
                    </a:lnB>
                  </a:tcPr>
                </a:tc>
              </a:tr>
              <a:tr h="15416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smtClean="0">
                          <a:ln>
                            <a:noFill/>
                          </a:ln>
                          <a:effectLst/>
                          <a:uLnTx/>
                          <a:uFillTx/>
                        </a:rPr>
                        <a:t>HĐH</a:t>
                      </a:r>
                    </a:p>
                    <a:p>
                      <a:endParaRPr lang="en-US" b="1">
                        <a:solidFill>
                          <a:srgbClr val="FF0000"/>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5/5/2025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thể chất</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VĐCB:Trườn chui qua dây</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6/5/2025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HĐ 5E</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Tìm hiểu chiếc túi</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2257425" algn="l"/>
                        </a:tabLst>
                      </a:pPr>
                      <a:r>
                        <a:rPr lang="nl-NL" sz="1300" b="1">
                          <a:solidFill>
                            <a:srgbClr val="000000"/>
                          </a:solidFill>
                          <a:effectLst/>
                          <a:latin typeface="Times New Roman"/>
                          <a:ea typeface="Times New Roman"/>
                        </a:rPr>
                        <a:t>Ngày 7/5/2025</a:t>
                      </a:r>
                      <a:endParaRPr lang="en-US" sz="1300">
                        <a:effectLst/>
                        <a:latin typeface="Times New Roman"/>
                        <a:ea typeface="Times New Roman"/>
                      </a:endParaRPr>
                    </a:p>
                    <a:p>
                      <a:pPr algn="ctr">
                        <a:lnSpc>
                          <a:spcPct val="115000"/>
                        </a:lnSpc>
                        <a:spcAft>
                          <a:spcPts val="0"/>
                        </a:spcAft>
                        <a:tabLst>
                          <a:tab pos="2257425" algn="l"/>
                        </a:tabLst>
                      </a:pPr>
                      <a:r>
                        <a:rPr lang="nl-NL" sz="1300" b="1">
                          <a:solidFill>
                            <a:srgbClr val="000000"/>
                          </a:solidFill>
                          <a:effectLst/>
                          <a:latin typeface="Times New Roman"/>
                          <a:ea typeface="Times New Roman"/>
                        </a:rPr>
                        <a:t>PT ngôn ngữ</a:t>
                      </a:r>
                      <a:endParaRPr lang="en-US" sz="1300">
                        <a:effectLst/>
                        <a:latin typeface="Times New Roman"/>
                        <a:ea typeface="Times New Roman"/>
                      </a:endParaRPr>
                    </a:p>
                    <a:p>
                      <a:pPr algn="ctr">
                        <a:lnSpc>
                          <a:spcPct val="115000"/>
                        </a:lnSpc>
                        <a:spcAft>
                          <a:spcPts val="0"/>
                        </a:spcAft>
                        <a:tabLst>
                          <a:tab pos="2257425" algn="l"/>
                        </a:tabLst>
                      </a:pPr>
                      <a:r>
                        <a:rPr lang="nl-NL" sz="1300">
                          <a:solidFill>
                            <a:srgbClr val="000000"/>
                          </a:solidFill>
                          <a:effectLst/>
                          <a:latin typeface="Times New Roman"/>
                          <a:ea typeface="Times New Roman"/>
                        </a:rPr>
                        <a:t>Tập tô nét móc hai đầu</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nl-NL" sz="1300" b="1">
                          <a:solidFill>
                            <a:srgbClr val="000000"/>
                          </a:solidFill>
                          <a:effectLst/>
                          <a:latin typeface="Times New Roman"/>
                          <a:ea typeface="Times New Roman"/>
                        </a:rPr>
                        <a:t>Ngày 8/52025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thẩm mĩ</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Hoạt động EDP: "Làm túi giấy thay túi ni nong"</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nl-NL" sz="1300" b="1">
                          <a:solidFill>
                            <a:srgbClr val="000000"/>
                          </a:solidFill>
                          <a:effectLst/>
                          <a:latin typeface="Times New Roman"/>
                          <a:ea typeface="Times New Roman"/>
                        </a:rPr>
                        <a:t>Ngày 9/5/2025</a:t>
                      </a:r>
                      <a:endParaRPr lang="en-US" sz="1300">
                        <a:effectLst/>
                        <a:latin typeface="Times New Roman"/>
                        <a:ea typeface="Times New Roman"/>
                      </a:endParaRPr>
                    </a:p>
                    <a:p>
                      <a:pPr algn="ctr">
                        <a:lnSpc>
                          <a:spcPct val="115000"/>
                        </a:lnSpc>
                        <a:spcAft>
                          <a:spcPts val="0"/>
                        </a:spcAft>
                      </a:pPr>
                      <a:r>
                        <a:rPr lang="nl-NL" sz="1300" b="1">
                          <a:solidFill>
                            <a:srgbClr val="000000"/>
                          </a:solidFill>
                          <a:effectLst/>
                          <a:latin typeface="Times New Roman"/>
                          <a:ea typeface="Times New Roman"/>
                        </a:rPr>
                        <a:t>PT nhận thức</a:t>
                      </a:r>
                      <a:endParaRPr lang="en-US" sz="1300">
                        <a:effectLst/>
                        <a:latin typeface="Times New Roman"/>
                        <a:ea typeface="Times New Roman"/>
                      </a:endParaRPr>
                    </a:p>
                    <a:p>
                      <a:pPr algn="ctr">
                        <a:lnSpc>
                          <a:spcPct val="115000"/>
                        </a:lnSpc>
                        <a:spcAft>
                          <a:spcPts val="0"/>
                        </a:spcAft>
                      </a:pPr>
                      <a:r>
                        <a:rPr lang="nl-NL" sz="1300">
                          <a:solidFill>
                            <a:srgbClr val="000000"/>
                          </a:solidFill>
                          <a:effectLst/>
                          <a:latin typeface="Times New Roman"/>
                          <a:ea typeface="Times New Roman"/>
                        </a:rPr>
                        <a:t>Đo dung tích bằng một đơn vị đo</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66261">
                <a:tc>
                  <a:txBody>
                    <a:bodyPr/>
                    <a:lstStyle/>
                    <a:p>
                      <a:pPr algn="ctr"/>
                      <a:r>
                        <a:rPr lang="en-US" smtClean="0"/>
                        <a:t>HĐNT</a:t>
                      </a:r>
                    </a:p>
                    <a:p>
                      <a:pPr algn="ctr"/>
                      <a:endParaRPr lang="en-US" smtClean="0"/>
                    </a:p>
                    <a:p>
                      <a:pPr algn="ctr"/>
                      <a:endParaRPr lang="en-US" smtClean="0"/>
                    </a:p>
                    <a:p>
                      <a:pPr algn="ctr"/>
                      <a:endParaRPr lang="en-US" smtClean="0"/>
                    </a:p>
                    <a:p>
                      <a:pPr algn="ctr"/>
                      <a:endParaRPr lang="en-US" smtClean="0"/>
                    </a:p>
                    <a:p>
                      <a:pPr algn="ctr"/>
                      <a:endParaRPr lang="en-US" smtClean="0"/>
                    </a:p>
                    <a:p>
                      <a:pPr algn="ctr"/>
                      <a:endParaRPr lang="en-US" b="1">
                        <a:solidFill>
                          <a:srgbClr val="FF0000"/>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Quan sát Vú sữa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Tập tầm vông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Trồng nụ -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 Quan sát :Cấy sấu</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Kẹp bóng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Quan sát : Cây hoa mẫu đơn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Tập tầm vông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Trồng nụ -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 Quan sát : Rau rền</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Lộn cầu vồng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Dung dăng dung dẻ</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KV4: Sa hình giao thông, sân bóng.</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300" smtClean="0">
                          <a:solidFill>
                            <a:srgbClr val="000000"/>
                          </a:solidFill>
                          <a:effectLst/>
                          <a:latin typeface="Times New Roman"/>
                          <a:ea typeface="Times New Roman"/>
                        </a:rPr>
                        <a:t>Quan sát : Rau muống</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 TCVĐ: Kẹp bóng</a:t>
                      </a:r>
                      <a:endParaRPr lang="en-US" sz="1300" smtClean="0">
                        <a:effectLst/>
                        <a:latin typeface="Times New Roman"/>
                        <a:ea typeface="Times New Roman"/>
                      </a:endParaRPr>
                    </a:p>
                    <a:p>
                      <a:pPr>
                        <a:spcAft>
                          <a:spcPts val="0"/>
                        </a:spcAft>
                      </a:pPr>
                      <a:r>
                        <a:rPr lang="en-US" sz="1300" i="1" smtClean="0">
                          <a:solidFill>
                            <a:srgbClr val="000000"/>
                          </a:solidFill>
                          <a:effectLst/>
                          <a:latin typeface="Times New Roman"/>
                          <a:ea typeface="Times New Roman"/>
                        </a:rPr>
                        <a:t>* Chơi: Trồng nụ - trồng hoa</a:t>
                      </a:r>
                      <a:endParaRPr lang="en-US" sz="1300" smtClean="0">
                        <a:effectLst/>
                        <a:latin typeface="Times New Roman"/>
                        <a:ea typeface="Times New Roman"/>
                      </a:endParaRPr>
                    </a:p>
                    <a:p>
                      <a:pPr>
                        <a:spcAft>
                          <a:spcPts val="0"/>
                        </a:spcAft>
                      </a:pPr>
                      <a:r>
                        <a:rPr lang="en-US" sz="1300" smtClean="0">
                          <a:solidFill>
                            <a:srgbClr val="000000"/>
                          </a:solidFill>
                          <a:effectLst/>
                          <a:latin typeface="Times New Roman"/>
                          <a:ea typeface="Times New Roman"/>
                        </a:rPr>
                        <a:t>Chơi tự do:</a:t>
                      </a:r>
                      <a:endParaRPr lang="en-US" sz="1300" smtClean="0">
                        <a:effectLst/>
                        <a:latin typeface="Times New Roman"/>
                        <a:ea typeface="Times New Roman"/>
                      </a:endParaRPr>
                    </a:p>
                    <a:p>
                      <a:r>
                        <a:rPr lang="en-US" sz="1300" smtClean="0">
                          <a:solidFill>
                            <a:srgbClr val="000000"/>
                          </a:solidFill>
                          <a:effectLst/>
                          <a:latin typeface="Times New Roman"/>
                          <a:ea typeface="Times New Roman"/>
                        </a:rPr>
                        <a:t>KV4: Sa hình giao thông, sân bóng.</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78790">
                <a:tc>
                  <a:txBody>
                    <a:bodyPr/>
                    <a:lstStyle/>
                    <a:p>
                      <a:pPr algn="ctr"/>
                      <a:r>
                        <a:rPr lang="en-US" smtClean="0"/>
                        <a:t>HĐC</a:t>
                      </a:r>
                      <a:endParaRPr lang="en-US" b="1">
                        <a:solidFill>
                          <a:srgbClr val="FF0000"/>
                        </a:solidFill>
                        <a:latin typeface="Times New Roman" pitchFamily="18" charset="0"/>
                        <a:cs typeface="Times New Roman" pitchFamily="18" charset="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tabLst>
                          <a:tab pos="2257425" algn="l"/>
                        </a:tabLst>
                      </a:pPr>
                      <a:r>
                        <a:rPr lang="nl-NL" sz="1300" smtClean="0">
                          <a:solidFill>
                            <a:srgbClr val="000000"/>
                          </a:solidFill>
                          <a:effectLst/>
                          <a:latin typeface="Times New Roman"/>
                          <a:ea typeface="Times New Roman"/>
                        </a:rPr>
                        <a:t>- Trò chuyện, cho trẻ xem hình ảnh, video về các loại rác: Rác thải nhựa, rác hữu cơ và rác tái chế , bước đầu biết chủ động trong việc bảo vệ môi trường tại gia đình và trường học.</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257425" algn="l"/>
                        </a:tabLst>
                      </a:pPr>
                      <a:r>
                        <a:rPr lang="nl-NL" sz="1300" smtClean="0">
                          <a:solidFill>
                            <a:srgbClr val="000000"/>
                          </a:solidFill>
                          <a:effectLst/>
                          <a:latin typeface="Times New Roman"/>
                          <a:ea typeface="Times New Roman"/>
                        </a:rPr>
                        <a:t>- Trò chuyện, xem video về các dấu hiệu của bạo lực về thể chất </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 Chơi góc nghệ thuật</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257425" algn="l"/>
                        </a:tabLst>
                      </a:pPr>
                      <a:r>
                        <a:rPr lang="nl-NL" sz="1300" smtClean="0">
                          <a:solidFill>
                            <a:srgbClr val="000000"/>
                          </a:solidFill>
                          <a:effectLst/>
                          <a:latin typeface="Times New Roman"/>
                          <a:ea typeface="Times New Roman"/>
                        </a:rPr>
                        <a:t>Trò chuyện, thống nhất mục tiêu, tiêu chí thực hiện để tạo ra túi giấy.(B2)</a:t>
                      </a:r>
                      <a:endParaRPr lang="en-US" sz="1300" smtClean="0">
                        <a:effectLst/>
                        <a:latin typeface="Times New Roman"/>
                        <a:ea typeface="Times New Roman"/>
                      </a:endParaRPr>
                    </a:p>
                    <a:p>
                      <a:r>
                        <a:rPr lang="nl-NL" sz="1300" smtClean="0">
                          <a:solidFill>
                            <a:srgbClr val="000000"/>
                          </a:solidFill>
                          <a:effectLst/>
                          <a:latin typeface="Times New Roman"/>
                          <a:ea typeface="Times New Roman"/>
                        </a:rPr>
                        <a:t>- Lập kế hoạch làm túi giấy (B3)</a:t>
                      </a: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2257425" algn="l"/>
                        </a:tabLst>
                      </a:pPr>
                      <a:r>
                        <a:rPr lang="nl-NL" sz="1300" smtClean="0">
                          <a:solidFill>
                            <a:srgbClr val="000000"/>
                          </a:solidFill>
                          <a:effectLst/>
                          <a:latin typeface="Times New Roman"/>
                          <a:ea typeface="Times New Roman"/>
                        </a:rPr>
                        <a:t>- Đánh giá cải tiển thiết kế sản phẩm của nhóm theo theo bản thiết kế (E5)</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a:t>
                      </a:r>
                      <a:r>
                        <a:rPr lang="nl-NL" sz="1300" b="1" i="1" smtClean="0">
                          <a:solidFill>
                            <a:srgbClr val="000000"/>
                          </a:solidFill>
                          <a:effectLst/>
                          <a:latin typeface="Times New Roman"/>
                          <a:ea typeface="Times New Roman"/>
                        </a:rPr>
                        <a:t> </a:t>
                      </a:r>
                      <a:r>
                        <a:rPr lang="it-IT" sz="1300" smtClean="0">
                          <a:solidFill>
                            <a:srgbClr val="000000"/>
                          </a:solidFill>
                          <a:effectLst/>
                          <a:latin typeface="Times New Roman"/>
                          <a:ea typeface="Times New Roman"/>
                        </a:rPr>
                        <a:t>Trưng bày sản phẩm dự án: STEAM: “Làm túi giấy” </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nl-NL" sz="1300" smtClean="0">
                          <a:solidFill>
                            <a:srgbClr val="000000"/>
                          </a:solidFill>
                          <a:effectLst/>
                          <a:latin typeface="Times New Roman"/>
                          <a:ea typeface="Times New Roman"/>
                        </a:rPr>
                        <a:t>- Thơ: Mưa rơi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Lau dọn đồ chơi</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Văn nghệ cuối tuần</a:t>
                      </a:r>
                      <a:endParaRPr lang="en-US" sz="1300" smtClean="0">
                        <a:effectLst/>
                        <a:latin typeface="Times New Roman"/>
                        <a:ea typeface="Times New Roman"/>
                      </a:endParaRPr>
                    </a:p>
                    <a:p>
                      <a:pPr>
                        <a:spcAft>
                          <a:spcPts val="0"/>
                        </a:spcAft>
                        <a:tabLst>
                          <a:tab pos="2257425" algn="l"/>
                        </a:tabLst>
                      </a:pPr>
                      <a:r>
                        <a:rPr lang="nl-NL" sz="1300" smtClean="0">
                          <a:solidFill>
                            <a:srgbClr val="000000"/>
                          </a:solidFill>
                          <a:effectLst/>
                          <a:latin typeface="Times New Roman"/>
                          <a:ea typeface="Times New Roman"/>
                        </a:rPr>
                        <a:t>- Thưởng bé ngoan</a:t>
                      </a:r>
                      <a:endParaRPr lang="en-US" sz="1300" smtClean="0">
                        <a:effectLst/>
                        <a:latin typeface="Times New Roman"/>
                        <a:ea typeface="Times New Roman"/>
                      </a:endParaRPr>
                    </a:p>
                    <a:p>
                      <a:pPr>
                        <a:spcAft>
                          <a:spcPts val="0"/>
                        </a:spcAft>
                      </a:pPr>
                      <a:endParaRPr lang="en-US" sz="13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5" name="Rectangle 34"/>
          <p:cNvSpPr/>
          <p:nvPr/>
        </p:nvSpPr>
        <p:spPr>
          <a:xfrm>
            <a:off x="4039846" y="231559"/>
            <a:ext cx="3000053" cy="400110"/>
          </a:xfrm>
          <a:prstGeom prst="rect">
            <a:avLst/>
          </a:prstGeom>
          <a:noFill/>
        </p:spPr>
        <p:txBody>
          <a:bodyPr wrap="none" lIns="91440" tIns="45720" rIns="91440" bIns="45720">
            <a:spAutoFit/>
          </a:bodyPr>
          <a:lstStyle/>
          <a:p>
            <a:pPr algn="ctr"/>
            <a:r>
              <a:rPr lang="en-US" sz="20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Tuần </a:t>
            </a:r>
            <a:r>
              <a:rPr lang="en-US" sz="20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5:Dự </a:t>
            </a:r>
            <a:r>
              <a:rPr lang="en-US" sz="2000" b="1" smtClean="0">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án tái chế giấy</a:t>
            </a:r>
            <a:endParaRPr lang="en-US" sz="2000" b="1">
              <a:ln w="12700">
                <a:solidFill>
                  <a:srgbClr val="1F497D">
                    <a:satMod val="155000"/>
                  </a:srgb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4618397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TotalTime>
  <Words>1755</Words>
  <Application>Microsoft Office PowerPoint</Application>
  <PresentationFormat>Custom</PresentationFormat>
  <Paragraphs>289</Paragraphs>
  <Slides>5</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vt:i4>
      </vt:variant>
    </vt:vector>
  </HeadingPairs>
  <TitlesOfParts>
    <vt:vector size="11" baseType="lpstr">
      <vt:lpstr>Arial</vt:lpstr>
      <vt:lpstr>Calibri</vt:lpstr>
      <vt:lpstr>Times New Roman</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28</cp:revision>
  <dcterms:created xsi:type="dcterms:W3CDTF">2006-08-16T00:00:00Z</dcterms:created>
  <dcterms:modified xsi:type="dcterms:W3CDTF">2025-04-08T09:37:00Z</dcterms:modified>
  <dc:identifier>DAGUeLARzDM</dc:identifier>
</cp:coreProperties>
</file>