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herry Bomb One" panose="020B0600000101010101" charset="-128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1308" y="56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sv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885558">
            <a:off x="12093496" y="-2944310"/>
            <a:ext cx="8544108" cy="7946021"/>
          </a:xfrm>
          <a:custGeom>
            <a:avLst/>
            <a:gdLst/>
            <a:ahLst/>
            <a:cxnLst/>
            <a:rect l="l" t="t" r="r" b="b"/>
            <a:pathLst>
              <a:path w="8544108" h="7946021">
                <a:moveTo>
                  <a:pt x="0" y="0"/>
                </a:moveTo>
                <a:lnTo>
                  <a:pt x="8544108" y="0"/>
                </a:lnTo>
                <a:lnTo>
                  <a:pt x="8544108" y="7946020"/>
                </a:lnTo>
                <a:lnTo>
                  <a:pt x="0" y="7946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24670" y="3344060"/>
            <a:ext cx="19937340" cy="7650954"/>
          </a:xfrm>
          <a:custGeom>
            <a:avLst/>
            <a:gdLst/>
            <a:ahLst/>
            <a:cxnLst/>
            <a:rect l="l" t="t" r="r" b="b"/>
            <a:pathLst>
              <a:path w="19937340" h="7650954">
                <a:moveTo>
                  <a:pt x="0" y="0"/>
                </a:moveTo>
                <a:lnTo>
                  <a:pt x="19937340" y="0"/>
                </a:lnTo>
                <a:lnTo>
                  <a:pt x="19937340" y="7650954"/>
                </a:lnTo>
                <a:lnTo>
                  <a:pt x="0" y="76509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732423">
            <a:off x="-3676845" y="-2707270"/>
            <a:ext cx="8544108" cy="7946021"/>
          </a:xfrm>
          <a:custGeom>
            <a:avLst/>
            <a:gdLst/>
            <a:ahLst/>
            <a:cxnLst/>
            <a:rect l="l" t="t" r="r" b="b"/>
            <a:pathLst>
              <a:path w="8544108" h="7946021">
                <a:moveTo>
                  <a:pt x="0" y="0"/>
                </a:moveTo>
                <a:lnTo>
                  <a:pt x="8544109" y="0"/>
                </a:lnTo>
                <a:lnTo>
                  <a:pt x="8544109" y="7946021"/>
                </a:lnTo>
                <a:lnTo>
                  <a:pt x="0" y="7946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635813" y="1895950"/>
            <a:ext cx="14729737" cy="4516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4"/>
              </a:lnSpc>
            </a:pPr>
            <a:r>
              <a:rPr lang="en-US" sz="7600">
                <a:solidFill>
                  <a:srgbClr val="8BB51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Kế hoạch chủ đề</a:t>
            </a:r>
          </a:p>
          <a:p>
            <a:pPr algn="ctr">
              <a:lnSpc>
                <a:spcPts val="7904"/>
              </a:lnSpc>
            </a:pPr>
            <a:r>
              <a:rPr lang="en-US" sz="7600">
                <a:solidFill>
                  <a:srgbClr val="8BB51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Lớp 5A3</a:t>
            </a:r>
          </a:p>
          <a:p>
            <a:pPr algn="ctr">
              <a:lnSpc>
                <a:spcPts val="6656"/>
              </a:lnSpc>
            </a:pPr>
            <a:r>
              <a:rPr lang="en-US" sz="6400">
                <a:solidFill>
                  <a:srgbClr val="FF3131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TRƯỜNG MẦM NON</a:t>
            </a:r>
          </a:p>
          <a:p>
            <a:pPr algn="ctr">
              <a:lnSpc>
                <a:spcPts val="5096"/>
              </a:lnSpc>
            </a:pPr>
            <a:r>
              <a:rPr lang="en-US" sz="4900">
                <a:solidFill>
                  <a:srgbClr val="8BB51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Thời gian THực hiện: từ ngày 8/9 đến 3/10/2025</a:t>
            </a:r>
          </a:p>
          <a:p>
            <a:pPr algn="ctr">
              <a:lnSpc>
                <a:spcPts val="7904"/>
              </a:lnSpc>
            </a:pPr>
            <a:endParaRPr lang="en-US" sz="4900">
              <a:solidFill>
                <a:srgbClr val="8BB51F"/>
              </a:solidFill>
              <a:latin typeface="Cherry Bomb One"/>
              <a:ea typeface="Cherry Bomb One"/>
              <a:cs typeface="Cherry Bomb One"/>
              <a:sym typeface="Cherry Bomb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91926" y="9258300"/>
            <a:ext cx="11355042" cy="5347192"/>
          </a:xfrm>
          <a:custGeom>
            <a:avLst/>
            <a:gdLst/>
            <a:ahLst/>
            <a:cxnLst/>
            <a:rect l="l" t="t" r="r" b="b"/>
            <a:pathLst>
              <a:path w="11355042" h="5347192">
                <a:moveTo>
                  <a:pt x="0" y="0"/>
                </a:moveTo>
                <a:lnTo>
                  <a:pt x="11355042" y="0"/>
                </a:lnTo>
                <a:lnTo>
                  <a:pt x="11355042" y="5347192"/>
                </a:lnTo>
                <a:lnTo>
                  <a:pt x="0" y="534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24000" y="28847"/>
            <a:ext cx="13136594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Kế</a:t>
            </a:r>
            <a:r>
              <a:rPr lang="en-US" sz="4800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4800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hoạch</a:t>
            </a:r>
            <a:r>
              <a:rPr lang="en-US" sz="4800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4800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tuần</a:t>
            </a:r>
            <a:r>
              <a:rPr lang="en-US" sz="4800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1: </a:t>
            </a:r>
            <a:r>
              <a:rPr lang="en-US" sz="4800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Bé</a:t>
            </a:r>
            <a:r>
              <a:rPr lang="en-US" sz="4800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4800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vui</a:t>
            </a:r>
            <a:r>
              <a:rPr lang="en-US" sz="4800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4800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đến</a:t>
            </a:r>
            <a:r>
              <a:rPr lang="en-US" sz="4800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4800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trường</a:t>
            </a:r>
            <a:r>
              <a:rPr lang="vi-VN" sz="4800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</a:p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vi-VN" sz="4800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GVTH: Lưu Thị Thảo</a:t>
            </a:r>
            <a:endParaRPr lang="en-US" sz="4800" dirty="0">
              <a:solidFill>
                <a:srgbClr val="4966BE"/>
              </a:solidFill>
              <a:latin typeface="Cherry Bomb One"/>
              <a:ea typeface="Cherry Bomb One"/>
              <a:cs typeface="Cherry Bomb One"/>
              <a:sym typeface="Cherry Bomb One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DAD4AC-995B-A364-78C0-9E33D653A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597202"/>
              </p:ext>
            </p:extLst>
          </p:nvPr>
        </p:nvGraphicFramePr>
        <p:xfrm>
          <a:off x="762000" y="1638301"/>
          <a:ext cx="13804756" cy="723899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674698">
                  <a:extLst>
                    <a:ext uri="{9D8B030D-6E8A-4147-A177-3AD203B41FA5}">
                      <a16:colId xmlns:a16="http://schemas.microsoft.com/office/drawing/2014/main" val="3519391906"/>
                    </a:ext>
                  </a:extLst>
                </a:gridCol>
                <a:gridCol w="2707088">
                  <a:extLst>
                    <a:ext uri="{9D8B030D-6E8A-4147-A177-3AD203B41FA5}">
                      <a16:colId xmlns:a16="http://schemas.microsoft.com/office/drawing/2014/main" val="2592093414"/>
                    </a:ext>
                  </a:extLst>
                </a:gridCol>
                <a:gridCol w="2898664">
                  <a:extLst>
                    <a:ext uri="{9D8B030D-6E8A-4147-A177-3AD203B41FA5}">
                      <a16:colId xmlns:a16="http://schemas.microsoft.com/office/drawing/2014/main" val="4066996453"/>
                    </a:ext>
                  </a:extLst>
                </a:gridCol>
                <a:gridCol w="2782050">
                  <a:extLst>
                    <a:ext uri="{9D8B030D-6E8A-4147-A177-3AD203B41FA5}">
                      <a16:colId xmlns:a16="http://schemas.microsoft.com/office/drawing/2014/main" val="2388307417"/>
                    </a:ext>
                  </a:extLst>
                </a:gridCol>
                <a:gridCol w="2742256">
                  <a:extLst>
                    <a:ext uri="{9D8B030D-6E8A-4147-A177-3AD203B41FA5}">
                      <a16:colId xmlns:a16="http://schemas.microsoft.com/office/drawing/2014/main" val="4054251942"/>
                    </a:ext>
                  </a:extLst>
                </a:gridCol>
              </a:tblGrid>
              <a:tr h="50556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Ngày 8/9/2025</a:t>
                      </a:r>
                      <a:endParaRPr lang="ko-KR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Ngày 9/9/2025</a:t>
                      </a:r>
                      <a:endParaRPr lang="ko-KR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Ngày 10/9/2025</a:t>
                      </a:r>
                      <a:endParaRPr lang="ko-KR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Ngày 11/9/2025</a:t>
                      </a:r>
                      <a:endParaRPr lang="ko-KR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Ngày 12/9/2025</a:t>
                      </a:r>
                      <a:endParaRPr lang="ko-KR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extLst>
                  <a:ext uri="{0D108BD9-81ED-4DB2-BD59-A6C34878D82A}">
                    <a16:rowId xmlns:a16="http://schemas.microsoft.com/office/drawing/2014/main" val="1228631842"/>
                  </a:ext>
                </a:extLst>
              </a:tr>
              <a:tr h="19145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+mj-lt"/>
                        </a:rPr>
                        <a:t>Phát triển thể chất</a:t>
                      </a:r>
                      <a:endParaRPr lang="ko-KR" sz="2000" b="1" dirty="0">
                        <a:effectLst/>
                        <a:latin typeface="+mj-lt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+mj-lt"/>
                        </a:rPr>
                        <a:t>Đi thay đổi hướng theo hiệu lệnh </a:t>
                      </a:r>
                      <a:endParaRPr lang="ko-KR" sz="20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+mj-lt"/>
                        </a:rPr>
                        <a:t>Phát triển nhận thức</a:t>
                      </a:r>
                      <a:endParaRPr lang="ko-KR" sz="2000" b="1" dirty="0">
                        <a:effectLst/>
                        <a:latin typeface="+mj-lt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+mj-lt"/>
                        </a:rPr>
                        <a:t>- Đếm đến 6, nhận biết nhóm có 6 đối tượn, nhận biết chữ số 6 </a:t>
                      </a:r>
                      <a:endParaRPr lang="ko-KR" sz="2000" b="1" dirty="0">
                        <a:effectLst/>
                        <a:latin typeface="+mj-lt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+mj-lt"/>
                        </a:rPr>
                        <a:t> </a:t>
                      </a:r>
                      <a:endParaRPr lang="ko-KR" sz="20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+mj-lt"/>
                        </a:rPr>
                        <a:t>Phát triển nhận thức</a:t>
                      </a:r>
                      <a:endParaRPr lang="ko-KR" sz="2000" b="1" dirty="0">
                        <a:effectLst/>
                        <a:latin typeface="+mj-lt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+mj-lt"/>
                        </a:rPr>
                        <a:t>Bài thơ: Tình bạn</a:t>
                      </a:r>
                      <a:endParaRPr lang="ko-KR" sz="20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+mj-lt"/>
                        </a:rPr>
                        <a:t>Phát triển thẩm mỹ</a:t>
                      </a:r>
                      <a:endParaRPr lang="ko-KR" sz="2000" b="1" dirty="0">
                        <a:effectLst/>
                        <a:latin typeface="+mj-lt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+mj-lt"/>
                        </a:rPr>
                        <a:t>Vận động minh họa: Em đi mẫu giáo</a:t>
                      </a:r>
                      <a:endParaRPr lang="ko-KR" sz="2000" b="1" dirty="0">
                        <a:effectLst/>
                        <a:latin typeface="+mj-lt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+mj-lt"/>
                        </a:rPr>
                        <a:t> </a:t>
                      </a:r>
                      <a:endParaRPr lang="ko-KR" sz="20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+mj-lt"/>
                        </a:rPr>
                        <a:t>Phát triển TCKN-XH</a:t>
                      </a:r>
                      <a:endParaRPr lang="ko-KR" sz="2000" b="1" dirty="0">
                        <a:effectLst/>
                        <a:latin typeface="+mj-lt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+mj-lt"/>
                        </a:rPr>
                        <a:t>Dạy trẻ kỹ năng phối hợp, hợp tác nhóm (Cảm xúc xã hội Sel)</a:t>
                      </a:r>
                      <a:endParaRPr lang="ko-KR" sz="20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extLst>
                  <a:ext uri="{0D108BD9-81ED-4DB2-BD59-A6C34878D82A}">
                    <a16:rowId xmlns:a16="http://schemas.microsoft.com/office/drawing/2014/main" val="3218762904"/>
                  </a:ext>
                </a:extLst>
              </a:tr>
              <a:tr h="28104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+mj-lt"/>
                        </a:rPr>
                        <a:t>- Quan sát: Khuôn viên trường</a:t>
                      </a:r>
                      <a:endParaRPr lang="ko-KR" sz="2000" b="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+mj-lt"/>
                        </a:rPr>
                        <a:t>-TCVĐ: Nhảy dây</a:t>
                      </a:r>
                      <a:endParaRPr lang="ko-KR" sz="2000" b="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+mj-lt"/>
                        </a:rPr>
                        <a:t>- Chơi tự chọn: </a:t>
                      </a:r>
                      <a:endParaRPr lang="ko-KR" sz="2000" b="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+mj-lt"/>
                        </a:rPr>
                        <a:t>+ Làm cờ đuôi nheo</a:t>
                      </a:r>
                      <a:endParaRPr lang="ko-KR" sz="2000" b="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+mj-lt"/>
                        </a:rPr>
                        <a:t>+ Trang trí tên biển lớp</a:t>
                      </a:r>
                      <a:endParaRPr lang="ko-KR" sz="20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Quan sát: Cồng trường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-TCVĐ: Đi cà kheo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Chơi tự chọn: 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+ Bán đồ ăn vặt 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+ Bán các loại nước giải khát</a:t>
                      </a:r>
                      <a:endParaRPr lang="ko-KR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Quan sát: bập bênh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TCVĐ: “Đôi chân khéo”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 algn="just"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Chơi tự chọn: 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+ Nhặt lá sâu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+ Lau lá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+ Tưới cây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+ Quét dọn sân vườn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* Nhảy xa</a:t>
                      </a:r>
                      <a:endParaRPr lang="ko-KR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Quan sát: Thời tiết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TCVĐ: “Đua thuyền trên cạn”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Chơi tự chọn: 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+ Bán hoa quả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+ Bán đồ chơi trung thu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+ Làm bánh cu đơ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+ Làm kẹo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* Chạy nhanh 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Quan sát: xích đu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TCVĐ: “Nhảy dây”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Chơi tự chọn: 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+ Bán bóng bay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+ Bán cờ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+ Làm bánh kẹo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+ Làm hoa cầm tay</a:t>
                      </a:r>
                      <a:endParaRPr lang="ko-KR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extLst>
                  <a:ext uri="{0D108BD9-81ED-4DB2-BD59-A6C34878D82A}">
                    <a16:rowId xmlns:a16="http://schemas.microsoft.com/office/drawing/2014/main" val="1638267468"/>
                  </a:ext>
                </a:extLst>
              </a:tr>
              <a:tr h="20083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+mj-lt"/>
                        </a:rPr>
                        <a:t>- Bé tập rửa tay</a:t>
                      </a:r>
                      <a:endParaRPr lang="ko-KR" sz="2000" b="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+mj-lt"/>
                        </a:rPr>
                        <a:t>- Thực hành cân đo, tra kênh cho trẻ.</a:t>
                      </a:r>
                      <a:endParaRPr lang="ko-KR" sz="2000" b="0" dirty="0">
                        <a:effectLst/>
                        <a:latin typeface="+mj-lt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Truyện: Gà tơ đi học</a:t>
                      </a:r>
                      <a:endParaRPr lang="ko-KR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Trò chơi: Giới thiệu vệ bản thân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Hát: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endParaRPr lang="ko-K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Truyện: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Gà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tơ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học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Chơi góc nghệ thuật</a:t>
                      </a:r>
                      <a:endParaRPr lang="ko-KR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Hát: Vui đến trường.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- Lau rửa đồ dùng đồ chơi</a:t>
                      </a:r>
                      <a:endParaRPr lang="ko-KR" sz="2000" dirty="0">
                        <a:effectLst/>
                        <a:latin typeface="+mj-lt"/>
                      </a:endParaRPr>
                    </a:p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ngoan</a:t>
                      </a:r>
                      <a:endParaRPr lang="ko-KR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34" marR="36434" marT="0" marB="0"/>
                </a:tc>
                <a:extLst>
                  <a:ext uri="{0D108BD9-81ED-4DB2-BD59-A6C34878D82A}">
                    <a16:rowId xmlns:a16="http://schemas.microsoft.com/office/drawing/2014/main" val="3073456655"/>
                  </a:ext>
                </a:extLst>
              </a:tr>
            </a:tbl>
          </a:graphicData>
        </a:graphic>
      </p:graphicFrame>
      <p:sp>
        <p:nvSpPr>
          <p:cNvPr id="8" name="Freeform 3"/>
          <p:cNvSpPr/>
          <p:nvPr/>
        </p:nvSpPr>
        <p:spPr>
          <a:xfrm>
            <a:off x="14964626" y="2933700"/>
            <a:ext cx="3116540" cy="3655765"/>
          </a:xfrm>
          <a:custGeom>
            <a:avLst/>
            <a:gdLst/>
            <a:ahLst/>
            <a:cxnLst/>
            <a:rect l="l" t="t" r="r" b="b"/>
            <a:pathLst>
              <a:path w="3116540" h="3655765">
                <a:moveTo>
                  <a:pt x="0" y="0"/>
                </a:moveTo>
                <a:lnTo>
                  <a:pt x="3116540" y="0"/>
                </a:lnTo>
                <a:lnTo>
                  <a:pt x="3116540" y="3655765"/>
                </a:lnTo>
                <a:lnTo>
                  <a:pt x="0" y="36557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4"/>
          <p:cNvSpPr/>
          <p:nvPr/>
        </p:nvSpPr>
        <p:spPr>
          <a:xfrm>
            <a:off x="13937652" y="6438900"/>
            <a:ext cx="4541385" cy="5079081"/>
          </a:xfrm>
          <a:custGeom>
            <a:avLst/>
            <a:gdLst/>
            <a:ahLst/>
            <a:cxnLst/>
            <a:rect l="l" t="t" r="r" b="b"/>
            <a:pathLst>
              <a:path w="4541385" h="5079081">
                <a:moveTo>
                  <a:pt x="0" y="0"/>
                </a:moveTo>
                <a:lnTo>
                  <a:pt x="4541385" y="0"/>
                </a:lnTo>
                <a:lnTo>
                  <a:pt x="4541385" y="5079081"/>
                </a:lnTo>
                <a:lnTo>
                  <a:pt x="0" y="5079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04" r="-9736" b="-1898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168111" y="9687271"/>
            <a:ext cx="45296645" cy="6008656"/>
          </a:xfrm>
          <a:custGeom>
            <a:avLst/>
            <a:gdLst/>
            <a:ahLst/>
            <a:cxnLst/>
            <a:rect l="l" t="t" r="r" b="b"/>
            <a:pathLst>
              <a:path w="45296645" h="6008656">
                <a:moveTo>
                  <a:pt x="0" y="0"/>
                </a:moveTo>
                <a:lnTo>
                  <a:pt x="45296645" y="0"/>
                </a:lnTo>
                <a:lnTo>
                  <a:pt x="45296645" y="6008657"/>
                </a:lnTo>
                <a:lnTo>
                  <a:pt x="0" y="60086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3393" b="-6559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748505" y="9710794"/>
            <a:ext cx="10664961" cy="3012851"/>
          </a:xfrm>
          <a:custGeom>
            <a:avLst/>
            <a:gdLst/>
            <a:ahLst/>
            <a:cxnLst/>
            <a:rect l="l" t="t" r="r" b="b"/>
            <a:pathLst>
              <a:path w="10664961" h="3012851">
                <a:moveTo>
                  <a:pt x="0" y="0"/>
                </a:moveTo>
                <a:lnTo>
                  <a:pt x="10664960" y="0"/>
                </a:lnTo>
                <a:lnTo>
                  <a:pt x="10664960" y="3012851"/>
                </a:lnTo>
                <a:lnTo>
                  <a:pt x="0" y="30128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-2264735" y="335002"/>
            <a:ext cx="17897343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6000" spc="-6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Kế</a:t>
            </a:r>
            <a:r>
              <a:rPr lang="en-US" sz="6000" spc="-6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6000" spc="-6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hoạch</a:t>
            </a:r>
            <a:r>
              <a:rPr lang="en-US" sz="6000" spc="-6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6000" spc="-6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tuần</a:t>
            </a:r>
            <a:r>
              <a:rPr lang="en-US" sz="6000" spc="-6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2: </a:t>
            </a:r>
            <a:r>
              <a:rPr lang="en-US" sz="6000" spc="-6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Lớp</a:t>
            </a:r>
            <a:r>
              <a:rPr lang="en-US" sz="6000" spc="-6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6000" spc="-6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học</a:t>
            </a:r>
            <a:r>
              <a:rPr lang="en-US" sz="6000" spc="-6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6000" spc="-6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vui</a:t>
            </a:r>
            <a:r>
              <a:rPr lang="en-US" sz="6000" spc="-6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6000" spc="-6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nhôn</a:t>
            </a:r>
            <a:endParaRPr lang="vi-VN" sz="6000" spc="-6" dirty="0">
              <a:solidFill>
                <a:srgbClr val="4966BE"/>
              </a:solidFill>
              <a:latin typeface="Cherry Bomb One"/>
              <a:ea typeface="Cherry Bomb One"/>
              <a:cs typeface="Cherry Bomb One"/>
              <a:sym typeface="Cherry Bomb One"/>
            </a:endParaRPr>
          </a:p>
          <a:p>
            <a:pPr marL="0" lvl="0" indent="0" algn="ctr">
              <a:spcBef>
                <a:spcPct val="0"/>
              </a:spcBef>
            </a:pPr>
            <a:r>
              <a:rPr lang="vi-VN" sz="4800" spc="-6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GVTH: Nguyễn Thị Hoài Thương</a:t>
            </a:r>
            <a:endParaRPr lang="en-US" sz="4800" spc="-6" dirty="0">
              <a:solidFill>
                <a:srgbClr val="4966BE"/>
              </a:solidFill>
              <a:latin typeface="Cherry Bomb One"/>
              <a:ea typeface="Cherry Bomb One"/>
              <a:cs typeface="Cherry Bomb One"/>
              <a:sym typeface="Cherry Bomb One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7A7107-0507-91BC-D3F1-AA1CE61CA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774389"/>
              </p:ext>
            </p:extLst>
          </p:nvPr>
        </p:nvGraphicFramePr>
        <p:xfrm>
          <a:off x="2057400" y="2247900"/>
          <a:ext cx="14630398" cy="666908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834668">
                  <a:extLst>
                    <a:ext uri="{9D8B030D-6E8A-4147-A177-3AD203B41FA5}">
                      <a16:colId xmlns:a16="http://schemas.microsoft.com/office/drawing/2014/main" val="3519391906"/>
                    </a:ext>
                  </a:extLst>
                </a:gridCol>
                <a:gridCol w="2868995">
                  <a:extLst>
                    <a:ext uri="{9D8B030D-6E8A-4147-A177-3AD203B41FA5}">
                      <a16:colId xmlns:a16="http://schemas.microsoft.com/office/drawing/2014/main" val="2592093414"/>
                    </a:ext>
                  </a:extLst>
                </a:gridCol>
                <a:gridCol w="3072029">
                  <a:extLst>
                    <a:ext uri="{9D8B030D-6E8A-4147-A177-3AD203B41FA5}">
                      <a16:colId xmlns:a16="http://schemas.microsoft.com/office/drawing/2014/main" val="4066996453"/>
                    </a:ext>
                  </a:extLst>
                </a:gridCol>
                <a:gridCol w="2948440">
                  <a:extLst>
                    <a:ext uri="{9D8B030D-6E8A-4147-A177-3AD203B41FA5}">
                      <a16:colId xmlns:a16="http://schemas.microsoft.com/office/drawing/2014/main" val="2388307417"/>
                    </a:ext>
                  </a:extLst>
                </a:gridCol>
                <a:gridCol w="2906266">
                  <a:extLst>
                    <a:ext uri="{9D8B030D-6E8A-4147-A177-3AD203B41FA5}">
                      <a16:colId xmlns:a16="http://schemas.microsoft.com/office/drawing/2014/main" val="4054251942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 15/9/2025</a:t>
                      </a:r>
                      <a:endParaRPr lang="ko-K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 16/9/2025</a:t>
                      </a:r>
                      <a:endParaRPr lang="ko-K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 17/9/2025</a:t>
                      </a:r>
                      <a:endParaRPr lang="ko-K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 18/9/2025</a:t>
                      </a:r>
                      <a:endParaRPr lang="ko-K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 19/9/2025</a:t>
                      </a:r>
                      <a:endParaRPr lang="ko-K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8631842"/>
                  </a:ext>
                </a:extLst>
              </a:tr>
              <a:tr h="14852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triển thể chất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VĐCB “Nhảy lò cò 5 bước liên tục đổi chân theo yêu cầu" 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triển nhận thức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Xác định phía trên- dưới, trước- sau của đồ vật có sự định hướng  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triển ngôn ngữ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Tập tô chữ cái: “o ô ơ”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triển thẩm mỹ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 cô giáo em 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triển TCKNXH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Dạy kỹ năng giặt khăn, phơi khăn 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762904"/>
                  </a:ext>
                </a:extLst>
              </a:tr>
              <a:tr h="27238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Quan sát: Bể cá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“ Chạy thay đổi tốc độ theo đúng hiệu lệnh”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chọn: 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Dòng chảy nhanh chậm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Thả vật chìm, vật nổi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Chơi với cát 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sát: Thời tiết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TCVĐ: “Đi cà kheo.”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Chơi tự chọn: 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vẽ tranh cát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Chơi câu cá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Chơi đua thuyền trên cạn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Chơi ô ăn quan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sát: Cầu khỉ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TCVĐ: “ Đôi chân khéo”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Chơi tự chọn: 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 Chơi dòng chảy nhanh chậm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 Vật chìm, vật nổi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 Đong đo nước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*Nhảy cao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sát: bộ đồ chơi thể chất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TCVĐ: “ Tay đẹp”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Chơi tự chọn: 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Vẽ tranh cát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Chơi câu cá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Chơi đua thuyền trên cạn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Chơi ô ăn quan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sát: Cây hoa mẫu đơn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TCVĐ: “ Nhảy dây”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Chơi tự chọn: 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 cá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Đua thuyền trên cạn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Pha màu nước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*Bật qua mô đất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267468"/>
                  </a:ext>
                </a:extLst>
              </a:tr>
              <a:tr h="13371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Thơ: Mèo con đi học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góc học tập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 Trò chơi:Kể đủ 3 loại thực phẩm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Bài hát: Ngày đầu tiên đi học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Giao nhiệm vụ cho trẻ trực nhật trong lớp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Đố vui về đồ dùng đồ chơi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Trò chơi "Bé làm theo hiệu lệnh"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Dạy trẻ cách  ứng phó với bão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Lau rửa đồ dùng đồ chơi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 động trải nghiệm: </a:t>
                      </a: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Bữa tiệc sinh nhật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456655"/>
                  </a:ext>
                </a:extLst>
              </a:tr>
            </a:tbl>
          </a:graphicData>
        </a:graphic>
      </p:graphicFrame>
      <p:sp>
        <p:nvSpPr>
          <p:cNvPr id="7" name="Freeform 5"/>
          <p:cNvSpPr/>
          <p:nvPr/>
        </p:nvSpPr>
        <p:spPr>
          <a:xfrm>
            <a:off x="0" y="7489357"/>
            <a:ext cx="6073622" cy="3537885"/>
          </a:xfrm>
          <a:custGeom>
            <a:avLst/>
            <a:gdLst/>
            <a:ahLst/>
            <a:cxnLst/>
            <a:rect l="l" t="t" r="r" b="b"/>
            <a:pathLst>
              <a:path w="6073622" h="3537885">
                <a:moveTo>
                  <a:pt x="0" y="0"/>
                </a:moveTo>
                <a:lnTo>
                  <a:pt x="6073622" y="0"/>
                </a:lnTo>
                <a:lnTo>
                  <a:pt x="6073622" y="3537886"/>
                </a:lnTo>
                <a:lnTo>
                  <a:pt x="0" y="3537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90500"/>
            <a:ext cx="14076236" cy="156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400" spc="-5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Kế</a:t>
            </a:r>
            <a:r>
              <a:rPr lang="en-US" sz="5400" u="none" strike="noStrike" spc="-5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5400" u="none" strike="noStrike" spc="-5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hoạch</a:t>
            </a:r>
            <a:r>
              <a:rPr lang="en-US" sz="5400" u="none" strike="noStrike" spc="-5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5400" u="none" strike="noStrike" spc="-5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tuần</a:t>
            </a:r>
            <a:r>
              <a:rPr lang="en-US" sz="5400" u="none" strike="noStrike" spc="-5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3: </a:t>
            </a:r>
            <a:r>
              <a:rPr lang="en-US" sz="5400" u="none" strike="noStrike" spc="-5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Bé</a:t>
            </a:r>
            <a:r>
              <a:rPr lang="en-US" sz="5400" u="none" strike="noStrike" spc="-5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5400" u="none" strike="noStrike" spc="-5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giữ</a:t>
            </a:r>
            <a:r>
              <a:rPr lang="en-US" sz="5400" u="none" strike="noStrike" spc="-5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5400" u="none" strike="noStrike" spc="-5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gìn</a:t>
            </a:r>
            <a:r>
              <a:rPr lang="en-US" sz="5400" u="none" strike="noStrike" spc="-5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5400" u="none" strike="noStrike" spc="-5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đồ</a:t>
            </a:r>
            <a:r>
              <a:rPr lang="en-US" sz="5400" u="none" strike="noStrike" spc="-5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5400" u="none" strike="noStrike" spc="-5" dirty="0" err="1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chơi</a:t>
            </a:r>
            <a:r>
              <a:rPr lang="en-US" sz="5400" u="none" strike="noStrike" spc="-5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endParaRPr lang="vi-VN" sz="5400" u="none" strike="noStrike" spc="-5" dirty="0">
              <a:solidFill>
                <a:srgbClr val="4966BE"/>
              </a:solidFill>
              <a:latin typeface="Cherry Bomb One"/>
              <a:ea typeface="Cherry Bomb One"/>
              <a:cs typeface="Cherry Bomb One"/>
              <a:sym typeface="Cherry Bomb One"/>
            </a:endParaRPr>
          </a:p>
          <a:p>
            <a:pPr marL="0" lvl="0" indent="0" algn="ctr">
              <a:spcBef>
                <a:spcPct val="0"/>
              </a:spcBef>
            </a:pPr>
            <a:r>
              <a:rPr lang="vi-VN" sz="4800" spc="-5" dirty="0">
                <a:solidFill>
                  <a:srgbClr val="4966BE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GVTH: Lưu Thị Thảo</a:t>
            </a:r>
            <a:endParaRPr lang="en-US" sz="4800" u="none" strike="noStrike" spc="-5" dirty="0">
              <a:solidFill>
                <a:srgbClr val="4966BE"/>
              </a:solidFill>
              <a:latin typeface="Cherry Bomb One"/>
              <a:ea typeface="Cherry Bomb One"/>
              <a:cs typeface="Cherry Bomb One"/>
              <a:sym typeface="Cherry Bomb One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05BC8C-8845-64DA-C561-2FD55A553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12470"/>
              </p:ext>
            </p:extLst>
          </p:nvPr>
        </p:nvGraphicFramePr>
        <p:xfrm>
          <a:off x="914400" y="1866900"/>
          <a:ext cx="15239997" cy="689563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952779">
                  <a:extLst>
                    <a:ext uri="{9D8B030D-6E8A-4147-A177-3AD203B41FA5}">
                      <a16:colId xmlns:a16="http://schemas.microsoft.com/office/drawing/2014/main" val="3519391906"/>
                    </a:ext>
                  </a:extLst>
                </a:gridCol>
                <a:gridCol w="2988536">
                  <a:extLst>
                    <a:ext uri="{9D8B030D-6E8A-4147-A177-3AD203B41FA5}">
                      <a16:colId xmlns:a16="http://schemas.microsoft.com/office/drawing/2014/main" val="2592093414"/>
                    </a:ext>
                  </a:extLst>
                </a:gridCol>
                <a:gridCol w="3200030">
                  <a:extLst>
                    <a:ext uri="{9D8B030D-6E8A-4147-A177-3AD203B41FA5}">
                      <a16:colId xmlns:a16="http://schemas.microsoft.com/office/drawing/2014/main" val="4066996453"/>
                    </a:ext>
                  </a:extLst>
                </a:gridCol>
                <a:gridCol w="3071292">
                  <a:extLst>
                    <a:ext uri="{9D8B030D-6E8A-4147-A177-3AD203B41FA5}">
                      <a16:colId xmlns:a16="http://schemas.microsoft.com/office/drawing/2014/main" val="2388307417"/>
                    </a:ext>
                  </a:extLst>
                </a:gridCol>
                <a:gridCol w="3027360">
                  <a:extLst>
                    <a:ext uri="{9D8B030D-6E8A-4147-A177-3AD203B41FA5}">
                      <a16:colId xmlns:a16="http://schemas.microsoft.com/office/drawing/2014/main" val="4054251942"/>
                    </a:ext>
                  </a:extLst>
                </a:gridCol>
              </a:tblGrid>
              <a:tr h="5015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 22/9/2025</a:t>
                      </a:r>
                      <a:endParaRPr lang="ko-K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 23/9/2025</a:t>
                      </a:r>
                      <a:endParaRPr lang="ko-K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 24/9/2025</a:t>
                      </a:r>
                      <a:endParaRPr lang="ko-K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 25/9/2025</a:t>
                      </a:r>
                      <a:endParaRPr lang="ko-K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 26/9/2025</a:t>
                      </a:r>
                      <a:endParaRPr lang="ko-K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8631842"/>
                  </a:ext>
                </a:extLst>
              </a:tr>
              <a:tr h="9833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triển thể chất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VĐCB: “Bật tách khép chân liên tục qua 7 ô”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triển nhận thức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“Tìm hiểu một số đồ chơi trong lớp bé"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triển ngôn ngữ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Truyện: “Mèo con và quyển sách”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triển thẩm mỹ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-Nặn đồ chơi tặng bạn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triển thẩm mỹ: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Hát: Chúng mình cùng dọn đồ chơi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762904"/>
                  </a:ext>
                </a:extLst>
              </a:tr>
              <a:tr h="24007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sát: Đu quay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TCVĐ: “Đi cà kheo ”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vi-VN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Chơi tự chọn: 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Đánh trống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Trình diễn thời trang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Đánh đàn 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Chơi với đồ chơi ngoài trời.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Quan sát: thời tiết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TCVĐ: “ Bò chui qua cổng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chọn: 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 Múa, ca hát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 Nhảy theo điệu nhạc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 Trình diễn thời trang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*Squats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sát: sân khấu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TCVĐ: “ Nhảy dây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vi-VN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Chơi tự chọn: 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Đánh đàn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Ca hát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Trang phục tự chọn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sát: Cây hoa mẫu đơn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fr-FR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TCVĐ: “ </a:t>
                      </a: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Bật chụm tách chân</a:t>
                      </a:r>
                      <a:r>
                        <a:rPr lang="fr-FR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”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Chơi tự chọn: 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 </a:t>
                      </a: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Múa, ca hát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 Nhảy theo điệu nhạc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 Trình diễn thời trang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vi-VN" sz="18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*Đứng lên ngồi xuống 15 lần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Quan sát: Cây sấu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“Nhảy dây”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chọn: 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Đánh trống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Trình diễn thời trang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Đánh đàn 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Chơi với đồ chơi ngoài trời 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267468"/>
                  </a:ext>
                </a:extLst>
              </a:tr>
              <a:tr h="26675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Thực hành dạy trẻ các nguyên tắc đảm bảo an toàn khi sử dụng điện (An toàn về điện; Khoảng cách, tư thế ngồi; Thời gian sử dụng…)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Hát: Chúng mình cùng dọn đồ chơi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góc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tập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Trò chơi: Bé hãy tìm các lối thoát hiểm an toàn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Thực hành kỹ năng thoát hiểm khi xảy ra hỏa hoạn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Lau rửa đồ dùng đồ chơi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Nêu gương cuối tuần.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456655"/>
                  </a:ext>
                </a:extLst>
              </a:tr>
            </a:tbl>
          </a:graphicData>
        </a:graphic>
      </p:graphicFrame>
      <p:sp>
        <p:nvSpPr>
          <p:cNvPr id="5" name="Freeform 2"/>
          <p:cNvSpPr/>
          <p:nvPr/>
        </p:nvSpPr>
        <p:spPr>
          <a:xfrm>
            <a:off x="13359514" y="6591300"/>
            <a:ext cx="5080886" cy="3695700"/>
          </a:xfrm>
          <a:custGeom>
            <a:avLst/>
            <a:gdLst/>
            <a:ahLst/>
            <a:cxnLst/>
            <a:rect l="l" t="t" r="r" b="b"/>
            <a:pathLst>
              <a:path w="5141206" h="3984435">
                <a:moveTo>
                  <a:pt x="0" y="0"/>
                </a:moveTo>
                <a:lnTo>
                  <a:pt x="5141206" y="0"/>
                </a:lnTo>
                <a:lnTo>
                  <a:pt x="5141206" y="3984435"/>
                </a:lnTo>
                <a:lnTo>
                  <a:pt x="0" y="3984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728337" y="283989"/>
            <a:ext cx="13672241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94"/>
              </a:lnSpc>
            </a:pPr>
            <a:r>
              <a:rPr lang="en-US" sz="5694" dirty="0" err="1">
                <a:solidFill>
                  <a:srgbClr val="FFFFF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Kế</a:t>
            </a:r>
            <a:r>
              <a:rPr lang="en-US" sz="5694" dirty="0">
                <a:solidFill>
                  <a:srgbClr val="FFFFF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5694" dirty="0" err="1">
                <a:solidFill>
                  <a:srgbClr val="FFFFF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hoạch</a:t>
            </a:r>
            <a:r>
              <a:rPr lang="en-US" sz="5694" dirty="0">
                <a:solidFill>
                  <a:srgbClr val="FFFFF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5694" dirty="0" err="1">
                <a:solidFill>
                  <a:srgbClr val="FFFFF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tuần</a:t>
            </a:r>
            <a:r>
              <a:rPr lang="en-US" sz="5694" dirty="0">
                <a:solidFill>
                  <a:srgbClr val="FFFFF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4: </a:t>
            </a:r>
            <a:r>
              <a:rPr lang="en-US" sz="5694" dirty="0" err="1">
                <a:solidFill>
                  <a:srgbClr val="FFFFF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Bé</a:t>
            </a:r>
            <a:r>
              <a:rPr lang="en-US" sz="5694" dirty="0">
                <a:solidFill>
                  <a:srgbClr val="FFFFF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5694" dirty="0" err="1">
                <a:solidFill>
                  <a:srgbClr val="FFFFF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đón</a:t>
            </a:r>
            <a:r>
              <a:rPr lang="en-US" sz="5694" dirty="0">
                <a:solidFill>
                  <a:srgbClr val="FFFFF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5694" dirty="0" err="1">
                <a:solidFill>
                  <a:srgbClr val="FFFFF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trăng</a:t>
            </a:r>
            <a:r>
              <a:rPr lang="en-US" sz="5694" dirty="0">
                <a:solidFill>
                  <a:srgbClr val="FFFFF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 </a:t>
            </a:r>
            <a:r>
              <a:rPr lang="en-US" sz="5694" dirty="0" err="1">
                <a:solidFill>
                  <a:srgbClr val="FFFFF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rằm</a:t>
            </a:r>
            <a:endParaRPr lang="vi-VN" sz="5694" dirty="0">
              <a:solidFill>
                <a:srgbClr val="FFFFFF"/>
              </a:solidFill>
              <a:latin typeface="Cherry Bomb One"/>
              <a:ea typeface="Cherry Bomb One"/>
              <a:cs typeface="Cherry Bomb One"/>
              <a:sym typeface="Cherry Bomb One"/>
            </a:endParaRPr>
          </a:p>
          <a:p>
            <a:pPr algn="l">
              <a:lnSpc>
                <a:spcPts val="5694"/>
              </a:lnSpc>
            </a:pPr>
            <a:r>
              <a:rPr lang="vi-VN" sz="5694" dirty="0">
                <a:solidFill>
                  <a:srgbClr val="FFFFFF"/>
                </a:solidFill>
                <a:latin typeface="Cherry Bomb One"/>
                <a:ea typeface="Cherry Bomb One"/>
                <a:cs typeface="Cherry Bomb One"/>
                <a:sym typeface="Cherry Bomb One"/>
              </a:rPr>
              <a:t>GVTH: Nguyễn Thị Hoài Thương</a:t>
            </a:r>
            <a:endParaRPr lang="en-US" sz="5694" dirty="0">
              <a:solidFill>
                <a:srgbClr val="FFFFFF"/>
              </a:solidFill>
              <a:latin typeface="Cherry Bomb One"/>
              <a:ea typeface="Cherry Bomb One"/>
              <a:cs typeface="Cherry Bomb One"/>
              <a:sym typeface="Cherry Bomb One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5619B7F-A0B4-5671-F57D-563314224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846992"/>
              </p:ext>
            </p:extLst>
          </p:nvPr>
        </p:nvGraphicFramePr>
        <p:xfrm>
          <a:off x="1447801" y="2003179"/>
          <a:ext cx="14374922" cy="8020119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785169">
                  <a:extLst>
                    <a:ext uri="{9D8B030D-6E8A-4147-A177-3AD203B41FA5}">
                      <a16:colId xmlns:a16="http://schemas.microsoft.com/office/drawing/2014/main" val="3519391906"/>
                    </a:ext>
                  </a:extLst>
                </a:gridCol>
                <a:gridCol w="2818897">
                  <a:extLst>
                    <a:ext uri="{9D8B030D-6E8A-4147-A177-3AD203B41FA5}">
                      <a16:colId xmlns:a16="http://schemas.microsoft.com/office/drawing/2014/main" val="2592093414"/>
                    </a:ext>
                  </a:extLst>
                </a:gridCol>
                <a:gridCol w="3018385">
                  <a:extLst>
                    <a:ext uri="{9D8B030D-6E8A-4147-A177-3AD203B41FA5}">
                      <a16:colId xmlns:a16="http://schemas.microsoft.com/office/drawing/2014/main" val="4066996453"/>
                    </a:ext>
                  </a:extLst>
                </a:gridCol>
                <a:gridCol w="2896954">
                  <a:extLst>
                    <a:ext uri="{9D8B030D-6E8A-4147-A177-3AD203B41FA5}">
                      <a16:colId xmlns:a16="http://schemas.microsoft.com/office/drawing/2014/main" val="2388307417"/>
                    </a:ext>
                  </a:extLst>
                </a:gridCol>
                <a:gridCol w="2855517">
                  <a:extLst>
                    <a:ext uri="{9D8B030D-6E8A-4147-A177-3AD203B41FA5}">
                      <a16:colId xmlns:a16="http://schemas.microsoft.com/office/drawing/2014/main" val="4054251942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 29/9/2025</a:t>
                      </a:r>
                      <a:endParaRPr lang="ko-K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 30/9/2025</a:t>
                      </a:r>
                      <a:endParaRPr lang="ko-K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 1/10/2025</a:t>
                      </a:r>
                      <a:endParaRPr lang="ko-K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 2/10/2025</a:t>
                      </a:r>
                      <a:endParaRPr lang="ko-K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 3/10/2025</a:t>
                      </a:r>
                      <a:endParaRPr lang="ko-K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8631842"/>
                  </a:ext>
                </a:extLst>
              </a:tr>
              <a:tr h="10474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triển thể chất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VĐCB: “Ném bắt bóng với người đối diện”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triển nhận thức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HĐ 5E: Khám phá chiếc mặt nạ trung thu  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triển ngôn ngữ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 chơi chữ cái “o ô ơ”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triển thẩm mỹ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HĐ EDP: Làm mặt nạ trung thu 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 triển thẩm mỹ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VĐTTC: Đêm trung thu</a:t>
                      </a:r>
                      <a:endParaRPr lang="ko-K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762904"/>
                  </a:ext>
                </a:extLst>
              </a:tr>
              <a:tr h="34846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Quan sát: Cây sấu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TCVĐ: “ chạy thay đổi tốc độ theo hiệu lệnh”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chọn: 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Bán trang phụ biểu diễn sư tử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Bán hoa quả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Làm đồ chơi trung thu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Làm đèn lồng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*Nhảy bao bố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sát: Cầu trượt</a:t>
                      </a:r>
                      <a:endParaRPr lang="ko-KR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TCVĐ: “ Đi cà kheo”</a:t>
                      </a:r>
                      <a:endParaRPr lang="ko-KR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vi-VN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Chơi tự chọn: </a:t>
                      </a:r>
                      <a:endParaRPr lang="ko-KR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Bán trang phục múa lân</a:t>
                      </a:r>
                      <a:endParaRPr lang="ko-KR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Bán đầu sư tử</a:t>
                      </a:r>
                      <a:endParaRPr lang="ko-KR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Bán đồ dùng gia đình</a:t>
                      </a:r>
                      <a:endParaRPr lang="ko-KR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Làm bánh nướng, bánh dẻo</a:t>
                      </a:r>
                      <a:endParaRPr lang="ko-KR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Quan sát: Công việc của cô nuôi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 TCVĐ: “ Nhảy dây”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chọn: 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Trang trí đầu sư tử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Làm đèn lồng trung thu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Làm mặt nạ trung thu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Làm bánh nướng, bánh dẻo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*Nhảy lò cò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sát: Cầu thăng bằng</a:t>
                      </a:r>
                      <a:endParaRPr lang="ko-KR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TCVĐ: “Đi cà kheo”</a:t>
                      </a:r>
                      <a:endParaRPr lang="ko-KR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vi-VN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Chơi tự chọn: </a:t>
                      </a:r>
                      <a:endParaRPr lang="ko-KR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Bán trang phục múa lân</a:t>
                      </a:r>
                      <a:endParaRPr lang="ko-KR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Bán đầu sư tử</a:t>
                      </a:r>
                      <a:endParaRPr lang="ko-KR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Bán đồ dùng gia đình</a:t>
                      </a:r>
                      <a:endParaRPr lang="ko-KR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Làm bánh nướng, bánh dẻo</a:t>
                      </a:r>
                      <a:endParaRPr lang="ko-KR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ko-KR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Hoạt động toàn khu: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Trưng bày sản phẩm theo chủ đề.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20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*Squats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267468"/>
                  </a:ext>
                </a:extLst>
              </a:tr>
              <a:tr h="22766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Tìm hiểu về ngày tết trung thu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Xây dựng mẫu thiết kế: mặt nạ trung thu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Xác định mục tiêu, tiêu chí cần thực hiện để tạo ra sản phẩm "Mặt nạ trung thu"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Truyện: Sự tích chú cuội cung trăng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Trò chơi: Nu na nu nống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Truyện: Mèo con và quyển sách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TC: Kể tên 3 loại thực phẩm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Hát: Rước đèn dưới trăng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Dạy trẻ cách  ứng phó với nắng nóng kéo dài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Lau rửa đồ dùng đồ chơi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 Nêu gương cuối tuần.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Thưởng bé ngoan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456655"/>
                  </a:ext>
                </a:extLst>
              </a:tr>
            </a:tbl>
          </a:graphicData>
        </a:graphic>
      </p:graphicFrame>
      <p:sp>
        <p:nvSpPr>
          <p:cNvPr id="11" name="Freeform 3"/>
          <p:cNvSpPr/>
          <p:nvPr/>
        </p:nvSpPr>
        <p:spPr>
          <a:xfrm>
            <a:off x="12837750" y="-198324"/>
            <a:ext cx="10576811" cy="10683647"/>
          </a:xfrm>
          <a:custGeom>
            <a:avLst/>
            <a:gdLst/>
            <a:ahLst/>
            <a:cxnLst/>
            <a:rect l="l" t="t" r="r" b="b"/>
            <a:pathLst>
              <a:path w="10576811" h="10683647">
                <a:moveTo>
                  <a:pt x="0" y="0"/>
                </a:moveTo>
                <a:lnTo>
                  <a:pt x="10576811" y="0"/>
                </a:lnTo>
                <a:lnTo>
                  <a:pt x="10576811" y="10683648"/>
                </a:lnTo>
                <a:lnTo>
                  <a:pt x="0" y="10683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5"/>
          <p:cNvSpPr/>
          <p:nvPr/>
        </p:nvSpPr>
        <p:spPr>
          <a:xfrm>
            <a:off x="15822722" y="4831588"/>
            <a:ext cx="4524824" cy="4360799"/>
          </a:xfrm>
          <a:custGeom>
            <a:avLst/>
            <a:gdLst/>
            <a:ahLst/>
            <a:cxnLst/>
            <a:rect l="l" t="t" r="r" b="b"/>
            <a:pathLst>
              <a:path w="4524824" h="4360799">
                <a:moveTo>
                  <a:pt x="0" y="0"/>
                </a:moveTo>
                <a:lnTo>
                  <a:pt x="4524824" y="0"/>
                </a:lnTo>
                <a:lnTo>
                  <a:pt x="4524824" y="4360799"/>
                </a:lnTo>
                <a:lnTo>
                  <a:pt x="0" y="43607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4"/>
          <p:cNvSpPr/>
          <p:nvPr/>
        </p:nvSpPr>
        <p:spPr>
          <a:xfrm>
            <a:off x="16217418" y="257206"/>
            <a:ext cx="4760064" cy="4886294"/>
          </a:xfrm>
          <a:custGeom>
            <a:avLst/>
            <a:gdLst/>
            <a:ahLst/>
            <a:cxnLst/>
            <a:rect l="l" t="t" r="r" b="b"/>
            <a:pathLst>
              <a:path w="4760064" h="4886294">
                <a:moveTo>
                  <a:pt x="0" y="0"/>
                </a:moveTo>
                <a:lnTo>
                  <a:pt x="4760065" y="0"/>
                </a:lnTo>
                <a:lnTo>
                  <a:pt x="4760065" y="4886294"/>
                </a:lnTo>
                <a:lnTo>
                  <a:pt x="0" y="4886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7"/>
          <p:cNvSpPr/>
          <p:nvPr/>
        </p:nvSpPr>
        <p:spPr>
          <a:xfrm>
            <a:off x="-1463274" y="7446899"/>
            <a:ext cx="4983947" cy="3083817"/>
          </a:xfrm>
          <a:custGeom>
            <a:avLst/>
            <a:gdLst/>
            <a:ahLst/>
            <a:cxnLst/>
            <a:rect l="l" t="t" r="r" b="b"/>
            <a:pathLst>
              <a:path w="4983947" h="3083817">
                <a:moveTo>
                  <a:pt x="0" y="0"/>
                </a:moveTo>
                <a:lnTo>
                  <a:pt x="4983948" y="0"/>
                </a:lnTo>
                <a:lnTo>
                  <a:pt x="4983948" y="3083817"/>
                </a:lnTo>
                <a:lnTo>
                  <a:pt x="0" y="30838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6"/>
          <p:cNvSpPr/>
          <p:nvPr/>
        </p:nvSpPr>
        <p:spPr>
          <a:xfrm flipH="1">
            <a:off x="424904" y="-510236"/>
            <a:ext cx="2401317" cy="3382137"/>
          </a:xfrm>
          <a:custGeom>
            <a:avLst/>
            <a:gdLst/>
            <a:ahLst/>
            <a:cxnLst/>
            <a:rect l="l" t="t" r="r" b="b"/>
            <a:pathLst>
              <a:path w="2401317" h="3382137">
                <a:moveTo>
                  <a:pt x="2401317" y="0"/>
                </a:moveTo>
                <a:lnTo>
                  <a:pt x="0" y="0"/>
                </a:lnTo>
                <a:lnTo>
                  <a:pt x="0" y="3382137"/>
                </a:lnTo>
                <a:lnTo>
                  <a:pt x="2401317" y="3382137"/>
                </a:lnTo>
                <a:lnTo>
                  <a:pt x="240131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1523</Words>
  <Application>Microsoft Office PowerPoint</Application>
  <PresentationFormat>Custom</PresentationFormat>
  <Paragraphs>272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Times New Roman</vt:lpstr>
      <vt:lpstr>Cherry Bomb One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Cute Aesthetic Group Project Presentation</dc:title>
  <cp:lastModifiedBy>Thảo Lưu</cp:lastModifiedBy>
  <cp:revision>2</cp:revision>
  <dcterms:created xsi:type="dcterms:W3CDTF">2006-08-16T00:00:00Z</dcterms:created>
  <dcterms:modified xsi:type="dcterms:W3CDTF">2025-09-10T22:31:19Z</dcterms:modified>
  <dc:identifier>DAGQCs_YowU</dc:identifier>
</cp:coreProperties>
</file>