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60" r:id="rId3"/>
    <p:sldId id="257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6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0F4A1-B067-450F-AFEB-BE1A5091C54B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E9742-188A-4241-AA2B-DC4BE7898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4B2EE3-835B-57A9-E2A7-9668C1151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86DF2D3-757D-5D55-83E3-30A658F5D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F4315D-294C-10F6-7E80-D375A4A19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C11DC4-2B4E-4A02-284F-17B41766D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30FBF8-F147-9213-1250-F1AC38DC8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4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94F674-3AEA-450F-B4B5-45CEDB0E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F459983-9E57-6D76-6BA7-A226D2096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604511-DA40-F155-604D-B2288B030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C06540-E7FF-5781-5985-A29F28C3A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3A0FCF-AB04-9E7E-C28F-28D90CDBD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3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7606B5E-D556-8D02-EDFC-C47E1F152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A5F2DC5-E0AB-0016-A1AC-538812E1D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2A700D-73B5-79ED-3EC5-E3E562653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ECEBDC-F91F-B8A1-54B8-92B60E91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9FEB5D-EFEF-6A0E-A13D-45640434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5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F56473-9333-44F9-C862-818BD2EC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DAD432-6A27-5BEA-8698-17997F09C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AF8E9B-FD41-BCF4-1394-CC1079F4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F35EA9-20D3-3BC8-DC45-AD6569736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A91F71-D236-9FD8-3C0C-E0F3B8CDF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6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B0F77-C54D-47E7-089C-4ACDAD273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D31AB3C-D526-82A4-953A-0A89C3D17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1745CB-B11D-F91F-7E18-54544E83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176B9-37B0-C10E-1425-C57CBFF1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F74BE3-66FF-2608-0496-B5866C31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1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6430E9-D033-0F07-E638-E69094654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B65CC1-27AC-FF44-7CAD-D985C50CF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5BEBFF8-BA07-8405-7599-7040DF934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DD35645-72DC-A0BE-C415-C546B752C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E8FD3A3-287F-7949-8E96-38A7A364A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EB5DCA1-3114-515D-6056-EC66F83D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0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E1A312-E6A4-0858-3D92-9E662919B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D57615-5696-A730-3236-C6D871493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8810CE1-5865-3A5F-18EB-E1F3E4596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C72E83F-296B-1804-6E9C-C11727BC7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38C8391-EDB4-2320-CF29-6D997826E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BCF2B52-1C87-0FEB-07EB-2169083A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960D05A-6984-CFB4-3C1D-16EECE070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E19F39C-2814-933C-94C6-550EAE58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5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558777-5767-12A9-5A6A-30298BF5B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13149E7-4CED-572B-56B2-24A42082C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3105A29-1410-AAFE-C343-CD6975A2A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3D93C85-5583-C218-C23F-11018E33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5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081F90B-636A-453A-59C0-F33A2C5C2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F6545FE-1532-7868-1848-274D7618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F940DF3-2E0F-641E-F79A-DD782C51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4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D86601-F9E7-1370-3FE6-51C75909D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451650-4D21-CDF5-5DE4-5B7066EB0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1B65A69-3747-8241-6491-C77A5C88A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7E07D9A-FF84-C39A-7242-411D3E960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1D3FEA5-B95B-355D-0457-09BA9CCDC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0210B4E-A05A-D412-5F1C-5BBE8EC6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1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808466-A970-B052-1710-41D5FD67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39BAA33-BBD7-9C48-02EA-A9BAAF26C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3E9046-89AE-1FE9-D3FD-74FE8E108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A0999D-0ED2-BDE8-CF0F-FD4C2978B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D91EF2D-D787-886B-97B8-C12D75C5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28F691C-CF2E-BC7E-74E6-2DA06C3F2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3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D5733F0-B4AE-F309-DE52-BEBDD273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25A058-722A-4E40-A5BC-1FAAE26D3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30CD92-9F95-72C4-C5C3-EA8B65AC9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1A439-7C56-409B-AEB5-ED982E64205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290004-EA18-048B-0498-66D2F7E18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014EA0-487E-9E60-CAD6-47BA90B3A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1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group of kids holding a sign&#10;&#10;Description automatically generated">
            <a:extLst>
              <a:ext uri="{FF2B5EF4-FFF2-40B4-BE49-F238E27FC236}">
                <a16:creationId xmlns="" xmlns:a16="http://schemas.microsoft.com/office/drawing/2014/main" id="{0EDD816E-4A4E-FF79-E9BF-E89D88142D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t="2018" r="3333" b="4108"/>
          <a:stretch/>
        </p:blipFill>
        <p:spPr>
          <a:xfrm>
            <a:off x="0" y="0"/>
            <a:ext cx="122401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F47ABCA-4430-BF34-A42E-E1D96DB95ED0}"/>
              </a:ext>
            </a:extLst>
          </p:cNvPr>
          <p:cNvSpPr/>
          <p:nvPr/>
        </p:nvSpPr>
        <p:spPr>
          <a:xfrm>
            <a:off x="3911895" y="1521545"/>
            <a:ext cx="4546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Thời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Khoá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biểu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0ACFAE1-4B44-262F-17F5-76F0BD953427}"/>
              </a:ext>
            </a:extLst>
          </p:cNvPr>
          <p:cNvSpPr/>
          <p:nvPr/>
        </p:nvSpPr>
        <p:spPr>
          <a:xfrm>
            <a:off x="3259547" y="2536448"/>
            <a:ext cx="5991064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Chủ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đề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</a:t>
            </a:r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Trường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mầm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non</a:t>
            </a:r>
          </a:p>
          <a:p>
            <a:pPr algn="ctr"/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Thời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gian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thực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hiện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4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tuần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Từ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ngày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08/09-03/10/2025</a:t>
            </a:r>
            <a:endParaRPr lang="en-US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839" y="3431624"/>
            <a:ext cx="5246193" cy="342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54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lendar with cartoon characters&#10;&#10;Description automatically generated">
            <a:extLst>
              <a:ext uri="{FF2B5EF4-FFF2-40B4-BE49-F238E27FC236}">
                <a16:creationId xmlns="" xmlns:a16="http://schemas.microsoft.com/office/drawing/2014/main" id="{18BB047E-2FA3-8764-8FC8-DF8D6549E5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0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9791AA7E-AE5A-765F-8BFF-E36851BEEF30}"/>
              </a:ext>
            </a:extLst>
          </p:cNvPr>
          <p:cNvSpPr/>
          <p:nvPr/>
        </p:nvSpPr>
        <p:spPr>
          <a:xfrm>
            <a:off x="2207623" y="1019710"/>
            <a:ext cx="6945255" cy="83647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9A88C94-94D8-77DB-230D-45A15ABFDA73}"/>
              </a:ext>
            </a:extLst>
          </p:cNvPr>
          <p:cNvSpPr/>
          <p:nvPr/>
        </p:nvSpPr>
        <p:spPr>
          <a:xfrm>
            <a:off x="3719481" y="1101866"/>
            <a:ext cx="45740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FF0000"/>
                </a:solidFill>
              </a:rPr>
              <a:t>Tuần</a:t>
            </a:r>
            <a:r>
              <a:rPr lang="en-US" sz="3600" b="1" dirty="0">
                <a:ln/>
                <a:solidFill>
                  <a:srgbClr val="FF0000"/>
                </a:solidFill>
              </a:rPr>
              <a:t> 1: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Lớp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học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của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bé</a:t>
            </a:r>
            <a:endParaRPr lang="en-US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0" name="Explosion: 14 Points 9">
            <a:extLst>
              <a:ext uri="{FF2B5EF4-FFF2-40B4-BE49-F238E27FC236}">
                <a16:creationId xmlns="" xmlns:a16="http://schemas.microsoft.com/office/drawing/2014/main" id="{5ECA33DD-9E6A-25B7-1BDB-9CDA7079FA92}"/>
              </a:ext>
            </a:extLst>
          </p:cNvPr>
          <p:cNvSpPr/>
          <p:nvPr/>
        </p:nvSpPr>
        <p:spPr>
          <a:xfrm>
            <a:off x="10520039" y="1996984"/>
            <a:ext cx="854454" cy="37286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1" name="Star: 4 Points 10">
            <a:extLst>
              <a:ext uri="{FF2B5EF4-FFF2-40B4-BE49-F238E27FC236}">
                <a16:creationId xmlns="" xmlns:a16="http://schemas.microsoft.com/office/drawing/2014/main" id="{AF2F4CB6-0123-7159-9782-A3D921515D26}"/>
              </a:ext>
            </a:extLst>
          </p:cNvPr>
          <p:cNvSpPr/>
          <p:nvPr/>
        </p:nvSpPr>
        <p:spPr>
          <a:xfrm>
            <a:off x="10750858" y="2494625"/>
            <a:ext cx="623635" cy="124288"/>
          </a:xfrm>
          <a:prstGeom prst="star4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xplosion: 14 Points 11">
            <a:extLst>
              <a:ext uri="{FF2B5EF4-FFF2-40B4-BE49-F238E27FC236}">
                <a16:creationId xmlns="" xmlns:a16="http://schemas.microsoft.com/office/drawing/2014/main" id="{228792F0-A29C-3D05-CF60-BB51011A2EF3}"/>
              </a:ext>
            </a:extLst>
          </p:cNvPr>
          <p:cNvSpPr/>
          <p:nvPr/>
        </p:nvSpPr>
        <p:spPr>
          <a:xfrm>
            <a:off x="10759736" y="2760955"/>
            <a:ext cx="745724" cy="124288"/>
          </a:xfrm>
          <a:prstGeom prst="irregularSeal2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tial Circle 13">
            <a:extLst>
              <a:ext uri="{FF2B5EF4-FFF2-40B4-BE49-F238E27FC236}">
                <a16:creationId xmlns="" xmlns:a16="http://schemas.microsoft.com/office/drawing/2014/main" id="{1F67A223-6F56-D13E-B0BB-AEE550920CB5}"/>
              </a:ext>
            </a:extLst>
          </p:cNvPr>
          <p:cNvSpPr/>
          <p:nvPr/>
        </p:nvSpPr>
        <p:spPr>
          <a:xfrm>
            <a:off x="10972800" y="3009530"/>
            <a:ext cx="532660" cy="124288"/>
          </a:xfrm>
          <a:prstGeom prst="pi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Star: 5 Points 14">
            <a:extLst>
              <a:ext uri="{FF2B5EF4-FFF2-40B4-BE49-F238E27FC236}">
                <a16:creationId xmlns="" xmlns:a16="http://schemas.microsoft.com/office/drawing/2014/main" id="{CA73959E-407F-2EBC-3FEA-AA567F3A64D8}"/>
              </a:ext>
            </a:extLst>
          </p:cNvPr>
          <p:cNvSpPr/>
          <p:nvPr/>
        </p:nvSpPr>
        <p:spPr>
          <a:xfrm>
            <a:off x="10759736" y="3276352"/>
            <a:ext cx="213064" cy="15264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tial Circle 15">
            <a:extLst>
              <a:ext uri="{FF2B5EF4-FFF2-40B4-BE49-F238E27FC236}">
                <a16:creationId xmlns="" xmlns:a16="http://schemas.microsoft.com/office/drawing/2014/main" id="{350DF3DE-5EC9-73BF-C1F0-E2B33CEF27B8}"/>
              </a:ext>
            </a:extLst>
          </p:cNvPr>
          <p:cNvSpPr/>
          <p:nvPr/>
        </p:nvSpPr>
        <p:spPr>
          <a:xfrm>
            <a:off x="10858870" y="3524927"/>
            <a:ext cx="532660" cy="124288"/>
          </a:xfrm>
          <a:prstGeom prst="pi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Explosion: 14 Points 16">
            <a:extLst>
              <a:ext uri="{FF2B5EF4-FFF2-40B4-BE49-F238E27FC236}">
                <a16:creationId xmlns="" xmlns:a16="http://schemas.microsoft.com/office/drawing/2014/main" id="{EA099D89-B7AF-87B8-821A-132624106861}"/>
              </a:ext>
            </a:extLst>
          </p:cNvPr>
          <p:cNvSpPr/>
          <p:nvPr/>
        </p:nvSpPr>
        <p:spPr>
          <a:xfrm>
            <a:off x="10593258" y="4032926"/>
            <a:ext cx="745724" cy="124288"/>
          </a:xfrm>
          <a:prstGeom prst="irregularSeal2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: 14 Points 17">
            <a:extLst>
              <a:ext uri="{FF2B5EF4-FFF2-40B4-BE49-F238E27FC236}">
                <a16:creationId xmlns="" xmlns:a16="http://schemas.microsoft.com/office/drawing/2014/main" id="{282D9963-0F8A-CA5F-2995-39A280989B8B}"/>
              </a:ext>
            </a:extLst>
          </p:cNvPr>
          <p:cNvSpPr/>
          <p:nvPr/>
        </p:nvSpPr>
        <p:spPr>
          <a:xfrm>
            <a:off x="10599938" y="4830930"/>
            <a:ext cx="745724" cy="124288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4 Points 18">
            <a:extLst>
              <a:ext uri="{FF2B5EF4-FFF2-40B4-BE49-F238E27FC236}">
                <a16:creationId xmlns="" xmlns:a16="http://schemas.microsoft.com/office/drawing/2014/main" id="{E057C29A-7CC7-9F23-2AD1-CCFA1A33DEE1}"/>
              </a:ext>
            </a:extLst>
          </p:cNvPr>
          <p:cNvSpPr/>
          <p:nvPr/>
        </p:nvSpPr>
        <p:spPr>
          <a:xfrm>
            <a:off x="10660982" y="3807534"/>
            <a:ext cx="623635" cy="124288"/>
          </a:xfrm>
          <a:prstGeom prst="star4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>
            <a:extLst>
              <a:ext uri="{FF2B5EF4-FFF2-40B4-BE49-F238E27FC236}">
                <a16:creationId xmlns="" xmlns:a16="http://schemas.microsoft.com/office/drawing/2014/main" id="{12314B3A-748F-A1C6-D48A-9CB42D697745}"/>
              </a:ext>
            </a:extLst>
          </p:cNvPr>
          <p:cNvSpPr/>
          <p:nvPr/>
        </p:nvSpPr>
        <p:spPr>
          <a:xfrm>
            <a:off x="10759736" y="4332303"/>
            <a:ext cx="481592" cy="124288"/>
          </a:xfrm>
          <a:prstGeom prst="smileyFac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art 20">
            <a:extLst>
              <a:ext uri="{FF2B5EF4-FFF2-40B4-BE49-F238E27FC236}">
                <a16:creationId xmlns="" xmlns:a16="http://schemas.microsoft.com/office/drawing/2014/main" id="{14522A0C-1DA8-42F2-6AE1-6A90E8E20573}"/>
              </a:ext>
            </a:extLst>
          </p:cNvPr>
          <p:cNvSpPr/>
          <p:nvPr/>
        </p:nvSpPr>
        <p:spPr>
          <a:xfrm>
            <a:off x="10858870" y="4571506"/>
            <a:ext cx="382458" cy="124288"/>
          </a:xfrm>
          <a:prstGeom prst="hear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CE721C7F-AC27-5CAC-8A20-F64040D25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619800"/>
              </p:ext>
            </p:extLst>
          </p:nvPr>
        </p:nvGraphicFramePr>
        <p:xfrm>
          <a:off x="565211" y="1907972"/>
          <a:ext cx="11073415" cy="4494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0476">
                  <a:extLst>
                    <a:ext uri="{9D8B030D-6E8A-4147-A177-3AD203B41FA5}">
                      <a16:colId xmlns="" xmlns:a16="http://schemas.microsoft.com/office/drawing/2014/main" val="3507000642"/>
                    </a:ext>
                  </a:extLst>
                </a:gridCol>
                <a:gridCol w="2004778">
                  <a:extLst>
                    <a:ext uri="{9D8B030D-6E8A-4147-A177-3AD203B41FA5}">
                      <a16:colId xmlns="" xmlns:a16="http://schemas.microsoft.com/office/drawing/2014/main" val="3710823411"/>
                    </a:ext>
                  </a:extLst>
                </a:gridCol>
                <a:gridCol w="2202071">
                  <a:extLst>
                    <a:ext uri="{9D8B030D-6E8A-4147-A177-3AD203B41FA5}">
                      <a16:colId xmlns="" xmlns:a16="http://schemas.microsoft.com/office/drawing/2014/main" val="4020907593"/>
                    </a:ext>
                  </a:extLst>
                </a:gridCol>
                <a:gridCol w="2091771">
                  <a:extLst>
                    <a:ext uri="{9D8B030D-6E8A-4147-A177-3AD203B41FA5}">
                      <a16:colId xmlns="" xmlns:a16="http://schemas.microsoft.com/office/drawing/2014/main" val="3984640700"/>
                    </a:ext>
                  </a:extLst>
                </a:gridCol>
                <a:gridCol w="2091771">
                  <a:extLst>
                    <a:ext uri="{9D8B030D-6E8A-4147-A177-3AD203B41FA5}">
                      <a16:colId xmlns="" xmlns:a16="http://schemas.microsoft.com/office/drawing/2014/main" val="3906880753"/>
                    </a:ext>
                  </a:extLst>
                </a:gridCol>
                <a:gridCol w="2092548">
                  <a:extLst>
                    <a:ext uri="{9D8B030D-6E8A-4147-A177-3AD203B41FA5}">
                      <a16:colId xmlns="" xmlns:a16="http://schemas.microsoft.com/office/drawing/2014/main" val="4269142876"/>
                    </a:ext>
                  </a:extLst>
                </a:gridCol>
              </a:tblGrid>
              <a:tr h="3704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900" kern="100" dirty="0">
                          <a:effectLst/>
                        </a:rPr>
                        <a:t> </a:t>
                      </a:r>
                      <a:endParaRPr lang="en-US" sz="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8" marR="43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100" kern="100" dirty="0">
                          <a:effectLst/>
                        </a:rPr>
                        <a:t>       (</a:t>
                      </a:r>
                      <a:r>
                        <a:rPr lang="en-US" sz="1100" kern="100" dirty="0" smtClean="0">
                          <a:effectLst/>
                        </a:rPr>
                        <a:t>T2/8/9/2025)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8" marR="435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100" kern="100" dirty="0">
                          <a:effectLst/>
                        </a:rPr>
                        <a:t>(</a:t>
                      </a:r>
                      <a:r>
                        <a:rPr lang="en-US" sz="1100" kern="100" dirty="0" smtClean="0">
                          <a:effectLst/>
                        </a:rPr>
                        <a:t>T3/10/09/2025)</a:t>
                      </a:r>
                      <a:endParaRPr lang="en-US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8" marR="435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100" kern="100" dirty="0">
                          <a:effectLst/>
                        </a:rPr>
                        <a:t>     (</a:t>
                      </a:r>
                      <a:r>
                        <a:rPr lang="en-US" sz="1100" kern="100" dirty="0" smtClean="0">
                          <a:effectLst/>
                        </a:rPr>
                        <a:t>T4/10/09/2025)</a:t>
                      </a:r>
                      <a:endParaRPr lang="en-US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8" marR="435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100" kern="100" dirty="0">
                          <a:effectLst/>
                        </a:rPr>
                        <a:t>    (</a:t>
                      </a:r>
                      <a:r>
                        <a:rPr lang="en-US" sz="1100" kern="100" dirty="0" smtClean="0">
                          <a:effectLst/>
                        </a:rPr>
                        <a:t>T5/11/09/2025)</a:t>
                      </a:r>
                      <a:endParaRPr lang="en-US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8" marR="435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100" kern="100" dirty="0">
                          <a:effectLst/>
                        </a:rPr>
                        <a:t>   (</a:t>
                      </a:r>
                      <a:r>
                        <a:rPr lang="en-US" sz="1100" kern="100" dirty="0" smtClean="0">
                          <a:effectLst/>
                        </a:rPr>
                        <a:t>T6/12/09/2025)</a:t>
                      </a:r>
                      <a:endParaRPr lang="en-US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8" marR="43518" marT="0" marB="0"/>
                </a:tc>
                <a:extLst>
                  <a:ext uri="{0D108BD9-81ED-4DB2-BD59-A6C34878D82A}">
                    <a16:rowId xmlns="" xmlns:a16="http://schemas.microsoft.com/office/drawing/2014/main" val="3244283735"/>
                  </a:ext>
                </a:extLst>
              </a:tr>
              <a:tr h="6944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900" kern="100" dirty="0">
                          <a:solidFill>
                            <a:schemeClr val="bg1"/>
                          </a:solidFill>
                          <a:effectLst/>
                        </a:rPr>
                        <a:t>Hoạt động học</a:t>
                      </a:r>
                      <a:endParaRPr lang="en-US" sz="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8" marR="435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(9/9/2024)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thể chất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VĐCB: Bật tại chỗ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(10/9/2024)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nhận thức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Nhận biết hình vuông, hình chữ nhật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(11/9/2024)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thẩm mỹ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Tô màu đồ chơi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(12/9/2024)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ngôn ngữ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Thơ: Bạn mới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(13/9/2024)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thẩm mỹ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Dạy KNCH: Vui đến trường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26016574"/>
                  </a:ext>
                </a:extLst>
              </a:tr>
              <a:tr h="1031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900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Hoạt động ngoài trời</a:t>
                      </a:r>
                      <a:endParaRPr lang="en-US" sz="800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8" marR="435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QS: Cầu trượt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 Ai nhanh nhất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Ch</a:t>
                      </a:r>
                      <a:r>
                        <a:rPr lang="vi-VN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ơ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t</a:t>
                      </a:r>
                      <a:r>
                        <a:rPr lang="vi-VN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ự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do: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Chơi góc vận động: đi trên mô đất, bật qua ô vòng...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QS: Đu quay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 Bật nhảy tại chỗ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Ch</a:t>
                      </a:r>
                      <a:r>
                        <a:rPr lang="vi-VN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ơ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t</a:t>
                      </a:r>
                      <a:r>
                        <a:rPr lang="vi-VN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ự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do: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Chơi góc vận động: đập bóng, đi trong đường hẹp...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QS: Thời tiết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TCVĐ: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Dung dăng dung dẻ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Ch</a:t>
                      </a:r>
                      <a:r>
                        <a:rPr lang="vi-VN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ơ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t</a:t>
                      </a:r>
                      <a:r>
                        <a:rPr lang="vi-VN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ự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do: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Chơi góc vận động: đi thăng bằng, đi trên ghế thể dục, đập bóng...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QS: Bệp bênh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 Bật nhảy tại chỗ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Ch</a:t>
                      </a:r>
                      <a:r>
                        <a:rPr lang="vi-VN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ơ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t</a:t>
                      </a:r>
                      <a:r>
                        <a:rPr lang="vi-VN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ự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do: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Chơi góc vận động: Chèo thuyền, đi cà kheo...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QS: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Sân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khấu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TCVĐ: 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Bóng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tròn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to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</a:t>
                      </a:r>
                      <a:r>
                        <a:rPr lang="vi-VN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ơ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t</a:t>
                      </a:r>
                      <a:r>
                        <a:rPr lang="vi-VN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ự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do: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Chơi góc vận động: quăng vòng cổ chai, ném bóng...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83880694"/>
                  </a:ext>
                </a:extLst>
              </a:tr>
              <a:tr h="13916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900" kern="100">
                          <a:effectLst/>
                        </a:rPr>
                        <a:t>Hoạt động chiều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8" marR="435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Quan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sát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tranh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ảnh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trò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chuyện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với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trẻ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về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1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số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việc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làm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có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thể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gây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nguy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hiểm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cho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bản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thân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cười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đùa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khi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ăn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uống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leo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trèo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bàn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ghế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,                       - TC: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Phân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biệt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hành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vi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đúng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–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sai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Cân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đo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trẻ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Làm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quen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bài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thơ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Bạn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mới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Xem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video,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trò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chuyện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về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Nguyên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nhân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gây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ra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và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hậu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quả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của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biến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đổi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khí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hậu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Hát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Vui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đến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trường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Trò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chuyện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về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một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số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nơi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vui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an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toàn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không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an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toàn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Nêu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gương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cuối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tuần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Phát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phiếu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bé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ngoan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64699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260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1">
            <a:extLst>
              <a:ext uri="{FF2B5EF4-FFF2-40B4-BE49-F238E27FC236}">
                <a16:creationId xmlns="" xmlns:a16="http://schemas.microsoft.com/office/drawing/2014/main" id="{06B92125-4EAF-D58A-0EDD-00CC16758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24" y="1551553"/>
            <a:ext cx="159389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 descr="A cartoon picture frame with a train and giraffe&#10;&#10;Description automatically generated">
            <a:extLst>
              <a:ext uri="{FF2B5EF4-FFF2-40B4-BE49-F238E27FC236}">
                <a16:creationId xmlns="" xmlns:a16="http://schemas.microsoft.com/office/drawing/2014/main" id="{C1FDD908-4173-D7B8-1F88-D0D2AB71A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55FA92E7-1E32-7BA7-C82A-16ECF218EEFE}"/>
              </a:ext>
            </a:extLst>
          </p:cNvPr>
          <p:cNvSpPr/>
          <p:nvPr/>
        </p:nvSpPr>
        <p:spPr>
          <a:xfrm>
            <a:off x="2297638" y="381"/>
            <a:ext cx="7832436" cy="7753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998AFD1-1072-5585-0B73-E856BD2A10A0}"/>
              </a:ext>
            </a:extLst>
          </p:cNvPr>
          <p:cNvSpPr/>
          <p:nvPr/>
        </p:nvSpPr>
        <p:spPr>
          <a:xfrm>
            <a:off x="2595696" y="34135"/>
            <a:ext cx="70006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Tuần</a:t>
            </a:r>
            <a:r>
              <a:rPr lang="en-US" sz="4000" b="1" cap="none" spc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2: </a:t>
            </a:r>
            <a:r>
              <a:rPr lang="en-US" sz="4000" b="1" cap="none" spc="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Các</a:t>
            </a:r>
            <a:r>
              <a:rPr lang="en-US" sz="4000" b="1" cap="none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bạn</a:t>
            </a:r>
            <a:r>
              <a:rPr lang="en-US" sz="4000" b="1" cap="none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thân</a:t>
            </a:r>
            <a:r>
              <a:rPr lang="en-US" sz="4000" b="1" cap="none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yêu</a:t>
            </a:r>
            <a:r>
              <a:rPr lang="en-US" sz="4000" b="1" cap="none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của</a:t>
            </a:r>
            <a:r>
              <a:rPr lang="en-US" sz="4000" b="1" cap="none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bé</a:t>
            </a:r>
            <a:endParaRPr lang="en-US" sz="4000" b="1" cap="none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2CF60112-2791-80FF-21B5-B2BB9D4CF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410160"/>
              </p:ext>
            </p:extLst>
          </p:nvPr>
        </p:nvGraphicFramePr>
        <p:xfrm>
          <a:off x="2203704" y="988282"/>
          <a:ext cx="7740990" cy="4520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11">
                  <a:extLst>
                    <a:ext uri="{9D8B030D-6E8A-4147-A177-3AD203B41FA5}">
                      <a16:colId xmlns="" xmlns:a16="http://schemas.microsoft.com/office/drawing/2014/main" val="1444664656"/>
                    </a:ext>
                  </a:extLst>
                </a:gridCol>
                <a:gridCol w="484091">
                  <a:extLst>
                    <a:ext uri="{9D8B030D-6E8A-4147-A177-3AD203B41FA5}">
                      <a16:colId xmlns="" xmlns:a16="http://schemas.microsoft.com/office/drawing/2014/main" val="3425697557"/>
                    </a:ext>
                  </a:extLst>
                </a:gridCol>
                <a:gridCol w="1368608">
                  <a:extLst>
                    <a:ext uri="{9D8B030D-6E8A-4147-A177-3AD203B41FA5}">
                      <a16:colId xmlns="" xmlns:a16="http://schemas.microsoft.com/office/drawing/2014/main" val="141773781"/>
                    </a:ext>
                  </a:extLst>
                </a:gridCol>
                <a:gridCol w="1470903">
                  <a:extLst>
                    <a:ext uri="{9D8B030D-6E8A-4147-A177-3AD203B41FA5}">
                      <a16:colId xmlns="" xmlns:a16="http://schemas.microsoft.com/office/drawing/2014/main" val="3761719132"/>
                    </a:ext>
                  </a:extLst>
                </a:gridCol>
                <a:gridCol w="1558767">
                  <a:extLst>
                    <a:ext uri="{9D8B030D-6E8A-4147-A177-3AD203B41FA5}">
                      <a16:colId xmlns="" xmlns:a16="http://schemas.microsoft.com/office/drawing/2014/main" val="807668853"/>
                    </a:ext>
                  </a:extLst>
                </a:gridCol>
                <a:gridCol w="1395496">
                  <a:extLst>
                    <a:ext uri="{9D8B030D-6E8A-4147-A177-3AD203B41FA5}">
                      <a16:colId xmlns="" xmlns:a16="http://schemas.microsoft.com/office/drawing/2014/main" val="2443361458"/>
                    </a:ext>
                  </a:extLst>
                </a:gridCol>
                <a:gridCol w="1396014">
                  <a:extLst>
                    <a:ext uri="{9D8B030D-6E8A-4147-A177-3AD203B41FA5}">
                      <a16:colId xmlns="" xmlns:a16="http://schemas.microsoft.com/office/drawing/2014/main" val="3678453684"/>
                    </a:ext>
                  </a:extLst>
                </a:gridCol>
              </a:tblGrid>
              <a:tr h="23446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15/9/2025)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16/9/2025)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17/9/2025)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18/9/2025)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(19/9/2025)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/>
                </a:tc>
                <a:extLst>
                  <a:ext uri="{0D108BD9-81ED-4DB2-BD59-A6C34878D82A}">
                    <a16:rowId xmlns="" xmlns:a16="http://schemas.microsoft.com/office/drawing/2014/main" val="3946145352"/>
                  </a:ext>
                </a:extLst>
              </a:tr>
              <a:tr h="75376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học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</a:t>
                      </a: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thể chất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VĐCB: </a:t>
                      </a:r>
                      <a:r>
                        <a:rPr lang="nl-NL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Tung bóng</a:t>
                      </a:r>
                      <a:r>
                        <a:rPr lang="nl-NL" sz="135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lên cao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</a:t>
                      </a: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nhận thức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Tìm </a:t>
                      </a:r>
                      <a:r>
                        <a:rPr lang="nl-NL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đồ</a:t>
                      </a:r>
                      <a:r>
                        <a:rPr lang="nl-NL" sz="135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chơi trong lớp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</a:t>
                      </a:r>
                      <a:r>
                        <a:rPr lang="en-US" sz="135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thẩm</a:t>
                      </a:r>
                      <a:r>
                        <a:rPr lang="en-US" sz="135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b="1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mỹ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Nặn</a:t>
                      </a:r>
                      <a:r>
                        <a:rPr lang="nl-NL" sz="135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quả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</a:t>
                      </a:r>
                      <a:r>
                        <a:rPr lang="en-US" sz="135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ngôn</a:t>
                      </a:r>
                      <a:r>
                        <a:rPr lang="en-US" sz="135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b="1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ngữ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Truyện:</a:t>
                      </a:r>
                      <a:r>
                        <a:rPr lang="nl-NL" sz="135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Mèo hoa đi học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</a:t>
                      </a: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thẩm </a:t>
                      </a:r>
                      <a:r>
                        <a:rPr lang="en-US" sz="135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mỹ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Dạy </a:t>
                      </a:r>
                      <a:r>
                        <a:rPr lang="nl-NL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KNVĐMH: </a:t>
                      </a:r>
                      <a:r>
                        <a:rPr lang="en-US" sz="135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Vui</a:t>
                      </a:r>
                      <a:r>
                        <a:rPr lang="en-US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đến</a:t>
                      </a:r>
                      <a:r>
                        <a:rPr lang="en-US" sz="135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trường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8116201"/>
                  </a:ext>
                </a:extLst>
              </a:tr>
              <a:tr h="175351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ngoài trời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 sát sân trường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Đi đúng tín hiệu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do: chơi góc dân gian: ô ăn quan, xem tranh ảnh...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bệp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bênh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Tung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do: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cưa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lừa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xẻ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nu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nu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nống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TVVĐ: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hẹp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do: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trời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vú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sữa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TVVĐ: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do: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cua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cắp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gẩy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vòng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cổng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TVVĐ: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gạch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do: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trời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268301"/>
                  </a:ext>
                </a:extLst>
              </a:tr>
              <a:tr h="1589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5429250" algn="l"/>
                        </a:tabLst>
                      </a:pPr>
                      <a:r>
                        <a:rPr lang="nl-NL" sz="1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</a:t>
                      </a:r>
                      <a:endParaRPr lang="en-US" sz="1000" b="1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tabLst>
                          <a:tab pos="5429250" algn="l"/>
                        </a:tabLst>
                      </a:pPr>
                      <a:r>
                        <a:rPr lang="nl-NL" sz="1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endParaRPr lang="en-US" sz="1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Trò 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chuyện với trẻ về các bạn của bé ở lớp, các hoạt động trong ngày của bé ở lớp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</a:t>
                      </a: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deo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ảnh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chuyện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với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trẻ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cách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hòa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thuận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với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bạn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</a:t>
                      </a: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tranh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video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cách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chế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biến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món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ăn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gia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đình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350" spc="-5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350" spc="17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khám</a:t>
                      </a:r>
                      <a:r>
                        <a:rPr lang="en-US" sz="1350" spc="-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phá</a:t>
                      </a:r>
                      <a:r>
                        <a:rPr lang="en-US" sz="1350" spc="-4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1350" spc="-23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350" spc="-1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350" spc="-1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1350" spc="-2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hiểm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Mèo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gương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tuần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ngoan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47985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98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frame with a fairy and flowers&#10;&#10;Description automatically generated">
            <a:extLst>
              <a:ext uri="{FF2B5EF4-FFF2-40B4-BE49-F238E27FC236}">
                <a16:creationId xmlns="" xmlns:a16="http://schemas.microsoft.com/office/drawing/2014/main" id="{15A81341-F113-1251-4F7F-FB164E7516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0" t="8525" r="16315" b="17626"/>
          <a:stretch/>
        </p:blipFill>
        <p:spPr>
          <a:xfrm>
            <a:off x="630314" y="248575"/>
            <a:ext cx="11141475" cy="609008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1FBCA5F0-04B2-2626-20AE-827E0BEE8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1825625"/>
            <a:ext cx="26548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D022F5AC-9510-7ABC-231A-0033A7B69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172469"/>
              </p:ext>
            </p:extLst>
          </p:nvPr>
        </p:nvGraphicFramePr>
        <p:xfrm>
          <a:off x="1269553" y="756792"/>
          <a:ext cx="9783144" cy="5641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9856">
                  <a:extLst>
                    <a:ext uri="{9D8B030D-6E8A-4147-A177-3AD203B41FA5}">
                      <a16:colId xmlns="" xmlns:a16="http://schemas.microsoft.com/office/drawing/2014/main" val="4213847855"/>
                    </a:ext>
                  </a:extLst>
                </a:gridCol>
                <a:gridCol w="1742842">
                  <a:extLst>
                    <a:ext uri="{9D8B030D-6E8A-4147-A177-3AD203B41FA5}">
                      <a16:colId xmlns="" xmlns:a16="http://schemas.microsoft.com/office/drawing/2014/main" val="4160986106"/>
                    </a:ext>
                  </a:extLst>
                </a:gridCol>
                <a:gridCol w="1914359">
                  <a:extLst>
                    <a:ext uri="{9D8B030D-6E8A-4147-A177-3AD203B41FA5}">
                      <a16:colId xmlns="" xmlns:a16="http://schemas.microsoft.com/office/drawing/2014/main" val="1612976956"/>
                    </a:ext>
                  </a:extLst>
                </a:gridCol>
                <a:gridCol w="1818470">
                  <a:extLst>
                    <a:ext uri="{9D8B030D-6E8A-4147-A177-3AD203B41FA5}">
                      <a16:colId xmlns="" xmlns:a16="http://schemas.microsoft.com/office/drawing/2014/main" val="3169310976"/>
                    </a:ext>
                  </a:extLst>
                </a:gridCol>
                <a:gridCol w="1818470">
                  <a:extLst>
                    <a:ext uri="{9D8B030D-6E8A-4147-A177-3AD203B41FA5}">
                      <a16:colId xmlns="" xmlns:a16="http://schemas.microsoft.com/office/drawing/2014/main" val="2140290945"/>
                    </a:ext>
                  </a:extLst>
                </a:gridCol>
                <a:gridCol w="1819147">
                  <a:extLst>
                    <a:ext uri="{9D8B030D-6E8A-4147-A177-3AD203B41FA5}">
                      <a16:colId xmlns="" xmlns:a16="http://schemas.microsoft.com/office/drawing/2014/main" val="3194095671"/>
                    </a:ext>
                  </a:extLst>
                </a:gridCol>
              </a:tblGrid>
              <a:tr h="4125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22/9/2025)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23/9/2025)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24/9/20254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5429250" algn="l"/>
                        </a:tabLs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25/9/2025)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26/9/2025)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15947471"/>
                  </a:ext>
                </a:extLst>
              </a:tr>
              <a:tr h="871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học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b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</a:t>
                      </a: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thể chất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VĐCB: Tung bóng lên </a:t>
                      </a:r>
                      <a:r>
                        <a:rPr lang="nl-NL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caoĐi</a:t>
                      </a:r>
                      <a:r>
                        <a:rPr lang="nl-NL" sz="135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trong đường hẹp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</a:t>
                      </a: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nhận thức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Tìm</a:t>
                      </a:r>
                      <a:r>
                        <a:rPr lang="nl-NL" sz="135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hiểu đồ chơi trong lớp bé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</a:t>
                      </a: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thẩm mỹ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Biết</a:t>
                      </a:r>
                      <a:r>
                        <a:rPr lang="nl-NL" sz="135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chờ đến lượt tuân thủ nội quy lớp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</a:t>
                      </a: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ngôn ngữ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Truyện: Đôi bạn tốt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</a:t>
                      </a: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thẩm mỹ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Dạy</a:t>
                      </a:r>
                      <a:r>
                        <a:rPr lang="nl-NL" sz="135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KCCH bài: Đêm trung thu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6759493"/>
                  </a:ext>
                </a:extLst>
              </a:tr>
              <a:tr h="17890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ngoài trời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(22/9/2025)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Sân trường ( Bé thực hành nhặt rác)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Ai nhanh nhất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 KVC Số 3: Chơi múa hát, nhạc công, biểu diễn thời trang...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(23/9/2025)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Bập bênh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Tung bóng lên cao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do: Chơi góc thiên nhiên: Chăm sóc cây cối nhặt lá cây...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(24/9/2025)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Thời tiết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Bóng tròn to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 Chơi trên sân khấu: Biểu diễn nhạc công, múa hát...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(25/9/2025)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Cây vú sữa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Dung dăng dung dẻ    </a:t>
                      </a: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do. </a:t>
                      </a: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KVC Số 3: Chăm sóc cây nhổ cỏ, nhặt lá...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(26/9/2025)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Cây đu đủ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gieo hạt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 trên sân khấu: Biểu diễn thời trang, múa hát...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6107273"/>
                  </a:ext>
                </a:extLst>
              </a:tr>
              <a:tr h="2082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chiều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Dạy</a:t>
                      </a: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trẻ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cất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lấy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đồ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dùng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đồ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đúng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nơi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quy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định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tranh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giành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đồ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VĐMH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</a:t>
                      </a: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video,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nhận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biết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tên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gọi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đặc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dạng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thiên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tai do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biến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đổi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khí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hậu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nắng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nóng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mưa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lớn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kéo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dài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giông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lốc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sét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mưa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đá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gương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tuần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ngoan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4087018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2CDD233-ADD9-5CE2-376E-045A62F8594B}"/>
              </a:ext>
            </a:extLst>
          </p:cNvPr>
          <p:cNvSpPr/>
          <p:nvPr/>
        </p:nvSpPr>
        <p:spPr>
          <a:xfrm>
            <a:off x="2924683" y="119973"/>
            <a:ext cx="6342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FF0000"/>
                </a:solidFill>
              </a:rPr>
              <a:t>Tuần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Đồ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chơi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trong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lớp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bé</a:t>
            </a:r>
            <a:endParaRPr lang="en-US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0153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A green frame with a fairy and flowers&#10;&#10;Description automatically generated">
            <a:extLst>
              <a:ext uri="{FF2B5EF4-FFF2-40B4-BE49-F238E27FC236}">
                <a16:creationId xmlns="" xmlns:a16="http://schemas.microsoft.com/office/drawing/2014/main" id="{15A81341-F113-1251-4F7F-FB164E751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0" t="8525" r="16315" b="17626"/>
          <a:stretch/>
        </p:blipFill>
        <p:spPr>
          <a:xfrm>
            <a:off x="65314" y="139959"/>
            <a:ext cx="11868539" cy="663808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580205"/>
              </p:ext>
            </p:extLst>
          </p:nvPr>
        </p:nvGraphicFramePr>
        <p:xfrm>
          <a:off x="977099" y="676687"/>
          <a:ext cx="9783144" cy="5313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9856"/>
                <a:gridCol w="1742842"/>
                <a:gridCol w="1914359"/>
                <a:gridCol w="1818470"/>
                <a:gridCol w="1818470"/>
                <a:gridCol w="1819147"/>
              </a:tblGrid>
              <a:tr h="4125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1200" b="1" kern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(29/9/2025)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(30/9/2025)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(1/10/2025)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5429250" algn="l"/>
                        </a:tabLs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(2/10/2025)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(3/10/2025)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871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học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b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</a:t>
                      </a: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ngôn ngữ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Truyện: Mèo hoa đi học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</a:t>
                      </a: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nhận thức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Tìm hiểu đồ chơi trong lớp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</a:t>
                      </a:r>
                      <a:r>
                        <a:rPr lang="en-US" sz="135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thẩm</a:t>
                      </a:r>
                      <a:r>
                        <a:rPr lang="en-US" sz="135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b="1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mỹ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Làm</a:t>
                      </a:r>
                      <a:r>
                        <a:rPr lang="en-US" sz="135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đèn</a:t>
                      </a:r>
                      <a:r>
                        <a:rPr lang="en-US" sz="135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lồng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</a:t>
                      </a:r>
                      <a:r>
                        <a:rPr lang="en-US" sz="135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thể</a:t>
                      </a:r>
                      <a:r>
                        <a:rPr lang="en-US" sz="135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b="1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chất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VĐCB:</a:t>
                      </a:r>
                      <a:r>
                        <a:rPr lang="en-US" sz="135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Bò</a:t>
                      </a:r>
                      <a:r>
                        <a:rPr lang="en-US" sz="135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chui</a:t>
                      </a:r>
                      <a:r>
                        <a:rPr lang="en-US" sz="135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qua </a:t>
                      </a:r>
                      <a:r>
                        <a:rPr lang="en-US" sz="135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cổng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</a:t>
                      </a:r>
                      <a:r>
                        <a:rPr lang="en-US" sz="135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thẩm</a:t>
                      </a:r>
                      <a:r>
                        <a:rPr lang="en-US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mỹ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Rèn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KNAN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Hát:Đêm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trung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thu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VĐMH: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Vui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đến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trường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7890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ngoài trời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QS: Thời tiết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TCVĐ: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Bóng tròn to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Cho trẻ trưng bày sản phẩm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QS: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Vú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sữa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TCVĐ: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Xi bô khoai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vi-VN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vi-VN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ự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do: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 tự do: 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 cát nước: vẽ tranh cát, in tranh...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QS: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phượng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Ai nhanh nhất.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do: 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 cát nước: In hình trên cát, đong đo nước...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QS: Cổng trường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TCVĐ: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Lộn cầu vồng.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do: 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 cát nước: sàng cát, đắp núi...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QS: Cầu trượt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TCVĐ: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Dung dăng dung dẻ.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do: 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 cát nước: Dòng chảy, pha màu...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82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chiều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35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lễ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ĐC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.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lễ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trăng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rằm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1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35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quen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Quà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3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XemTập</a:t>
                      </a: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hoạt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ATGT,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nhận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biết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quy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định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đảm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bảo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an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toàn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máy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đạp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mũ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bảo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hiểm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ngồi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sau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bám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vào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người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lớn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35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gương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tuần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ngoan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2CDD233-ADD9-5CE2-376E-045A62F8594B}"/>
              </a:ext>
            </a:extLst>
          </p:cNvPr>
          <p:cNvSpPr/>
          <p:nvPr/>
        </p:nvSpPr>
        <p:spPr>
          <a:xfrm>
            <a:off x="2924683" y="119973"/>
            <a:ext cx="6342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FF0000"/>
                </a:solidFill>
              </a:rPr>
              <a:t>Tuần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4: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Vui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hội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trăng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rằm</a:t>
            </a:r>
            <a:endParaRPr lang="en-US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00857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1324</Words>
  <Application>Microsoft Office PowerPoint</Application>
  <PresentationFormat>Widescreen</PresentationFormat>
  <Paragraphs>227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34</cp:revision>
  <dcterms:created xsi:type="dcterms:W3CDTF">2023-10-04T12:46:49Z</dcterms:created>
  <dcterms:modified xsi:type="dcterms:W3CDTF">2025-09-16T05:11:28Z</dcterms:modified>
</cp:coreProperties>
</file>