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62" r:id="rId3"/>
    <p:sldId id="273" r:id="rId4"/>
    <p:sldId id="274" r:id="rId5"/>
    <p:sldId id="275" r:id="rId6"/>
    <p:sldId id="276" r:id="rId7"/>
    <p:sldId id="277" r:id="rId8"/>
    <p:sldId id="278" r:id="rId9"/>
    <p:sldId id="283" r:id="rId10"/>
    <p:sldId id="279" r:id="rId11"/>
    <p:sldId id="281" r:id="rId12"/>
    <p:sldId id="284" r:id="rId13"/>
    <p:sldId id="286" r:id="rId14"/>
    <p:sldId id="287" r:id="rId15"/>
    <p:sldId id="290" r:id="rId16"/>
    <p:sldId id="292" r:id="rId17"/>
    <p:sldId id="295" r:id="rId18"/>
    <p:sldId id="298" r:id="rId19"/>
    <p:sldId id="300" r:id="rId20"/>
    <p:sldId id="302" r:id="rId21"/>
    <p:sldId id="304" r:id="rId22"/>
    <p:sldId id="305" r:id="rId23"/>
    <p:sldId id="306" r:id="rId24"/>
    <p:sldId id="30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1DCE4-ADF7-4464-B6A8-71B078D0F44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24.GIF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38" name="Text Box 34"/>
          <p:cNvSpPr txBox="1">
            <a:spLocks noChangeArrowheads="1"/>
          </p:cNvSpPr>
          <p:nvPr/>
        </p:nvSpPr>
        <p:spPr bwMode="auto">
          <a:xfrm>
            <a:off x="533400" y="1311275"/>
            <a:ext cx="86868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vi-VN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HOẠT ĐỘNG: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TÌM HIỂU VỀ MỘT SỐ CON VẬT </a:t>
            </a:r>
            <a:r>
              <a:rPr lang="vi-VN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SỐNG TRONG RỪNG</a:t>
            </a: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CHỦ ĐỀ: THẾ GIỚI ĐỘNG VẬT</a:t>
            </a:r>
          </a:p>
        </p:txBody>
      </p:sp>
      <p:sp>
        <p:nvSpPr>
          <p:cNvPr id="123939" name="Rectangle 35"/>
          <p:cNvSpPr>
            <a:spLocks noChangeArrowheads="1"/>
          </p:cNvSpPr>
          <p:nvPr/>
        </p:nvSpPr>
        <p:spPr bwMode="auto">
          <a:xfrm>
            <a:off x="1066800" y="0"/>
            <a:ext cx="7010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2000" b="1" dirty="0">
                <a:solidFill>
                  <a:schemeClr val="tx2"/>
                </a:solidFill>
              </a:rPr>
              <a:t>TRƯỜNG MÂM NON ĐẠI BẢN</a:t>
            </a:r>
          </a:p>
          <a:p>
            <a:pPr algn="ctr"/>
            <a:r>
              <a:rPr lang="vi-VN" altLang="en-US" sz="2000" b="1" dirty="0">
                <a:solidFill>
                  <a:schemeClr val="tx2"/>
                </a:solidFill>
              </a:rPr>
              <a:t>LỚP: 5A2</a:t>
            </a:r>
          </a:p>
        </p:txBody>
      </p:sp>
      <p:sp>
        <p:nvSpPr>
          <p:cNvPr id="123941" name="WordArt 37"/>
          <p:cNvSpPr>
            <a:spLocks noChangeArrowheads="1" noChangeShapeType="1" noTextEdit="1"/>
          </p:cNvSpPr>
          <p:nvPr/>
        </p:nvSpPr>
        <p:spPr bwMode="auto">
          <a:xfrm>
            <a:off x="1676400" y="1143000"/>
            <a:ext cx="6400800" cy="1905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en-US" sz="4400" kern="10" dirty="0">
              <a:ln w="12700">
                <a:solidFill>
                  <a:srgbClr val="FFFF00"/>
                </a:solidFill>
                <a:round/>
              </a:ln>
              <a:solidFill>
                <a:srgbClr val="40450F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3466797"/>
            <a:ext cx="2105950" cy="3271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97" y="3628080"/>
            <a:ext cx="3357563" cy="335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38" grpId="0" bldLvl="0"/>
      <p:bldP spid="123939" grpId="0"/>
      <p:bldP spid="1239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ich ngoc\Documents\kh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ich ngoc\Documents\khi xi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400800" cy="1371600"/>
          </a:xfrm>
        </p:spPr>
        <p:txBody>
          <a:bodyPr>
            <a:normAutofit lnSpcReduction="1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gấu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bich ngoc\Documents\G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9220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438400" y="304800"/>
            <a:ext cx="2209800" cy="533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457200"/>
            <a:ext cx="1371600" cy="914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4800" y="1066800"/>
            <a:ext cx="1600200" cy="762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2400" y="2362200"/>
            <a:ext cx="1981200" cy="914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2400" y="152400"/>
            <a:ext cx="952500" cy="304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172200" y="152400"/>
            <a:ext cx="2514600" cy="533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7200" y="3657600"/>
            <a:ext cx="13716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458200" y="419100"/>
            <a:ext cx="533400" cy="647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ich ngoc\Documents\ga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ich ngoc\Documents\ga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1440143" y="712677"/>
            <a:ext cx="6286500" cy="270147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>
                <a:solidFill>
                  <a:srgbClr val="FF00FF"/>
                </a:solidFill>
              </a:rPr>
              <a:t>So </a:t>
            </a:r>
            <a:r>
              <a:rPr lang="en-US" b="1" u="sng" dirty="0" err="1">
                <a:solidFill>
                  <a:srgbClr val="FF00FF"/>
                </a:solidFill>
              </a:rPr>
              <a:t>sánh</a:t>
            </a:r>
            <a:br>
              <a:rPr lang="en-US" b="1" u="sng" dirty="0">
                <a:solidFill>
                  <a:srgbClr val="FF00FF"/>
                </a:solidFill>
              </a:rPr>
            </a:b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i="1" dirty="0" err="1">
                <a:solidFill>
                  <a:srgbClr val="0000FF"/>
                </a:solidFill>
              </a:rPr>
              <a:t>Sự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giống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và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khác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nhau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của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voi</a:t>
            </a:r>
            <a:r>
              <a:rPr lang="en-US" b="1" i="1" dirty="0">
                <a:solidFill>
                  <a:srgbClr val="0000FF"/>
                </a:solidFill>
              </a:rPr>
              <a:t> – </a:t>
            </a:r>
            <a:r>
              <a:rPr lang="en-US" b="1" i="1" dirty="0" err="1">
                <a:solidFill>
                  <a:srgbClr val="0000FF"/>
                </a:solidFill>
              </a:rPr>
              <a:t>khỉ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059555"/>
            <a:ext cx="2247900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4059555"/>
            <a:ext cx="2984500" cy="2730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371600"/>
          </a:xfrm>
        </p:spPr>
        <p:txBody>
          <a:bodyPr>
            <a:normAutofit lnSpcReduction="1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Giống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0"/>
            <a:ext cx="4305300" cy="519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3709952" y="921046"/>
            <a:ext cx="339560" cy="18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UL00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14" y="-24904"/>
            <a:ext cx="470548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38200" y="1295400"/>
            <a:ext cx="3352800" cy="457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91000" y="1003111"/>
            <a:ext cx="2438400" cy="486428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38200" y="1866958"/>
            <a:ext cx="3352800" cy="4000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91000" y="1447800"/>
            <a:ext cx="2600256" cy="4419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879732" y="1866958"/>
            <a:ext cx="311268" cy="4000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191000" y="4495800"/>
            <a:ext cx="1066800" cy="1371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371600"/>
          </a:xfrm>
        </p:spPr>
        <p:txBody>
          <a:bodyPr>
            <a:normAutofit lnSpcReduction="1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Khác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0"/>
            <a:ext cx="4305300" cy="519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3709952" y="921046"/>
            <a:ext cx="339560" cy="18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UL00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14" y="-24904"/>
            <a:ext cx="470548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0" y="457200"/>
            <a:ext cx="838200" cy="140975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vòi</a:t>
            </a:r>
            <a:r>
              <a:rPr lang="en-US" dirty="0"/>
              <a:t> </a:t>
            </a:r>
            <a:r>
              <a:rPr lang="en-US" dirty="0" err="1"/>
              <a:t>dài,và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ngà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2362200" y="152400"/>
            <a:ext cx="1714500" cy="1219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to,chậm</a:t>
            </a:r>
            <a:r>
              <a:rPr lang="en-US" dirty="0"/>
              <a:t> </a:t>
            </a:r>
            <a:r>
              <a:rPr lang="en-US" dirty="0" err="1"/>
              <a:t>chạp</a:t>
            </a:r>
            <a:r>
              <a:rPr lang="en-US" dirty="0"/>
              <a:t> ,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mía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7391400" y="304800"/>
            <a:ext cx="1752598" cy="1295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vòi,không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ngà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4574990" y="152400"/>
            <a:ext cx="1368610" cy="1219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bé,nhanh</a:t>
            </a:r>
            <a:r>
              <a:rPr lang="en-US" dirty="0"/>
              <a:t> </a:t>
            </a:r>
            <a:r>
              <a:rPr lang="en-US" dirty="0" err="1"/>
              <a:t>nhẹn,ăn</a:t>
            </a:r>
            <a:r>
              <a:rPr lang="en-US" dirty="0"/>
              <a:t> </a:t>
            </a:r>
            <a:r>
              <a:rPr lang="en-US" dirty="0" err="1"/>
              <a:t>chuối</a:t>
            </a:r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00FF"/>
                </a:solidFill>
              </a:rPr>
              <a:t>So </a:t>
            </a:r>
            <a:r>
              <a:rPr lang="en-US" b="1" u="sng" dirty="0" err="1">
                <a:solidFill>
                  <a:srgbClr val="FF00FF"/>
                </a:solidFill>
              </a:rPr>
              <a:t>sánh</a:t>
            </a:r>
            <a:br>
              <a:rPr lang="en-US" b="1" u="sng" dirty="0">
                <a:solidFill>
                  <a:srgbClr val="FF00FF"/>
                </a:solidFill>
              </a:rPr>
            </a:b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i="1" dirty="0" err="1">
                <a:solidFill>
                  <a:srgbClr val="0000FF"/>
                </a:solidFill>
              </a:rPr>
              <a:t>Sự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giống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và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khác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nhau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của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Gấu</a:t>
            </a:r>
            <a:r>
              <a:rPr lang="en-US" b="1" i="1" dirty="0">
                <a:solidFill>
                  <a:srgbClr val="0000FF"/>
                </a:solidFill>
              </a:rPr>
              <a:t> – </a:t>
            </a:r>
            <a:r>
              <a:rPr lang="en-US" b="1" i="1" dirty="0" err="1">
                <a:solidFill>
                  <a:srgbClr val="0000FF"/>
                </a:solidFill>
              </a:rPr>
              <a:t>hổ</a:t>
            </a:r>
            <a:endParaRPr lang="en-US" dirty="0"/>
          </a:p>
        </p:txBody>
      </p:sp>
      <p:pic>
        <p:nvPicPr>
          <p:cNvPr id="4100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6112" y="5662613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1112" y="5662613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0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805">
            <a:off x="538583" y="5253550"/>
            <a:ext cx="124888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1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000" y="-228600"/>
            <a:ext cx="76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1700" y="-419100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866900"/>
            <a:ext cx="5238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11" y="24530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84" y="3962400"/>
            <a:ext cx="523875" cy="215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19251">
            <a:off x="7946466" y="566261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10975" y="5164488"/>
            <a:ext cx="523875" cy="275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0168">
            <a:off x="7519348" y="-411679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5428">
            <a:off x="5957927" y="-419100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9688">
            <a:off x="7090583" y="4979357"/>
            <a:ext cx="130479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Picturebupb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9" y="4793468"/>
            <a:ext cx="1647825" cy="20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9" descr="hiw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763" y="1100138"/>
            <a:ext cx="17526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Giống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bich ngoc\Documents\G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449579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iger_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219200" y="1447800"/>
            <a:ext cx="3200400" cy="4191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419600" y="1981200"/>
            <a:ext cx="3810000" cy="3657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600200" y="609600"/>
            <a:ext cx="2819400" cy="5029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19600" y="1295400"/>
            <a:ext cx="3581400" cy="434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066800" y="2209800"/>
            <a:ext cx="3352800" cy="3429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19600" y="2590800"/>
            <a:ext cx="39624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066800" y="4114800"/>
            <a:ext cx="3352800" cy="152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419600" y="3924300"/>
            <a:ext cx="4267200" cy="1714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038600" y="1600200"/>
            <a:ext cx="381000" cy="403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V="1">
            <a:off x="4419600" y="3124200"/>
            <a:ext cx="457200" cy="251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1219200" y="-30480"/>
            <a:ext cx="7162800" cy="4876800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00FF"/>
                </a:solidFill>
              </a:rPr>
              <a:t>Hoạt động 2</a:t>
            </a: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i="1" dirty="0">
                <a:solidFill>
                  <a:srgbClr val="0000FF"/>
                </a:solidFill>
              </a:rPr>
              <a:t>NỘI DUNG- TRÒ CHUYỆN – TÌM HIỂU VỀ CÁC CON VẬT SỐNG TRONG RỪNG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4267200"/>
            <a:ext cx="2381250" cy="238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765668"/>
            <a:ext cx="1859280" cy="23398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Khác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bich ngoc\Documents\G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449579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iger_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905000" y="228600"/>
            <a:ext cx="2209800" cy="2057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to,châm</a:t>
            </a:r>
            <a:r>
              <a:rPr lang="en-US" dirty="0"/>
              <a:t> </a:t>
            </a:r>
            <a:r>
              <a:rPr lang="en-US" dirty="0" err="1"/>
              <a:t>chạp,lông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đen,đuôi</a:t>
            </a:r>
            <a:r>
              <a:rPr lang="en-US" dirty="0"/>
              <a:t> </a:t>
            </a:r>
            <a:r>
              <a:rPr lang="en-US" dirty="0" err="1"/>
              <a:t>ngắn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6629400" y="228600"/>
            <a:ext cx="2057400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lông</a:t>
            </a:r>
            <a:r>
              <a:rPr lang="en-US" dirty="0"/>
              <a:t> </a:t>
            </a:r>
            <a:r>
              <a:rPr lang="en-US" dirty="0" err="1"/>
              <a:t>vằn,có</a:t>
            </a:r>
            <a:r>
              <a:rPr lang="en-US" dirty="0"/>
              <a:t> </a:t>
            </a:r>
            <a:r>
              <a:rPr lang="en-US" dirty="0" err="1"/>
              <a:t>ria,đuôi</a:t>
            </a:r>
            <a:r>
              <a:rPr lang="en-US" dirty="0"/>
              <a:t> </a:t>
            </a:r>
            <a:r>
              <a:rPr lang="en-US" dirty="0" err="1"/>
              <a:t>dài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 eaLnBrk="1" hangingPunct="1"/>
            <a:r>
              <a:rPr lang="en-US" b="1" u="sng" dirty="0" err="1">
                <a:solidFill>
                  <a:srgbClr val="FF00FF"/>
                </a:solidFill>
              </a:rPr>
              <a:t>Mở</a:t>
            </a:r>
            <a:r>
              <a:rPr lang="en-US" b="1" u="sng" dirty="0">
                <a:solidFill>
                  <a:srgbClr val="FF00FF"/>
                </a:solidFill>
              </a:rPr>
              <a:t> </a:t>
            </a:r>
            <a:r>
              <a:rPr lang="en-US" b="1" u="sng" dirty="0" err="1">
                <a:solidFill>
                  <a:srgbClr val="FF00FF"/>
                </a:solidFill>
              </a:rPr>
              <a:t>rộng</a:t>
            </a:r>
            <a:br>
              <a:rPr lang="en-US" b="1" u="sng" dirty="0">
                <a:solidFill>
                  <a:srgbClr val="FF00FF"/>
                </a:solidFill>
              </a:rPr>
            </a:br>
            <a:br>
              <a:rPr lang="en-US" b="1" u="sng" dirty="0">
                <a:solidFill>
                  <a:srgbClr val="FF00FF"/>
                </a:solidFill>
              </a:rPr>
            </a:br>
            <a:endParaRPr lang="en-US" dirty="0"/>
          </a:p>
        </p:txBody>
      </p:sp>
      <p:pic>
        <p:nvPicPr>
          <p:cNvPr id="4100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6112" y="5662613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1112" y="5662613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0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805">
            <a:off x="538583" y="5253550"/>
            <a:ext cx="124888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1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000" y="-228600"/>
            <a:ext cx="76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1700" y="-419100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866900"/>
            <a:ext cx="5238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11" y="24530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84" y="3962400"/>
            <a:ext cx="523875" cy="215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19251">
            <a:off x="7946466" y="566261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10975" y="5164488"/>
            <a:ext cx="523875" cy="275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0168">
            <a:off x="7519348" y="-411679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5428">
            <a:off x="5957927" y="-419100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9688">
            <a:off x="7090583" y="4979357"/>
            <a:ext cx="130479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Picturebupb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9" y="4793468"/>
            <a:ext cx="1647825" cy="20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9" descr="hiw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763" y="1100138"/>
            <a:ext cx="17526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bich ngoc\Documents\tegi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ch ngoc\Documents\huou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1999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bich ngoc\Documents\s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o Cougar growl and snarlanimals0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1219200" y="1219200"/>
            <a:ext cx="7440121" cy="199628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>
                <a:solidFill>
                  <a:srgbClr val="0070C0"/>
                </a:solidFill>
              </a:rPr>
              <a:t>HĐ3: </a:t>
            </a:r>
            <a:r>
              <a:rPr lang="en-US" b="1" u="sng" dirty="0" err="1">
                <a:solidFill>
                  <a:srgbClr val="0070C0"/>
                </a:solidFill>
              </a:rPr>
              <a:t>Kết</a:t>
            </a:r>
            <a:r>
              <a:rPr lang="en-US" b="1" u="sng" dirty="0">
                <a:solidFill>
                  <a:srgbClr val="0070C0"/>
                </a:solidFill>
              </a:rPr>
              <a:t> </a:t>
            </a:r>
            <a:r>
              <a:rPr lang="en-US" b="1" u="sng" dirty="0" err="1">
                <a:solidFill>
                  <a:srgbClr val="0070C0"/>
                </a:solidFill>
              </a:rPr>
              <a:t>thúc</a:t>
            </a:r>
            <a:br>
              <a:rPr lang="en-US" b="1" u="sng" dirty="0">
                <a:solidFill>
                  <a:srgbClr val="0070C0"/>
                </a:solidFill>
              </a:rPr>
            </a:br>
            <a:r>
              <a:rPr lang="en-US" b="1" dirty="0" err="1">
                <a:solidFill>
                  <a:srgbClr val="0070C0"/>
                </a:solidFill>
              </a:rPr>
              <a:t>Vận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động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theo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nhạc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bài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hát</a:t>
            </a:r>
            <a:br>
              <a:rPr lang="en-US" b="1" u="sng" dirty="0">
                <a:solidFill>
                  <a:srgbClr val="0070C0"/>
                </a:solidFill>
              </a:rPr>
            </a:br>
            <a:br>
              <a:rPr lang="en-US" b="1" u="sng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2" name="Picture 9" descr="Picturebupb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86200"/>
            <a:ext cx="2286000" cy="27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ú Khỉ C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9000" y="2659653"/>
            <a:ext cx="2180528" cy="12265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524000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voi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685800"/>
            <a:ext cx="4305300" cy="42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6164277" y="1518134"/>
            <a:ext cx="339560" cy="18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12"/>
          <p:cNvSpPr/>
          <p:nvPr/>
        </p:nvSpPr>
        <p:spPr>
          <a:xfrm flipH="1">
            <a:off x="3315493" y="0"/>
            <a:ext cx="45719" cy="990600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81100" y="304800"/>
            <a:ext cx="2057399" cy="129539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114800" y="228600"/>
            <a:ext cx="762000" cy="1066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0" y="4114800"/>
            <a:ext cx="3124200" cy="914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181600" y="76200"/>
            <a:ext cx="133350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114800" y="952499"/>
            <a:ext cx="5029200" cy="255270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781800" y="2228849"/>
            <a:ext cx="2514600" cy="74295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2400" y="1752600"/>
            <a:ext cx="2514600" cy="8477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0" y="2600324"/>
            <a:ext cx="2895600" cy="72757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ch ngoc\Documents\vo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ch ngoc\Documents\voi xi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3067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447800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hổ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6" descr="Tiger_Yel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620000" y="0"/>
            <a:ext cx="990600" cy="12192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924800" y="762000"/>
            <a:ext cx="990600" cy="1066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934200" y="76200"/>
            <a:ext cx="1181100" cy="1143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620000" y="1905000"/>
            <a:ext cx="129540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934200" y="2514600"/>
            <a:ext cx="2209800" cy="1066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772400" y="2514600"/>
            <a:ext cx="1371600" cy="533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81000" y="76200"/>
            <a:ext cx="2438400" cy="685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52400" y="609600"/>
            <a:ext cx="4191000" cy="21717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6200" y="3048000"/>
            <a:ext cx="838200" cy="1524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ich ngoc\Documents\ho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ich ngoc\Documents\ho xi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3295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1676400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khỉ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5" descr="UL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029200" y="228600"/>
            <a:ext cx="2057400" cy="457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76400" y="0"/>
            <a:ext cx="1600200" cy="990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71800" y="0"/>
            <a:ext cx="1295400" cy="990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800600" y="685800"/>
            <a:ext cx="3352800" cy="533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29200" y="1409700"/>
            <a:ext cx="33528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1000" y="457200"/>
            <a:ext cx="1828800" cy="1371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057900" y="2209800"/>
            <a:ext cx="2552700" cy="381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934200" y="2971800"/>
            <a:ext cx="16764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477000" y="3657600"/>
            <a:ext cx="2133600" cy="685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28600" y="952500"/>
            <a:ext cx="1066800" cy="33909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158</Words>
  <Application>Microsoft Office PowerPoint</Application>
  <PresentationFormat>On-screen Show (4:3)</PresentationFormat>
  <Paragraphs>23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Hoạt động 2 NỘI DUNG- TRÒ CHUYỆN – TÌM HIỂU VỀ CÁC CON VẬT SỐNG TRONG RỪNG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 Sự giống và khác nhau của voi – khỉ</vt:lpstr>
      <vt:lpstr>PowerPoint Presentation</vt:lpstr>
      <vt:lpstr>PowerPoint Presentation</vt:lpstr>
      <vt:lpstr>So sánh  Sự giống và khác nhau của Gấu – hổ</vt:lpstr>
      <vt:lpstr>PowerPoint Presentation</vt:lpstr>
      <vt:lpstr>PowerPoint Presentation</vt:lpstr>
      <vt:lpstr>Mở rộng  </vt:lpstr>
      <vt:lpstr>PowerPoint Presentation</vt:lpstr>
      <vt:lpstr>PowerPoint Presentation</vt:lpstr>
      <vt:lpstr>HĐ3: Kết thúc Vận động theo nhạc bài hát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ngoc</dc:creator>
  <cp:lastModifiedBy>ADMIN</cp:lastModifiedBy>
  <cp:revision>39</cp:revision>
  <dcterms:created xsi:type="dcterms:W3CDTF">2013-12-07T08:37:00Z</dcterms:created>
  <dcterms:modified xsi:type="dcterms:W3CDTF">2025-03-24T04:28:49Z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55529CCAFF144B63AA1440FDE0B303FB</vt:lpwstr>
  </property>
  <property fmtid="{D5CDD505-2E9C-101B-9397-08002B2CF9AE}" pid="3" name="KSOProductBuildVer">
    <vt:lpwstr>1033-11.2.0.11213</vt:lpwstr>
  </property>
</Properties>
</file>