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9" r:id="rId2"/>
    <p:sldId id="280" r:id="rId3"/>
    <p:sldId id="284" r:id="rId4"/>
    <p:sldId id="283" r:id="rId5"/>
  </p:sldIdLst>
  <p:sldSz cx="18288000" cy="10287000"/>
  <p:notesSz cx="6858000" cy="9144000"/>
  <p:embeddedFontLst>
    <p:embeddedFont>
      <p:font typeface="Faustina Bold" panose="020B0604020202020204" charset="-93"/>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AF0"/>
    <a:srgbClr val="FAE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291" autoAdjust="0"/>
  </p:normalViewPr>
  <p:slideViewPr>
    <p:cSldViewPr>
      <p:cViewPr varScale="1">
        <p:scale>
          <a:sx n="58" d="100"/>
          <a:sy n="58" d="100"/>
        </p:scale>
        <p:origin x="6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0D4237BE-E792-4870-5B21-B23D5CF05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29"/>
            <a:ext cx="18288000" cy="10286999"/>
          </a:xfrm>
          <a:prstGeom prst="rect">
            <a:avLst/>
          </a:prstGeom>
        </p:spPr>
      </p:pic>
      <p:sp>
        <p:nvSpPr>
          <p:cNvPr id="10" name="TextBox 9">
            <a:extLst>
              <a:ext uri="{FF2B5EF4-FFF2-40B4-BE49-F238E27FC236}">
                <a16:creationId xmlns:a16="http://schemas.microsoft.com/office/drawing/2014/main" id="{B4CEC3B2-A19D-5D8C-7D47-E7CC224CB258}"/>
              </a:ext>
            </a:extLst>
          </p:cNvPr>
          <p:cNvSpPr txBox="1"/>
          <p:nvPr/>
        </p:nvSpPr>
        <p:spPr>
          <a:xfrm>
            <a:off x="762000" y="238564"/>
            <a:ext cx="16764000" cy="954107"/>
          </a:xfrm>
          <a:prstGeom prst="rect">
            <a:avLst/>
          </a:prstGeom>
          <a:noFill/>
        </p:spPr>
        <p:txBody>
          <a:bodyPr wrap="square">
            <a:spAutoFit/>
          </a:bodyPr>
          <a:lstStyle/>
          <a:p>
            <a:pPr algn="ctr"/>
            <a:r>
              <a:rPr lang="en-US" sz="2800" b="1" dirty="0">
                <a:solidFill>
                  <a:srgbClr val="000000"/>
                </a:solidFill>
                <a:latin typeface="Times New Roman" panose="02020603050405020304" pitchFamily="18" charset="0"/>
                <a:ea typeface="Faustina Bold"/>
                <a:cs typeface="Times New Roman" panose="02020603050405020304" pitchFamily="18" charset="0"/>
                <a:sym typeface="Faustina Bold"/>
              </a:rPr>
              <a:t>KẾ HOẠCH CSGD TRẺ CHỦ ĐỀ: </a:t>
            </a:r>
            <a:r>
              <a:rPr lang="en-US" sz="2800" b="1" dirty="0" err="1">
                <a:solidFill>
                  <a:srgbClr val="000000"/>
                </a:solidFill>
                <a:latin typeface="Times New Roman" panose="02020603050405020304" pitchFamily="18" charset="0"/>
                <a:cs typeface="Times New Roman" panose="02020603050405020304" pitchFamily="18" charset="0"/>
              </a:rPr>
              <a:t>HIỆN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TƯỢNG</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TỰ</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NHIÊN</a:t>
            </a:r>
            <a:r>
              <a:rPr lang="en-US" sz="2800" b="1" dirty="0">
                <a:solidFill>
                  <a:srgbClr val="000000"/>
                </a:solidFill>
                <a:latin typeface="Times New Roman" panose="02020603050405020304" pitchFamily="18" charset="0"/>
                <a:cs typeface="Times New Roman" panose="02020603050405020304" pitchFamily="18" charset="0"/>
              </a:rPr>
              <a:t>- TÀI NGUYÊN THIÊN </a:t>
            </a:r>
            <a:r>
              <a:rPr lang="en-US" sz="2800" b="1" dirty="0" err="1">
                <a:solidFill>
                  <a:srgbClr val="000000"/>
                </a:solidFill>
                <a:latin typeface="Times New Roman" panose="02020603050405020304" pitchFamily="18" charset="0"/>
                <a:cs typeface="Times New Roman" panose="02020603050405020304" pitchFamily="18" charset="0"/>
              </a:rPr>
              <a:t>NHIÊN</a:t>
            </a:r>
            <a:r>
              <a:rPr lang="en-US" sz="2800" b="1" dirty="0">
                <a:solidFill>
                  <a:srgbClr val="000000"/>
                </a:solidFill>
                <a:latin typeface="Times New Roman" panose="02020603050405020304" pitchFamily="18" charset="0"/>
                <a:ea typeface="Faustina Bold"/>
                <a:cs typeface="Times New Roman" panose="02020603050405020304" pitchFamily="18" charset="0"/>
                <a:sym typeface="Faustina Bold"/>
              </a:rPr>
              <a:t>-  </a:t>
            </a:r>
            <a:r>
              <a:rPr lang="en-US" sz="2800" b="1">
                <a:solidFill>
                  <a:srgbClr val="000000"/>
                </a:solidFill>
                <a:latin typeface="Times New Roman" panose="02020603050405020304" pitchFamily="18" charset="0"/>
                <a:ea typeface="Faustina Bold"/>
                <a:cs typeface="Times New Roman" panose="02020603050405020304" pitchFamily="18" charset="0"/>
                <a:sym typeface="Faustina Bold"/>
              </a:rPr>
              <a:t>LỚP 5 A2</a:t>
            </a:r>
            <a:endParaRPr lang="vi-VN" sz="2800" b="1" dirty="0">
              <a:solidFill>
                <a:srgbClr val="000000"/>
              </a:solidFill>
              <a:latin typeface="Times New Roman" panose="02020603050405020304" pitchFamily="18" charset="0"/>
              <a:ea typeface="Faustina Bold"/>
              <a:cs typeface="Times New Roman" panose="02020603050405020304" pitchFamily="18" charset="0"/>
              <a:sym typeface="Faustina Bold"/>
            </a:endParaRPr>
          </a:p>
          <a:p>
            <a:pPr algn="ctr"/>
            <a:r>
              <a:rPr lang="en-US" sz="2800" b="1" dirty="0" err="1">
                <a:solidFill>
                  <a:srgbClr val="000000"/>
                </a:solidFill>
                <a:latin typeface="Times New Roman" panose="02020603050405020304" pitchFamily="18" charset="0"/>
                <a:ea typeface="Faustina Bold"/>
                <a:cs typeface="Times New Roman" panose="02020603050405020304" pitchFamily="18" charset="0"/>
                <a:sym typeface="Faustina Bold"/>
              </a:rPr>
              <a:t>Thời</a:t>
            </a:r>
            <a:r>
              <a:rPr lang="en-US" sz="2800" b="1" dirty="0">
                <a:solidFill>
                  <a:srgbClr val="000000"/>
                </a:solidFill>
                <a:latin typeface="Times New Roman" panose="02020603050405020304" pitchFamily="18" charset="0"/>
                <a:ea typeface="Faustina Bold"/>
                <a:cs typeface="Times New Roman" panose="02020603050405020304" pitchFamily="18" charset="0"/>
                <a:sym typeface="Faustina Bold"/>
              </a:rPr>
              <a:t> </a:t>
            </a:r>
            <a:r>
              <a:rPr lang="en-US" sz="2800" b="1" dirty="0" err="1">
                <a:solidFill>
                  <a:srgbClr val="000000"/>
                </a:solidFill>
                <a:latin typeface="Times New Roman" panose="02020603050405020304" pitchFamily="18" charset="0"/>
                <a:ea typeface="Faustina Bold"/>
                <a:cs typeface="Times New Roman" panose="02020603050405020304" pitchFamily="18" charset="0"/>
                <a:sym typeface="Faustina Bold"/>
              </a:rPr>
              <a:t>gian</a:t>
            </a:r>
            <a:r>
              <a:rPr lang="en-US" sz="2800" b="1" dirty="0">
                <a:solidFill>
                  <a:srgbClr val="000000"/>
                </a:solidFill>
                <a:latin typeface="Times New Roman" panose="02020603050405020304" pitchFamily="18" charset="0"/>
                <a:ea typeface="Faustina Bold"/>
                <a:cs typeface="Times New Roman" panose="02020603050405020304" pitchFamily="18" charset="0"/>
                <a:sym typeface="Faustina Bold"/>
              </a:rPr>
              <a:t> </a:t>
            </a:r>
            <a:r>
              <a:rPr lang="en-US" sz="2800" b="1" dirty="0" err="1">
                <a:solidFill>
                  <a:srgbClr val="000000"/>
                </a:solidFill>
                <a:latin typeface="Times New Roman" panose="02020603050405020304" pitchFamily="18" charset="0"/>
                <a:ea typeface="Faustina Bold"/>
                <a:cs typeface="Times New Roman" panose="02020603050405020304" pitchFamily="18" charset="0"/>
                <a:sym typeface="Faustina Bold"/>
              </a:rPr>
              <a:t>thực</a:t>
            </a:r>
            <a:r>
              <a:rPr lang="en-US" sz="2800" b="1" dirty="0">
                <a:solidFill>
                  <a:srgbClr val="000000"/>
                </a:solidFill>
                <a:latin typeface="Times New Roman" panose="02020603050405020304" pitchFamily="18" charset="0"/>
                <a:ea typeface="Faustina Bold"/>
                <a:cs typeface="Times New Roman" panose="02020603050405020304" pitchFamily="18" charset="0"/>
                <a:sym typeface="Faustina Bold"/>
              </a:rPr>
              <a:t> </a:t>
            </a:r>
            <a:r>
              <a:rPr lang="en-US" sz="2800" b="1" dirty="0" err="1">
                <a:solidFill>
                  <a:srgbClr val="000000"/>
                </a:solidFill>
                <a:latin typeface="Times New Roman" panose="02020603050405020304" pitchFamily="18" charset="0"/>
                <a:ea typeface="Faustina Bold"/>
                <a:cs typeface="Times New Roman" panose="02020603050405020304" pitchFamily="18" charset="0"/>
                <a:sym typeface="Faustina Bold"/>
              </a:rPr>
              <a:t>hiện</a:t>
            </a:r>
            <a:r>
              <a:rPr lang="en-US" sz="2800" b="1" dirty="0">
                <a:solidFill>
                  <a:srgbClr val="000000"/>
                </a:solidFill>
                <a:latin typeface="Times New Roman" panose="02020603050405020304" pitchFamily="18" charset="0"/>
                <a:ea typeface="Faustina Bold"/>
                <a:cs typeface="Times New Roman" panose="02020603050405020304" pitchFamily="18" charset="0"/>
                <a:sym typeface="Faustina Bold"/>
              </a:rPr>
              <a:t>: </a:t>
            </a:r>
            <a:r>
              <a:rPr lang="vi-VN" sz="2800" b="1" dirty="0">
                <a:solidFill>
                  <a:srgbClr val="000000"/>
                </a:solidFill>
                <a:latin typeface="Times New Roman" panose="02020603050405020304" pitchFamily="18" charset="0"/>
                <a:ea typeface="Faustina Bold"/>
                <a:cs typeface="Times New Roman" panose="02020603050405020304" pitchFamily="18" charset="0"/>
                <a:sym typeface="Faustina Bold"/>
              </a:rPr>
              <a:t>3</a:t>
            </a:r>
            <a:r>
              <a:rPr lang="pt-BR" sz="2800" b="1" dirty="0">
                <a:effectLst/>
                <a:latin typeface="Times New Roman" panose="02020603050405020304" pitchFamily="18" charset="0"/>
                <a:ea typeface="Times New Roman" panose="02020603050405020304" pitchFamily="18" charset="0"/>
              </a:rPr>
              <a:t> tuần (Từ </a:t>
            </a:r>
            <a:r>
              <a:rPr lang="vi-VN" sz="2800" b="1" dirty="0">
                <a:effectLst/>
                <a:latin typeface="Times New Roman" panose="02020603050405020304" pitchFamily="18" charset="0"/>
                <a:ea typeface="Times New Roman" panose="02020603050405020304" pitchFamily="18" charset="0"/>
              </a:rPr>
              <a:t>31</a:t>
            </a:r>
            <a:r>
              <a:rPr lang="pt-BR" sz="2800" b="1" dirty="0">
                <a:effectLst/>
                <a:latin typeface="Times New Roman" panose="02020603050405020304" pitchFamily="18" charset="0"/>
                <a:ea typeface="Times New Roman" panose="02020603050405020304" pitchFamily="18" charset="0"/>
              </a:rPr>
              <a:t>/</a:t>
            </a:r>
            <a:r>
              <a:rPr lang="vi-VN" sz="2800" b="1" dirty="0">
                <a:effectLst/>
                <a:latin typeface="Times New Roman" panose="02020603050405020304" pitchFamily="18" charset="0"/>
                <a:ea typeface="Times New Roman" panose="02020603050405020304" pitchFamily="18" charset="0"/>
              </a:rPr>
              <a:t>03</a:t>
            </a:r>
            <a:r>
              <a:rPr lang="pt-BR" sz="2800" b="1" dirty="0">
                <a:effectLst/>
                <a:latin typeface="Times New Roman" panose="02020603050405020304" pitchFamily="18" charset="0"/>
                <a:ea typeface="Times New Roman" panose="02020603050405020304" pitchFamily="18" charset="0"/>
              </a:rPr>
              <a:t> đến </a:t>
            </a:r>
            <a:r>
              <a:rPr lang="vi-VN" sz="2800" b="1" dirty="0">
                <a:effectLst/>
                <a:latin typeface="Times New Roman" panose="02020603050405020304" pitchFamily="18" charset="0"/>
                <a:ea typeface="Times New Roman" panose="02020603050405020304" pitchFamily="18" charset="0"/>
              </a:rPr>
              <a:t>18</a:t>
            </a:r>
            <a:r>
              <a:rPr lang="pt-BR" sz="2800" b="1" dirty="0">
                <a:effectLst/>
                <a:latin typeface="Times New Roman" panose="02020603050405020304" pitchFamily="18" charset="0"/>
                <a:ea typeface="Times New Roman" panose="02020603050405020304" pitchFamily="18" charset="0"/>
              </a:rPr>
              <a:t>/</a:t>
            </a:r>
            <a:r>
              <a:rPr lang="vi-VN" sz="2800" b="1" dirty="0">
                <a:effectLst/>
                <a:latin typeface="Times New Roman" panose="02020603050405020304" pitchFamily="18" charset="0"/>
                <a:ea typeface="Times New Roman" panose="02020603050405020304" pitchFamily="18" charset="0"/>
              </a:rPr>
              <a:t>04</a:t>
            </a:r>
            <a:r>
              <a:rPr lang="pt-BR" sz="2800" b="1" dirty="0">
                <a:effectLst/>
                <a:latin typeface="Times New Roman" panose="02020603050405020304" pitchFamily="18" charset="0"/>
                <a:ea typeface="Times New Roman" panose="02020603050405020304" pitchFamily="18" charset="0"/>
              </a:rPr>
              <a:t>/2025)</a:t>
            </a:r>
            <a:endParaRPr lang="en-US" sz="2800" dirty="0">
              <a:effectLst/>
              <a:latin typeface="Times New Roman" panose="02020603050405020304" pitchFamily="18" charset="0"/>
              <a:ea typeface="Times New Roman" panose="02020603050405020304" pitchFamily="18" charset="0"/>
            </a:endParaRPr>
          </a:p>
        </p:txBody>
      </p:sp>
      <p:sp>
        <p:nvSpPr>
          <p:cNvPr id="11" name="Rounded Rectangle 8">
            <a:extLst>
              <a:ext uri="{FF2B5EF4-FFF2-40B4-BE49-F238E27FC236}">
                <a16:creationId xmlns:a16="http://schemas.microsoft.com/office/drawing/2014/main" id="{78578956-8FBC-8165-2E82-D35C9FBCFCA2}"/>
              </a:ext>
            </a:extLst>
          </p:cNvPr>
          <p:cNvSpPr/>
          <p:nvPr/>
        </p:nvSpPr>
        <p:spPr>
          <a:xfrm>
            <a:off x="1066800" y="1694890"/>
            <a:ext cx="5369417" cy="3124200"/>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extBox 13">
            <a:extLst>
              <a:ext uri="{FF2B5EF4-FFF2-40B4-BE49-F238E27FC236}">
                <a16:creationId xmlns:a16="http://schemas.microsoft.com/office/drawing/2014/main" id="{3814C30D-DF62-30FA-1666-C9E0088E8814}"/>
              </a:ext>
            </a:extLst>
          </p:cNvPr>
          <p:cNvSpPr txBox="1"/>
          <p:nvPr/>
        </p:nvSpPr>
        <p:spPr>
          <a:xfrm>
            <a:off x="1026017" y="4793346"/>
            <a:ext cx="5410200" cy="1018740"/>
          </a:xfrm>
          <a:prstGeom prst="rect">
            <a:avLst/>
          </a:prstGeom>
          <a:noFill/>
        </p:spPr>
        <p:txBody>
          <a:bodyPr wrap="square">
            <a:spAutoFit/>
          </a:bodyPr>
          <a:lstStyle/>
          <a:p>
            <a:pPr marL="635" indent="-1905" algn="ctr" fontAlgn="t">
              <a:lnSpc>
                <a:spcPct val="115000"/>
              </a:lnSpc>
              <a:buNone/>
              <a:tabLst>
                <a:tab pos="714375" algn="l"/>
              </a:tabLst>
            </a:pPr>
            <a:r>
              <a:rPr lang="en-US" sz="2800" b="1" dirty="0" err="1">
                <a:solidFill>
                  <a:srgbClr val="000000"/>
                </a:solidFill>
                <a:latin typeface="Times New Roman" panose="02020603050405020304" pitchFamily="18" charset="0"/>
                <a:ea typeface="Faustina Bold"/>
                <a:cs typeface="Times New Roman" panose="02020603050405020304" pitchFamily="18" charset="0"/>
                <a:sym typeface="Faustina Bold"/>
              </a:rPr>
              <a:t>Nhánh</a:t>
            </a:r>
            <a:r>
              <a:rPr lang="en-US" sz="2800" b="1" dirty="0">
                <a:solidFill>
                  <a:srgbClr val="000000"/>
                </a:solidFill>
                <a:latin typeface="Times New Roman" panose="02020603050405020304" pitchFamily="18" charset="0"/>
                <a:ea typeface="Faustina Bold"/>
                <a:cs typeface="Times New Roman" panose="02020603050405020304" pitchFamily="18" charset="0"/>
                <a:sym typeface="Faustina Bold"/>
              </a:rPr>
              <a:t> 1:</a:t>
            </a:r>
            <a:r>
              <a:rPr lang="vi-VN" sz="2800" b="1" dirty="0">
                <a:solidFill>
                  <a:srgbClr val="000000"/>
                </a:solidFill>
                <a:latin typeface="Times New Roman" panose="02020603050405020304" pitchFamily="18" charset="0"/>
                <a:ea typeface="Faustina Bold"/>
                <a:cs typeface="Times New Roman" panose="02020603050405020304" pitchFamily="18" charset="0"/>
                <a:sym typeface="Faustina Bold"/>
              </a:rPr>
              <a:t> </a:t>
            </a:r>
            <a:r>
              <a:rPr lang="vi-VN" sz="2800" b="1" dirty="0">
                <a:solidFill>
                  <a:srgbClr val="000000"/>
                </a:solidFill>
                <a:latin typeface="Times New Roman" panose="02020603050405020304" pitchFamily="18" charset="0"/>
                <a:cs typeface="Times New Roman" panose="02020603050405020304" pitchFamily="18" charset="0"/>
              </a:rPr>
              <a:t>Dự án </a:t>
            </a:r>
            <a:r>
              <a:rPr lang="vi-VN" sz="2800" b="1" dirty="0">
                <a:solidFill>
                  <a:srgbClr val="000000"/>
                </a:solidFill>
                <a:latin typeface="Times New Roman" panose="02020603050405020304" pitchFamily="18" charset="0"/>
                <a:ea typeface="Faustina Bold"/>
                <a:cs typeface="Times New Roman" panose="02020603050405020304" pitchFamily="18" charset="0"/>
                <a:sym typeface="Faustina Bold"/>
              </a:rPr>
              <a:t>steam</a:t>
            </a:r>
            <a:r>
              <a:rPr lang="vi-VN" sz="2800" b="1" dirty="0">
                <a:solidFill>
                  <a:srgbClr val="000000"/>
                </a:solidFill>
                <a:latin typeface="Times New Roman" panose="02020603050405020304" pitchFamily="18" charset="0"/>
                <a:cs typeface="Times New Roman" panose="02020603050405020304" pitchFamily="18" charset="0"/>
              </a:rPr>
              <a:t>“</a:t>
            </a:r>
            <a:r>
              <a:rPr lang="en-US" sz="2800" b="1" dirty="0" err="1">
                <a:solidFill>
                  <a:srgbClr val="000000"/>
                </a:solidFill>
                <a:latin typeface="Times New Roman" panose="02020603050405020304" pitchFamily="18" charset="0"/>
                <a:cs typeface="Times New Roman" panose="02020603050405020304" pitchFamily="18" charset="0"/>
              </a:rPr>
              <a:t>Sự</a:t>
            </a:r>
            <a:r>
              <a:rPr lang="vi-VN" sz="2800" b="1" dirty="0">
                <a:solidFill>
                  <a:srgbClr val="000000"/>
                </a:solidFill>
                <a:latin typeface="Times New Roman" panose="02020603050405020304" pitchFamily="18" charset="0"/>
                <a:cs typeface="Times New Roman" panose="02020603050405020304" pitchFamily="18" charset="0"/>
              </a:rPr>
              <a:t> kỳ diệu</a:t>
            </a:r>
            <a:endParaRPr lang="en-US" sz="2800" b="1" dirty="0">
              <a:solidFill>
                <a:srgbClr val="000000"/>
              </a:solidFill>
              <a:latin typeface="Times New Roman" panose="02020603050405020304" pitchFamily="18" charset="0"/>
              <a:cs typeface="Times New Roman" panose="02020603050405020304" pitchFamily="18" charset="0"/>
            </a:endParaRPr>
          </a:p>
          <a:p>
            <a:pPr algn="ctr">
              <a:buNone/>
            </a:pPr>
            <a:r>
              <a:rPr lang="vi-VN" sz="2800" b="1" dirty="0">
                <a:solidFill>
                  <a:srgbClr val="000000"/>
                </a:solidFill>
                <a:latin typeface="Times New Roman" panose="02020603050405020304" pitchFamily="18" charset="0"/>
                <a:cs typeface="Times New Roman" panose="02020603050405020304" pitchFamily="18" charset="0"/>
              </a:rPr>
              <a:t> của nước”</a:t>
            </a:r>
            <a:endParaRPr lang="en-US" sz="2800" b="1" dirty="0">
              <a:solidFill>
                <a:srgbClr val="000000"/>
              </a:solidFill>
              <a:latin typeface="Times New Roman" panose="02020603050405020304" pitchFamily="18" charset="0"/>
              <a:cs typeface="Times New Roman" panose="02020603050405020304" pitchFamily="18" charset="0"/>
              <a:sym typeface="Faustina Bold"/>
            </a:endParaRPr>
          </a:p>
        </p:txBody>
      </p:sp>
      <p:sp>
        <p:nvSpPr>
          <p:cNvPr id="15" name="TextBox 14">
            <a:extLst>
              <a:ext uri="{FF2B5EF4-FFF2-40B4-BE49-F238E27FC236}">
                <a16:creationId xmlns:a16="http://schemas.microsoft.com/office/drawing/2014/main" id="{0335E39E-EE9C-A7BB-FB2B-3254AB96011E}"/>
              </a:ext>
            </a:extLst>
          </p:cNvPr>
          <p:cNvSpPr txBox="1"/>
          <p:nvPr/>
        </p:nvSpPr>
        <p:spPr>
          <a:xfrm>
            <a:off x="9914049" y="4860960"/>
            <a:ext cx="5410199"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Faustina Bold"/>
                <a:cs typeface="Times New Roman" panose="02020603050405020304" pitchFamily="18" charset="0"/>
                <a:sym typeface="Faustina Bold"/>
              </a:rPr>
              <a:t>Nhánh</a:t>
            </a:r>
            <a:r>
              <a:rPr lang="en-US" sz="2800" b="1" dirty="0">
                <a:solidFill>
                  <a:srgbClr val="000000"/>
                </a:solidFill>
                <a:latin typeface="Times New Roman" panose="02020603050405020304" pitchFamily="18" charset="0"/>
                <a:ea typeface="Faustina Bold"/>
                <a:cs typeface="Times New Roman" panose="02020603050405020304" pitchFamily="18" charset="0"/>
                <a:sym typeface="Faustina Bold"/>
              </a:rPr>
              <a:t> </a:t>
            </a:r>
            <a:r>
              <a:rPr lang="vi-VN" sz="2800" b="1" dirty="0">
                <a:solidFill>
                  <a:srgbClr val="000000"/>
                </a:solidFill>
                <a:latin typeface="Times New Roman" panose="02020603050405020304" pitchFamily="18" charset="0"/>
                <a:ea typeface="Faustina Bold"/>
                <a:cs typeface="Times New Roman" panose="02020603050405020304" pitchFamily="18" charset="0"/>
                <a:sym typeface="Faustina Bold"/>
              </a:rPr>
              <a:t>2</a:t>
            </a:r>
            <a:r>
              <a:rPr lang="en-US" sz="2800" b="1" dirty="0">
                <a:solidFill>
                  <a:srgbClr val="000000"/>
                </a:solidFill>
                <a:latin typeface="Times New Roman" panose="02020603050405020304" pitchFamily="18" charset="0"/>
                <a:ea typeface="Faustina Bold"/>
                <a:cs typeface="Times New Roman" panose="02020603050405020304" pitchFamily="18" charset="0"/>
                <a:sym typeface="Faustina Bold"/>
              </a:rPr>
              <a:t>: </a:t>
            </a:r>
            <a:r>
              <a:rPr lang="en-US" sz="2800" b="1" dirty="0">
                <a:solidFill>
                  <a:srgbClr val="000000"/>
                </a:solidFill>
                <a:latin typeface="Times New Roman" panose="02020603050405020304" pitchFamily="18" charset="0"/>
                <a:cs typeface="Times New Roman" panose="02020603050405020304" pitchFamily="18" charset="0"/>
              </a:rPr>
              <a:t>M</a:t>
            </a:r>
            <a:r>
              <a:rPr lang="vi-VN" sz="2800" b="1" dirty="0">
                <a:solidFill>
                  <a:srgbClr val="000000"/>
                </a:solidFill>
                <a:latin typeface="Times New Roman" panose="02020603050405020304" pitchFamily="18" charset="0"/>
                <a:cs typeface="Times New Roman" panose="02020603050405020304" pitchFamily="18" charset="0"/>
              </a:rPr>
              <a:t>ùa hè</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err="1">
                <a:solidFill>
                  <a:srgbClr val="000000"/>
                </a:solidFill>
                <a:latin typeface="Times New Roman" panose="02020603050405020304" pitchFamily="18" charset="0"/>
                <a:cs typeface="Times New Roman" panose="02020603050405020304" pitchFamily="18" charset="0"/>
              </a:rPr>
              <a:t>vui</a:t>
            </a:r>
            <a:r>
              <a:rPr lang="en-US" sz="2800" b="1">
                <a:solidFill>
                  <a:srgbClr val="000000"/>
                </a:solidFill>
                <a:latin typeface="Times New Roman" panose="02020603050405020304" pitchFamily="18" charset="0"/>
                <a:cs typeface="Times New Roman" panose="02020603050405020304" pitchFamily="18" charset="0"/>
              </a:rPr>
              <a:t> khỏe của bé </a:t>
            </a:r>
            <a:endParaRPr lang="en-US" sz="2800" b="1" dirty="0">
              <a:solidFill>
                <a:srgbClr val="000000"/>
              </a:solidFill>
              <a:latin typeface="Times New Roman" panose="02020603050405020304" pitchFamily="18" charset="0"/>
              <a:cs typeface="Times New Roman" panose="02020603050405020304" pitchFamily="18" charset="0"/>
              <a:sym typeface="Faustina Bold"/>
            </a:endParaRPr>
          </a:p>
        </p:txBody>
      </p:sp>
      <p:sp>
        <p:nvSpPr>
          <p:cNvPr id="3" name="Rounded Rectangle 8">
            <a:extLst>
              <a:ext uri="{FF2B5EF4-FFF2-40B4-BE49-F238E27FC236}">
                <a16:creationId xmlns:a16="http://schemas.microsoft.com/office/drawing/2014/main" id="{CD5F6CA3-220F-64E6-7FB7-32E3AEE00614}"/>
              </a:ext>
            </a:extLst>
          </p:cNvPr>
          <p:cNvSpPr/>
          <p:nvPr/>
        </p:nvSpPr>
        <p:spPr>
          <a:xfrm>
            <a:off x="5571184" y="6148628"/>
            <a:ext cx="5121499" cy="3124200"/>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Rounded Rectangle 8">
            <a:extLst>
              <a:ext uri="{FF2B5EF4-FFF2-40B4-BE49-F238E27FC236}">
                <a16:creationId xmlns:a16="http://schemas.microsoft.com/office/drawing/2014/main" id="{A9FC6374-F0A6-78E5-4C5E-DE761ABE3429}"/>
              </a:ext>
            </a:extLst>
          </p:cNvPr>
          <p:cNvSpPr/>
          <p:nvPr/>
        </p:nvSpPr>
        <p:spPr>
          <a:xfrm>
            <a:off x="10058400" y="1605985"/>
            <a:ext cx="5121499" cy="3124200"/>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TextBox 8">
            <a:extLst>
              <a:ext uri="{FF2B5EF4-FFF2-40B4-BE49-F238E27FC236}">
                <a16:creationId xmlns:a16="http://schemas.microsoft.com/office/drawing/2014/main" id="{0E2F4369-C12F-1F5F-C4CD-3C4F12604EBC}"/>
              </a:ext>
            </a:extLst>
          </p:cNvPr>
          <p:cNvSpPr txBox="1"/>
          <p:nvPr/>
        </p:nvSpPr>
        <p:spPr>
          <a:xfrm>
            <a:off x="5326619" y="9296919"/>
            <a:ext cx="5610627" cy="961859"/>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cs typeface="Times New Roman" panose="02020603050405020304" pitchFamily="18" charset="0"/>
                <a:sym typeface="Faustina Bold"/>
              </a:rPr>
              <a:t>Nhánh</a:t>
            </a:r>
            <a:r>
              <a:rPr lang="en-US" sz="2800" b="1" dirty="0">
                <a:solidFill>
                  <a:srgbClr val="000000"/>
                </a:solidFill>
                <a:latin typeface="Times New Roman" panose="02020603050405020304" pitchFamily="18" charset="0"/>
                <a:cs typeface="Times New Roman" panose="02020603050405020304" pitchFamily="18" charset="0"/>
                <a:sym typeface="Faustina Bold"/>
              </a:rPr>
              <a:t> </a:t>
            </a:r>
            <a:r>
              <a:rPr lang="vi-VN" sz="2800" b="1" dirty="0">
                <a:solidFill>
                  <a:srgbClr val="000000"/>
                </a:solidFill>
                <a:latin typeface="Times New Roman" panose="02020603050405020304" pitchFamily="18" charset="0"/>
                <a:cs typeface="Times New Roman" panose="02020603050405020304" pitchFamily="18" charset="0"/>
                <a:sym typeface="Faustina Bold"/>
              </a:rPr>
              <a:t>3</a:t>
            </a:r>
            <a:r>
              <a:rPr lang="en-US" sz="2800" b="1">
                <a:solidFill>
                  <a:srgbClr val="000000"/>
                </a:solidFill>
                <a:latin typeface="Times New Roman" panose="02020603050405020304" pitchFamily="18" charset="0"/>
                <a:cs typeface="Times New Roman" panose="02020603050405020304" pitchFamily="18" charset="0"/>
                <a:sym typeface="Faustina Bold"/>
              </a:rPr>
              <a:t>: Tài nguyên- biển đảo quanh bé</a:t>
            </a:r>
            <a:endParaRPr lang="en-US" sz="2800" b="1" dirty="0">
              <a:solidFill>
                <a:srgbClr val="000000"/>
              </a:solidFill>
              <a:latin typeface="Times New Roman" panose="02020603050405020304" pitchFamily="18" charset="0"/>
              <a:cs typeface="Times New Roman" panose="02020603050405020304" pitchFamily="18" charset="0"/>
              <a:sym typeface="Faustina Bold"/>
            </a:endParaRPr>
          </a:p>
        </p:txBody>
      </p:sp>
      <p:pic>
        <p:nvPicPr>
          <p:cNvPr id="13" name="Picture 12" descr="Diagram of a water cycle&#10;&#10;AI-generated content may be incorrect.">
            <a:extLst>
              <a:ext uri="{FF2B5EF4-FFF2-40B4-BE49-F238E27FC236}">
                <a16:creationId xmlns:a16="http://schemas.microsoft.com/office/drawing/2014/main" id="{25C79CC8-C00D-6999-6B5E-2B5BFEEE8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698" y="2019301"/>
            <a:ext cx="2232203" cy="2590800"/>
          </a:xfrm>
          <a:prstGeom prst="rect">
            <a:avLst/>
          </a:prstGeom>
        </p:spPr>
      </p:pic>
      <p:pic>
        <p:nvPicPr>
          <p:cNvPr id="18" name="Picture 17" descr="A row of glasses with different colored liquid&#10;&#10;AI-generated content may be incorrect.">
            <a:extLst>
              <a:ext uri="{FF2B5EF4-FFF2-40B4-BE49-F238E27FC236}">
                <a16:creationId xmlns:a16="http://schemas.microsoft.com/office/drawing/2014/main" id="{ED987A7B-ED70-1633-889F-02050A5E7C4B}"/>
              </a:ext>
            </a:extLst>
          </p:cNvPr>
          <p:cNvPicPr>
            <a:picLocks noChangeAspect="1"/>
          </p:cNvPicPr>
          <p:nvPr/>
        </p:nvPicPr>
        <p:blipFill>
          <a:blip r:embed="rId4">
            <a:extLst>
              <a:ext uri="{28A0092B-C50C-407E-A947-70E740481C1C}">
                <a14:useLocalDpi xmlns:a14="http://schemas.microsoft.com/office/drawing/2010/main" val="0"/>
              </a:ext>
            </a:extLst>
          </a:blip>
          <a:srcRect l="7688" t="11737" r="10924" b="20872"/>
          <a:stretch/>
        </p:blipFill>
        <p:spPr>
          <a:xfrm>
            <a:off x="3412901" y="2015505"/>
            <a:ext cx="2566116" cy="2598392"/>
          </a:xfrm>
          <a:prstGeom prst="rect">
            <a:avLst/>
          </a:prstGeom>
        </p:spPr>
      </p:pic>
      <p:pic>
        <p:nvPicPr>
          <p:cNvPr id="22" name="Picture 21" descr="A collage of images of people playing&#10;&#10;AI-generated content may be incorrect.">
            <a:extLst>
              <a:ext uri="{FF2B5EF4-FFF2-40B4-BE49-F238E27FC236}">
                <a16:creationId xmlns:a16="http://schemas.microsoft.com/office/drawing/2014/main" id="{DA79F008-F6D7-3D01-5657-4048CC5B8407}"/>
              </a:ext>
            </a:extLst>
          </p:cNvPr>
          <p:cNvPicPr>
            <a:picLocks noChangeAspect="1"/>
          </p:cNvPicPr>
          <p:nvPr/>
        </p:nvPicPr>
        <p:blipFill>
          <a:blip r:embed="rId5">
            <a:extLst>
              <a:ext uri="{28A0092B-C50C-407E-A947-70E740481C1C}">
                <a14:useLocalDpi xmlns:a14="http://schemas.microsoft.com/office/drawing/2010/main" val="0"/>
              </a:ext>
            </a:extLst>
          </a:blip>
          <a:srcRect b="17210"/>
          <a:stretch/>
        </p:blipFill>
        <p:spPr>
          <a:xfrm>
            <a:off x="10439400" y="1680264"/>
            <a:ext cx="4267200" cy="2929837"/>
          </a:xfrm>
          <a:prstGeom prst="rect">
            <a:avLst/>
          </a:prstGeom>
        </p:spPr>
      </p:pic>
      <p:pic>
        <p:nvPicPr>
          <p:cNvPr id="2" name="Hình ảnh 1">
            <a:extLst>
              <a:ext uri="{FF2B5EF4-FFF2-40B4-BE49-F238E27FC236}">
                <a16:creationId xmlns:a16="http://schemas.microsoft.com/office/drawing/2014/main" id="{94B22239-5DD0-8090-A4C7-FDFE81B0A207}"/>
              </a:ext>
            </a:extLst>
          </p:cNvPr>
          <p:cNvPicPr>
            <a:picLocks noChangeAspect="1"/>
          </p:cNvPicPr>
          <p:nvPr/>
        </p:nvPicPr>
        <p:blipFill>
          <a:blip r:embed="rId6"/>
          <a:stretch>
            <a:fillRect/>
          </a:stretch>
        </p:blipFill>
        <p:spPr>
          <a:xfrm>
            <a:off x="5791199" y="6327040"/>
            <a:ext cx="1836969" cy="2802899"/>
          </a:xfrm>
          <a:prstGeom prst="rect">
            <a:avLst/>
          </a:prstGeom>
        </p:spPr>
      </p:pic>
      <p:pic>
        <p:nvPicPr>
          <p:cNvPr id="6" name="Hình ảnh 5">
            <a:extLst>
              <a:ext uri="{FF2B5EF4-FFF2-40B4-BE49-F238E27FC236}">
                <a16:creationId xmlns:a16="http://schemas.microsoft.com/office/drawing/2014/main" id="{2FE39D71-B394-FC69-E765-AD13D83DDB5F}"/>
              </a:ext>
            </a:extLst>
          </p:cNvPr>
          <p:cNvPicPr>
            <a:picLocks noChangeAspect="1"/>
          </p:cNvPicPr>
          <p:nvPr/>
        </p:nvPicPr>
        <p:blipFill>
          <a:blip r:embed="rId7"/>
          <a:stretch>
            <a:fillRect/>
          </a:stretch>
        </p:blipFill>
        <p:spPr>
          <a:xfrm>
            <a:off x="7677150" y="6327040"/>
            <a:ext cx="2762250" cy="1488865"/>
          </a:xfrm>
          <a:prstGeom prst="rect">
            <a:avLst/>
          </a:prstGeom>
        </p:spPr>
      </p:pic>
      <p:pic>
        <p:nvPicPr>
          <p:cNvPr id="7" name="Hình ảnh 6">
            <a:extLst>
              <a:ext uri="{FF2B5EF4-FFF2-40B4-BE49-F238E27FC236}">
                <a16:creationId xmlns:a16="http://schemas.microsoft.com/office/drawing/2014/main" id="{D6ECC5C4-6576-1422-6A3B-2A3BB68D9034}"/>
              </a:ext>
            </a:extLst>
          </p:cNvPr>
          <p:cNvPicPr>
            <a:picLocks noChangeAspect="1"/>
          </p:cNvPicPr>
          <p:nvPr/>
        </p:nvPicPr>
        <p:blipFill>
          <a:blip r:embed="rId8"/>
          <a:stretch>
            <a:fillRect/>
          </a:stretch>
        </p:blipFill>
        <p:spPr>
          <a:xfrm>
            <a:off x="7705725" y="7851429"/>
            <a:ext cx="2705100" cy="1278510"/>
          </a:xfrm>
          <a:prstGeom prst="rect">
            <a:avLst/>
          </a:prstGeom>
        </p:spPr>
      </p:pic>
    </p:spTree>
    <p:extLst>
      <p:ext uri="{BB962C8B-B14F-4D97-AF65-F5344CB8AC3E}">
        <p14:creationId xmlns:p14="http://schemas.microsoft.com/office/powerpoint/2010/main" val="85501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green background&#10;&#10;AI-generated content may be incorrect.">
            <a:extLst>
              <a:ext uri="{FF2B5EF4-FFF2-40B4-BE49-F238E27FC236}">
                <a16:creationId xmlns:a16="http://schemas.microsoft.com/office/drawing/2014/main" id="{7463A483-8246-0B6F-7058-A13192E1C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aphicFrame>
        <p:nvGraphicFramePr>
          <p:cNvPr id="6" name="Table 5">
            <a:extLst>
              <a:ext uri="{FF2B5EF4-FFF2-40B4-BE49-F238E27FC236}">
                <a16:creationId xmlns:a16="http://schemas.microsoft.com/office/drawing/2014/main" id="{789A18AF-2D36-F9F3-4242-757FE7E75260}"/>
              </a:ext>
            </a:extLst>
          </p:cNvPr>
          <p:cNvGraphicFramePr>
            <a:graphicFrameLocks noGrp="1"/>
          </p:cNvGraphicFramePr>
          <p:nvPr>
            <p:extLst>
              <p:ext uri="{D42A27DB-BD31-4B8C-83A1-F6EECF244321}">
                <p14:modId xmlns:p14="http://schemas.microsoft.com/office/powerpoint/2010/main" val="4068854533"/>
              </p:ext>
            </p:extLst>
          </p:nvPr>
        </p:nvGraphicFramePr>
        <p:xfrm>
          <a:off x="838200" y="1001014"/>
          <a:ext cx="16687800" cy="9176133"/>
        </p:xfrm>
        <a:graphic>
          <a:graphicData uri="http://schemas.openxmlformats.org/drawingml/2006/table">
            <a:tbl>
              <a:tblPr>
                <a:tableStyleId>{3C2FFA5D-87B4-456A-9821-1D502468CF0F}</a:tableStyleId>
              </a:tblPr>
              <a:tblGrid>
                <a:gridCol w="1551324">
                  <a:extLst>
                    <a:ext uri="{9D8B030D-6E8A-4147-A177-3AD203B41FA5}">
                      <a16:colId xmlns:a16="http://schemas.microsoft.com/office/drawing/2014/main" val="1144033258"/>
                    </a:ext>
                  </a:extLst>
                </a:gridCol>
                <a:gridCol w="3125554">
                  <a:extLst>
                    <a:ext uri="{9D8B030D-6E8A-4147-A177-3AD203B41FA5}">
                      <a16:colId xmlns:a16="http://schemas.microsoft.com/office/drawing/2014/main" val="4096908221"/>
                    </a:ext>
                  </a:extLst>
                </a:gridCol>
                <a:gridCol w="3007271">
                  <a:extLst>
                    <a:ext uri="{9D8B030D-6E8A-4147-A177-3AD203B41FA5}">
                      <a16:colId xmlns:a16="http://schemas.microsoft.com/office/drawing/2014/main" val="1380978416"/>
                    </a:ext>
                  </a:extLst>
                </a:gridCol>
                <a:gridCol w="3028077">
                  <a:extLst>
                    <a:ext uri="{9D8B030D-6E8A-4147-A177-3AD203B41FA5}">
                      <a16:colId xmlns:a16="http://schemas.microsoft.com/office/drawing/2014/main" val="231298948"/>
                    </a:ext>
                  </a:extLst>
                </a:gridCol>
                <a:gridCol w="2920604">
                  <a:extLst>
                    <a:ext uri="{9D8B030D-6E8A-4147-A177-3AD203B41FA5}">
                      <a16:colId xmlns:a16="http://schemas.microsoft.com/office/drawing/2014/main" val="1697758002"/>
                    </a:ext>
                  </a:extLst>
                </a:gridCol>
                <a:gridCol w="3054970">
                  <a:extLst>
                    <a:ext uri="{9D8B030D-6E8A-4147-A177-3AD203B41FA5}">
                      <a16:colId xmlns:a16="http://schemas.microsoft.com/office/drawing/2014/main" val="2667863261"/>
                    </a:ext>
                  </a:extLst>
                </a:gridCol>
              </a:tblGrid>
              <a:tr h="623286">
                <a:tc>
                  <a:txBody>
                    <a:bodyPr/>
                    <a:lstStyle/>
                    <a:p>
                      <a:pPr algn="ctr">
                        <a:lnSpc>
                          <a:spcPts val="3220"/>
                        </a:lnSpc>
                        <a:defRPr/>
                      </a:pP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31</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03/2025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01</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4</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02</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5</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03</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6</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10993"/>
                  </a:ext>
                </a:extLst>
              </a:tr>
              <a:tr h="1233297">
                <a:tc>
                  <a:txBody>
                    <a:bodyPr/>
                    <a:lstStyle/>
                    <a:p>
                      <a:pPr algn="ctr">
                        <a:lnSpc>
                          <a:spcPts val="2520"/>
                        </a:lnSpc>
                        <a:defRPr/>
                      </a:pPr>
                      <a:r>
                        <a:rPr lang="en-US" sz="1800" dirty="0" err="1">
                          <a:latin typeface="Times New Roman" panose="02020603050405020304" pitchFamily="18" charset="0"/>
                          <a:cs typeface="Times New Roman" panose="02020603050405020304" pitchFamily="18" charset="0"/>
                          <a:sym typeface="Asap Bold"/>
                        </a:rPr>
                        <a:t>Hoạt</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động</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học</a:t>
                      </a:r>
                      <a:r>
                        <a:rPr lang="en-US" sz="1800" dirty="0">
                          <a:latin typeface="Times New Roman" panose="02020603050405020304" pitchFamily="18" charset="0"/>
                          <a:cs typeface="Times New Roman" panose="02020603050405020304" pitchFamily="18" charset="0"/>
                          <a:sym typeface="Asap Bold"/>
                        </a:rPr>
                        <a:t> </a:t>
                      </a: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31/03/2025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THỂ CHẤT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Chạy liên tục 150m không hạn chế thời gian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1/04/2025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NHẬN THỨC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HĐ STEAM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Khám phá</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nước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(E2,E3)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2/04/2025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NGÔN NGỮ</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 Giọt nước tí xíu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3/04/2025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TCKN &amp; KNXH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Dạy trẻ kỹ năng phòng tránh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đuối nước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4/04/2025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THẨM MĨ</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HĐ STEAM (EDP)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 tạo bình lọc nước mini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E4,E5)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856031"/>
                  </a:ext>
                </a:extLst>
              </a:tr>
              <a:tr h="2337845">
                <a:tc>
                  <a:txBody>
                    <a:bodyPr/>
                    <a:lstStyle/>
                    <a:p>
                      <a:pPr algn="ctr">
                        <a:lnSpc>
                          <a:spcPts val="2520"/>
                        </a:lnSpc>
                        <a:defRPr/>
                      </a:pPr>
                      <a:r>
                        <a:rPr lang="en-US" sz="1800" dirty="0" err="1">
                          <a:latin typeface="Times New Roman" panose="02020603050405020304" pitchFamily="18" charset="0"/>
                          <a:cs typeface="Times New Roman" panose="02020603050405020304" pitchFamily="18" charset="0"/>
                          <a:sym typeface="Asap Bold"/>
                        </a:rPr>
                        <a:t>Hoạt</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động</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ngoài</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trời</a:t>
                      </a:r>
                      <a:r>
                        <a:rPr lang="en-US" sz="1800" dirty="0">
                          <a:latin typeface="Times New Roman" panose="02020603050405020304" pitchFamily="18" charset="0"/>
                          <a:cs typeface="Times New Roman" panose="02020603050405020304" pitchFamily="18" charset="0"/>
                          <a:sym typeface="Asap Bold"/>
                        </a:rPr>
                        <a:t> </a:t>
                      </a: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31/03/2025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a:t>
                      </a: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Bộ đồ chơi với cát: giấy gấp thuyền, Tranh mẫu trẻ xếp hột hạt trên cát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Hoạt động: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HĐCMĐ</a:t>
                      </a: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trò chuyện, quan sát cây vú sữa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TCVĐ</a:t>
                      </a: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lộn cầu vồng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Chơi tại khu vực số 4: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nl-NL"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1/04/2025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a:t>
                      </a: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Dụng cụ lọc nước Bảng chơi “Khám phá dòng chảy của nước”, bảng gắn kết quả, xô nước, Ca nước; 3 chiếc cốc với 3 kích thước, màu sắc khác nhau, 3 chiếc chai với 3 kích thước khác; Bộ bình tưới cây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HĐCMĐ</a:t>
                      </a: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Cây sấu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TCVĐ: “</a:t>
                      </a: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 giẻ”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tự do:</a:t>
                      </a: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tại khu vực 4</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R="21590" algn="just"/>
                      <a:r>
                        <a:rPr lang="nl-NL"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2/04/2025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t>
                      </a:r>
                      <a:r>
                        <a:rPr lang="vi-VN"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uẩn bị: </a:t>
                      </a: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 phục và một số dụng cụ âm nhạc làm từ các nguyên  học liệu khác nhau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Hoạt động: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HĐCMĐ</a:t>
                      </a: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sát cây hoa đồng hồ</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TCVĐ</a:t>
                      </a: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Đi kiểm chúa la</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tại khu vực số 2: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3/04/2025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R="20320" algn="just"/>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a:t>
                      </a: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Khăn lau, ghế bẩn.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R="20320" algn="just"/>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R="20320">
                        <a:tabLst>
                          <a:tab pos="1931670" algn="l"/>
                        </a:tabLst>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 động tập thể</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29210" marR="20320" algn="just">
                        <a:tabLst>
                          <a:tab pos="1931670" algn="l"/>
                        </a:tabLst>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Vệ sinh bàn ghế- Địa điểm: Sân trường (khu vực chơi với nước)</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20320" lvl="0" indent="0">
                        <a:buFont typeface="Times New Roman" panose="02020603050405020304" pitchFamily="18" charset="0"/>
                        <a:buNone/>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hoạt động trọng tâm: đếm số lượng bàn ghế cần vệ sinh, lựa chọn đồ dùng làm vệ sinh, thảo luận về các thao tác vệ sinh (rửa, lau khô, phơi,..), nguyên tắc an toàn (không đổ nhiều nước, không đổ nước vào bạn khác, đổ nước nhẹ nhàng, đi lại nhẹ nhàng, cẩn thận tránh trơn trợt, đeo găng, đi ủng khi làm vệ sinh.</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20320" lvl="0" indent="0" algn="just">
                        <a:buFont typeface="Times New Roman" panose="02020603050405020304" pitchFamily="18" charset="0"/>
                        <a:buNone/>
                      </a:pPr>
                      <a:r>
                        <a:rPr lang="nl-NL"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4/04/2025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 kết dự án (E6)</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 Một số sản phẩm của trẻ trong các hoạt động toàn dự án. Các lều trại làm bằng các NHL để bày sản phẩm.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indent="-228600"/>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R="1270" algn="just">
                        <a:tabLst>
                          <a:tab pos="1931670" algn="l"/>
                        </a:tabLst>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Hoạt động toàn khối.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R="1270" algn="just">
                        <a:tabLst>
                          <a:tab pos="1931670" algn="l"/>
                        </a:tabLst>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trưng bày sản phẩm dự án: Phao bơi, kính bơi, bình lọc nước; đài phun nước mini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R="1270" algn="just">
                        <a:tabLst>
                          <a:tab pos="1931670" algn="l"/>
                        </a:tabLst>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Địa điểm khu vực sân trường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R="1270" algn="just">
                        <a:tabLst>
                          <a:tab pos="1931670" algn="l"/>
                        </a:tabLst>
                      </a:pP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343621"/>
                  </a:ext>
                </a:extLst>
              </a:tr>
              <a:tr h="2919859">
                <a:tc>
                  <a:txBody>
                    <a:bodyPr/>
                    <a:lstStyle/>
                    <a:p>
                      <a:pPr algn="ctr">
                        <a:lnSpc>
                          <a:spcPts val="2520"/>
                        </a:lnSpc>
                        <a:defRPr/>
                      </a:pPr>
                      <a:r>
                        <a:rPr lang="en-US" sz="1800" dirty="0" err="1">
                          <a:latin typeface="Times New Roman" panose="02020603050405020304" pitchFamily="18" charset="0"/>
                          <a:cs typeface="Times New Roman" panose="02020603050405020304" pitchFamily="18" charset="0"/>
                          <a:sym typeface="Asap Bold"/>
                        </a:rPr>
                        <a:t>Hoạt</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động</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chiều</a:t>
                      </a: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31/03/2025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Thực hành một số kỹ năng vệ sinh cơ thể và phòng bệnh khi giao mùa.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TC: Tập tầm vông.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theo ý thích tại góc chơi.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 quan tâm đến cá nhân trẻ. Cho trẻ nhắc lại câu trả lời của bạn (*dành cho trẻ CPT)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1/04/2025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loại hành vi đúng sai với môi trường nước. - Đọc thơ: Mưa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trò chơi: Mưa to mưa nhỏ</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tự chọn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2/04/2025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 chuyện về các nguồn nước và cách bảo vệ nguồn nước.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 truyện nàng tiên mưa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Trò chơi: Thả đỉa ba ba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Thực hành “ viết “tên của bản thân theo cách của mình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3/04/2025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trò chơi: Trời nắng trời mưa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nguyên liệu làm bình lọc nước mini  ( E2, E3)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 bài vận động với con lăn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Dành cho trẻ thừa cân béo phì)</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4/04/2025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Trưng bày sản phẩm: Bình lọc nước mini, phao bơi, đài phun nước ( E6)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Tổng kết dự án khối 5 tuổi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Bình bầu gương mặt tiêu biểu cuối tuần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7172330"/>
                  </a:ext>
                </a:extLst>
              </a:tr>
            </a:tbl>
          </a:graphicData>
        </a:graphic>
      </p:graphicFrame>
      <p:sp>
        <p:nvSpPr>
          <p:cNvPr id="12" name="TextBox 11">
            <a:extLst>
              <a:ext uri="{FF2B5EF4-FFF2-40B4-BE49-F238E27FC236}">
                <a16:creationId xmlns:a16="http://schemas.microsoft.com/office/drawing/2014/main" id="{835278F9-CD83-2941-0EF9-ECC9C58BFF5B}"/>
              </a:ext>
            </a:extLst>
          </p:cNvPr>
          <p:cNvSpPr txBox="1"/>
          <p:nvPr/>
        </p:nvSpPr>
        <p:spPr>
          <a:xfrm>
            <a:off x="2362199" y="59271"/>
            <a:ext cx="15392401" cy="944426"/>
          </a:xfrm>
          <a:prstGeom prst="rect">
            <a:avLst/>
          </a:prstGeom>
          <a:noFill/>
        </p:spPr>
        <p:txBody>
          <a:bodyPr wrap="square">
            <a:spAutoFit/>
          </a:bodyPr>
          <a:lstStyle/>
          <a:p>
            <a:pPr>
              <a:lnSpc>
                <a:spcPts val="7702"/>
              </a:lnSpc>
            </a:pPr>
            <a:r>
              <a:rPr lang="en-US" sz="3800" b="1" dirty="0" err="1">
                <a:solidFill>
                  <a:srgbClr val="000000"/>
                </a:solidFill>
                <a:latin typeface="Faustina Bold"/>
                <a:ea typeface="Faustina Bold"/>
                <a:cs typeface="Faustina Bold"/>
                <a:sym typeface="Faustina Bold"/>
              </a:rPr>
              <a:t>KẾ</a:t>
            </a:r>
            <a:r>
              <a:rPr lang="en-US" sz="3800" b="1" dirty="0">
                <a:solidFill>
                  <a:srgbClr val="000000"/>
                </a:solidFill>
                <a:latin typeface="Faustina Bold"/>
                <a:ea typeface="Faustina Bold"/>
                <a:cs typeface="Faustina Bold"/>
                <a:sym typeface="Faustina Bold"/>
              </a:rPr>
              <a:t> </a:t>
            </a:r>
            <a:r>
              <a:rPr lang="en-US" sz="3800" b="1" dirty="0" err="1">
                <a:solidFill>
                  <a:srgbClr val="000000"/>
                </a:solidFill>
                <a:latin typeface="Faustina Bold"/>
                <a:ea typeface="Faustina Bold"/>
                <a:cs typeface="Faustina Bold"/>
                <a:sym typeface="Faustina Bold"/>
              </a:rPr>
              <a:t>HOẠCH</a:t>
            </a:r>
            <a:r>
              <a:rPr lang="en-US" sz="3800" b="1" dirty="0">
                <a:solidFill>
                  <a:srgbClr val="000000"/>
                </a:solidFill>
                <a:latin typeface="Faustina Bold"/>
                <a:ea typeface="Faustina Bold"/>
                <a:cs typeface="Faustina Bold"/>
                <a:sym typeface="Faustina Bold"/>
              </a:rPr>
              <a:t> </a:t>
            </a:r>
            <a:r>
              <a:rPr lang="en-US" sz="3800" b="1" dirty="0" err="1">
                <a:solidFill>
                  <a:srgbClr val="000000"/>
                </a:solidFill>
                <a:latin typeface="Faustina Bold"/>
                <a:ea typeface="Faustina Bold"/>
                <a:cs typeface="Faustina Bold"/>
                <a:sym typeface="Faustina Bold"/>
              </a:rPr>
              <a:t>NHÁNH</a:t>
            </a:r>
            <a:r>
              <a:rPr kumimoji="0" lang="vi-VN" sz="3800" b="1" i="0" u="none" strike="noStrike" kern="1200" cap="none" spc="0" normalizeH="0" baseline="0" noProof="0" dirty="0">
                <a:ln>
                  <a:noFill/>
                </a:ln>
                <a:solidFill>
                  <a:srgbClr val="000000"/>
                </a:solidFill>
                <a:effectLst/>
                <a:uLnTx/>
                <a:uFillTx/>
                <a:latin typeface="Faustina Bold"/>
                <a:ea typeface="Faustina Bold"/>
                <a:cs typeface="Faustina Bold"/>
                <a:sym typeface="Faustina Bold"/>
              </a:rPr>
              <a:t> I</a:t>
            </a:r>
            <a:r>
              <a:rPr kumimoji="0" lang="en-US" sz="3800" b="1" i="0" u="none" strike="noStrike" kern="1200" cap="none" spc="0" normalizeH="0" baseline="0" noProof="0" dirty="0">
                <a:ln>
                  <a:noFill/>
                </a:ln>
                <a:solidFill>
                  <a:srgbClr val="000000"/>
                </a:solidFill>
                <a:effectLst/>
                <a:uLnTx/>
                <a:uFillTx/>
                <a:latin typeface="Faustina Bold"/>
                <a:ea typeface="Faustina Bold"/>
                <a:cs typeface="Faustina Bold"/>
                <a:sym typeface="Faustina Bold"/>
              </a:rPr>
              <a:t>:</a:t>
            </a:r>
            <a:r>
              <a:rPr kumimoji="0" lang="vi-VN" sz="3800" b="1" i="0" u="none" strike="noStrike" kern="1200" cap="none" spc="0" normalizeH="0" baseline="0" noProof="0" dirty="0">
                <a:ln>
                  <a:noFill/>
                </a:ln>
                <a:solidFill>
                  <a:srgbClr val="000000"/>
                </a:solidFill>
                <a:effectLst/>
                <a:uLnTx/>
                <a:uFillTx/>
                <a:latin typeface="Faustina Bold"/>
                <a:ea typeface="Faustina Bold"/>
                <a:cs typeface="Faustina Bold"/>
                <a:sym typeface="Faustina Bold"/>
              </a:rPr>
              <a:t> DỰ ÁN STEAM “ SỰ KỲ DIỆU CỦA NƯỚC”- </a:t>
            </a:r>
            <a:r>
              <a:rPr kumimoji="0" lang="en-US" sz="3800" b="1" i="0" u="none" strike="noStrike" kern="1200" cap="none" spc="0" normalizeH="0" baseline="0" noProof="0" dirty="0" err="1">
                <a:ln>
                  <a:noFill/>
                </a:ln>
                <a:solidFill>
                  <a:srgbClr val="000000"/>
                </a:solidFill>
                <a:effectLst/>
                <a:uLnTx/>
                <a:uFillTx/>
                <a:latin typeface="Faustina Bold"/>
                <a:ea typeface="Faustina Bold"/>
                <a:cs typeface="Faustina Bold"/>
              </a:rPr>
              <a:t>TUẦN</a:t>
            </a:r>
            <a:r>
              <a:rPr kumimoji="0" lang="en-US" sz="3800" b="1" i="0" u="none" strike="noStrike" kern="1200" cap="none" spc="0" normalizeH="0" baseline="0" noProof="0" dirty="0">
                <a:ln>
                  <a:noFill/>
                </a:ln>
                <a:solidFill>
                  <a:srgbClr val="000000"/>
                </a:solidFill>
                <a:effectLst/>
                <a:uLnTx/>
                <a:uFillTx/>
                <a:latin typeface="Faustina Bold"/>
                <a:ea typeface="Faustina Bold"/>
                <a:cs typeface="Faustina Bold"/>
              </a:rPr>
              <a:t> </a:t>
            </a:r>
            <a:r>
              <a:rPr kumimoji="0" lang="vi-VN" sz="3800" b="1" i="0" u="none" strike="noStrike" kern="1200" cap="none" spc="0" normalizeH="0" baseline="0" noProof="0" dirty="0">
                <a:ln>
                  <a:noFill/>
                </a:ln>
                <a:solidFill>
                  <a:srgbClr val="000000"/>
                </a:solidFill>
                <a:effectLst/>
                <a:uLnTx/>
                <a:uFillTx/>
                <a:latin typeface="Faustina Bold"/>
                <a:ea typeface="Faustina Bold"/>
                <a:cs typeface="Faustina Bold"/>
              </a:rPr>
              <a:t>1</a:t>
            </a:r>
            <a:endParaRPr lang="en-US" sz="3800" b="1" dirty="0">
              <a:solidFill>
                <a:srgbClr val="000000"/>
              </a:solidFill>
              <a:latin typeface="Times New Roman" panose="02020603050405020304" pitchFamily="18" charset="0"/>
              <a:ea typeface="Faustina Bold"/>
              <a:cs typeface="Times New Roman" panose="02020603050405020304" pitchFamily="18" charset="0"/>
              <a:sym typeface="Faustina Bold"/>
            </a:endParaRPr>
          </a:p>
        </p:txBody>
      </p:sp>
      <p:pic>
        <p:nvPicPr>
          <p:cNvPr id="15" name="Picture 14" descr="A blue water with rocks and sun&#10;&#10;AI-generated content may be incorrect.">
            <a:extLst>
              <a:ext uri="{FF2B5EF4-FFF2-40B4-BE49-F238E27FC236}">
                <a16:creationId xmlns:a16="http://schemas.microsoft.com/office/drawing/2014/main" id="{582FD6AF-2D97-E826-D6D0-8446FDD5B972}"/>
              </a:ext>
            </a:extLst>
          </p:cNvPr>
          <p:cNvPicPr>
            <a:picLocks noChangeAspect="1"/>
          </p:cNvPicPr>
          <p:nvPr/>
        </p:nvPicPr>
        <p:blipFill>
          <a:blip r:embed="rId3">
            <a:extLst>
              <a:ext uri="{28A0092B-C50C-407E-A947-70E740481C1C}">
                <a14:useLocalDpi xmlns:a14="http://schemas.microsoft.com/office/drawing/2010/main" val="0"/>
              </a:ext>
            </a:extLst>
          </a:blip>
          <a:srcRect t="5104"/>
          <a:stretch/>
        </p:blipFill>
        <p:spPr>
          <a:xfrm>
            <a:off x="1" y="31232"/>
            <a:ext cx="2362198" cy="1683268"/>
          </a:xfrm>
          <a:prstGeom prst="rect">
            <a:avLst/>
          </a:prstGeom>
        </p:spPr>
      </p:pic>
    </p:spTree>
    <p:extLst>
      <p:ext uri="{BB962C8B-B14F-4D97-AF65-F5344CB8AC3E}">
        <p14:creationId xmlns:p14="http://schemas.microsoft.com/office/powerpoint/2010/main" val="271911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purple sky with stars&#10;&#10;AI-generated content may be incorrect.">
            <a:extLst>
              <a:ext uri="{FF2B5EF4-FFF2-40B4-BE49-F238E27FC236}">
                <a16:creationId xmlns:a16="http://schemas.microsoft.com/office/drawing/2014/main" id="{EE76CB75-B1EC-F570-046C-578DA4922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Rectangle 5">
            <a:extLst>
              <a:ext uri="{FF2B5EF4-FFF2-40B4-BE49-F238E27FC236}">
                <a16:creationId xmlns:a16="http://schemas.microsoft.com/office/drawing/2014/main" id="{06072B55-4372-5872-2DE7-F9CEC814F1B8}"/>
              </a:ext>
            </a:extLst>
          </p:cNvPr>
          <p:cNvSpPr/>
          <p:nvPr/>
        </p:nvSpPr>
        <p:spPr>
          <a:xfrm>
            <a:off x="2366153" y="0"/>
            <a:ext cx="14682225" cy="769441"/>
          </a:xfrm>
          <a:prstGeom prst="rect">
            <a:avLst/>
          </a:prstGeom>
        </p:spPr>
        <p:txBody>
          <a:bodyPr wrap="none">
            <a:spAutoFit/>
          </a:bodyPr>
          <a:lstStyle/>
          <a:p>
            <a:pPr lvl="0" algn="ctr"/>
            <a:r>
              <a:rPr lang="en-US" sz="4400" b="1" dirty="0">
                <a:solidFill>
                  <a:srgbClr val="000000"/>
                </a:solidFill>
                <a:latin typeface="Faustina Bold"/>
                <a:ea typeface="Faustina Bold"/>
                <a:cs typeface="Faustina Bold"/>
                <a:sym typeface="Faustina Bold"/>
              </a:rPr>
              <a:t>KẾ HOẠCH </a:t>
            </a:r>
            <a:r>
              <a:rPr lang="en-US" sz="4400" b="1" dirty="0" err="1">
                <a:solidFill>
                  <a:srgbClr val="000000"/>
                </a:solidFill>
                <a:latin typeface="Faustina Bold"/>
                <a:ea typeface="Faustina Bold"/>
                <a:cs typeface="Faustina Bold"/>
                <a:sym typeface="Faustina Bold"/>
              </a:rPr>
              <a:t>NHÁNH</a:t>
            </a:r>
            <a:r>
              <a:rPr lang="en-US" sz="4400" b="1" dirty="0">
                <a:solidFill>
                  <a:srgbClr val="000000"/>
                </a:solidFill>
                <a:latin typeface="Faustina Bold"/>
                <a:ea typeface="Faustina Bold"/>
                <a:cs typeface="Faustina Bold"/>
                <a:sym typeface="Faustina Bold"/>
              </a:rPr>
              <a:t> </a:t>
            </a:r>
            <a:r>
              <a:rPr lang="vi-VN" sz="4400" b="1" dirty="0">
                <a:solidFill>
                  <a:srgbClr val="000000"/>
                </a:solidFill>
                <a:latin typeface="Faustina Bold"/>
                <a:ea typeface="Faustina Bold"/>
                <a:cs typeface="Faustina Bold"/>
                <a:sym typeface="Faustina Bold"/>
              </a:rPr>
              <a:t>I</a:t>
            </a:r>
            <a:r>
              <a:rPr lang="en-US" sz="4400" b="1" dirty="0">
                <a:solidFill>
                  <a:srgbClr val="000000"/>
                </a:solidFill>
                <a:latin typeface="Faustina Bold"/>
                <a:ea typeface="Faustina Bold"/>
                <a:cs typeface="Faustina Bold"/>
                <a:sym typeface="Faustina Bold"/>
              </a:rPr>
              <a:t>I: </a:t>
            </a:r>
            <a:r>
              <a:rPr lang="vi-VN" sz="4400" b="1" dirty="0">
                <a:solidFill>
                  <a:srgbClr val="000000"/>
                </a:solidFill>
                <a:latin typeface="Faustina Bold"/>
                <a:ea typeface="Faustina Bold"/>
                <a:cs typeface="Faustina Bold"/>
                <a:sym typeface="Faustina Bold"/>
              </a:rPr>
              <a:t>MÙA HÈ VUI </a:t>
            </a:r>
            <a:r>
              <a:rPr lang="vi-VN" sz="4400" b="1">
                <a:solidFill>
                  <a:srgbClr val="000000"/>
                </a:solidFill>
                <a:latin typeface="Faustina Bold"/>
                <a:ea typeface="Faustina Bold"/>
                <a:cs typeface="Faustina Bold"/>
                <a:sym typeface="Faustina Bold"/>
              </a:rPr>
              <a:t>KHỎE </a:t>
            </a:r>
            <a:r>
              <a:rPr lang="en-US" sz="4400" b="1">
                <a:solidFill>
                  <a:srgbClr val="000000"/>
                </a:solidFill>
                <a:latin typeface="Faustina Bold"/>
                <a:ea typeface="Faustina Bold"/>
                <a:cs typeface="Faustina Bold"/>
                <a:sym typeface="Faustina Bold"/>
              </a:rPr>
              <a:t>CỦA BÉ</a:t>
            </a:r>
            <a:r>
              <a:rPr lang="en-US" sz="4400" b="1">
                <a:solidFill>
                  <a:srgbClr val="000000"/>
                </a:solidFill>
                <a:latin typeface="Faustina Bold"/>
                <a:ea typeface="Faustina Bold"/>
                <a:cs typeface="Faustina Bold"/>
              </a:rPr>
              <a:t>- </a:t>
            </a:r>
            <a:r>
              <a:rPr lang="en-US" sz="4400" b="1" dirty="0">
                <a:solidFill>
                  <a:srgbClr val="000000"/>
                </a:solidFill>
                <a:latin typeface="Faustina Bold"/>
                <a:ea typeface="Faustina Bold"/>
                <a:cs typeface="Faustina Bold"/>
              </a:rPr>
              <a:t>TUẦN 2</a:t>
            </a:r>
            <a:endParaRPr lang="en-US" sz="4400" b="1" dirty="0">
              <a:solidFill>
                <a:srgbClr val="000000"/>
              </a:solidFill>
              <a:latin typeface="Faustina Bold"/>
              <a:ea typeface="Faustina Bold"/>
              <a:cs typeface="Faustina Bold"/>
              <a:sym typeface="Faustina Bold"/>
            </a:endParaRPr>
          </a:p>
        </p:txBody>
      </p:sp>
      <p:graphicFrame>
        <p:nvGraphicFramePr>
          <p:cNvPr id="7" name="Table 6">
            <a:extLst>
              <a:ext uri="{FF2B5EF4-FFF2-40B4-BE49-F238E27FC236}">
                <a16:creationId xmlns:a16="http://schemas.microsoft.com/office/drawing/2014/main" id="{CB5CB5D3-9FB2-D239-A888-A1A37B0C246C}"/>
              </a:ext>
            </a:extLst>
          </p:cNvPr>
          <p:cNvGraphicFramePr>
            <a:graphicFrameLocks noGrp="1"/>
          </p:cNvGraphicFramePr>
          <p:nvPr>
            <p:extLst>
              <p:ext uri="{D42A27DB-BD31-4B8C-83A1-F6EECF244321}">
                <p14:modId xmlns:p14="http://schemas.microsoft.com/office/powerpoint/2010/main" val="3982388027"/>
              </p:ext>
            </p:extLst>
          </p:nvPr>
        </p:nvGraphicFramePr>
        <p:xfrm>
          <a:off x="952499" y="647700"/>
          <a:ext cx="16383001" cy="9418320"/>
        </p:xfrm>
        <a:graphic>
          <a:graphicData uri="http://schemas.openxmlformats.org/drawingml/2006/table">
            <a:tbl>
              <a:tblPr>
                <a:tableStyleId>{3C2FFA5D-87B4-456A-9821-1D502468CF0F}</a:tableStyleId>
              </a:tblPr>
              <a:tblGrid>
                <a:gridCol w="1522989">
                  <a:extLst>
                    <a:ext uri="{9D8B030D-6E8A-4147-A177-3AD203B41FA5}">
                      <a16:colId xmlns:a16="http://schemas.microsoft.com/office/drawing/2014/main" val="1144033258"/>
                    </a:ext>
                  </a:extLst>
                </a:gridCol>
                <a:gridCol w="3068467">
                  <a:extLst>
                    <a:ext uri="{9D8B030D-6E8A-4147-A177-3AD203B41FA5}">
                      <a16:colId xmlns:a16="http://schemas.microsoft.com/office/drawing/2014/main" val="4096908221"/>
                    </a:ext>
                  </a:extLst>
                </a:gridCol>
                <a:gridCol w="2934374">
                  <a:extLst>
                    <a:ext uri="{9D8B030D-6E8A-4147-A177-3AD203B41FA5}">
                      <a16:colId xmlns:a16="http://schemas.microsoft.com/office/drawing/2014/main" val="1380978416"/>
                    </a:ext>
                  </a:extLst>
                </a:gridCol>
                <a:gridCol w="2990740">
                  <a:extLst>
                    <a:ext uri="{9D8B030D-6E8A-4147-A177-3AD203B41FA5}">
                      <a16:colId xmlns:a16="http://schemas.microsoft.com/office/drawing/2014/main" val="231298948"/>
                    </a:ext>
                  </a:extLst>
                </a:gridCol>
                <a:gridCol w="2867260">
                  <a:extLst>
                    <a:ext uri="{9D8B030D-6E8A-4147-A177-3AD203B41FA5}">
                      <a16:colId xmlns:a16="http://schemas.microsoft.com/office/drawing/2014/main" val="1697758002"/>
                    </a:ext>
                  </a:extLst>
                </a:gridCol>
                <a:gridCol w="2999171">
                  <a:extLst>
                    <a:ext uri="{9D8B030D-6E8A-4147-A177-3AD203B41FA5}">
                      <a16:colId xmlns:a16="http://schemas.microsoft.com/office/drawing/2014/main" val="2667863261"/>
                    </a:ext>
                  </a:extLst>
                </a:gridCol>
              </a:tblGrid>
              <a:tr h="753501">
                <a:tc>
                  <a:txBody>
                    <a:bodyPr/>
                    <a:lstStyle/>
                    <a:p>
                      <a:pPr algn="ctr">
                        <a:lnSpc>
                          <a:spcPts val="3220"/>
                        </a:lnSpc>
                        <a:defRPr/>
                      </a:pP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07</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08</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4</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09</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5</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10</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6</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11</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10993"/>
                  </a:ext>
                </a:extLst>
              </a:tr>
              <a:tr h="1397768">
                <a:tc>
                  <a:txBody>
                    <a:bodyPr/>
                    <a:lstStyle/>
                    <a:p>
                      <a:pPr algn="ctr">
                        <a:lnSpc>
                          <a:spcPts val="2520"/>
                        </a:lnSpc>
                        <a:defRPr/>
                      </a:pPr>
                      <a:r>
                        <a:rPr lang="en-US" sz="1800" dirty="0" err="1">
                          <a:latin typeface="Times New Roman" panose="02020603050405020304" pitchFamily="18" charset="0"/>
                          <a:cs typeface="Times New Roman" panose="02020603050405020304" pitchFamily="18" charset="0"/>
                          <a:sym typeface="Asap Bold"/>
                        </a:rPr>
                        <a:t>Hoạt</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động</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học</a:t>
                      </a:r>
                      <a:r>
                        <a:rPr lang="en-US" sz="1800" dirty="0">
                          <a:latin typeface="Times New Roman" panose="02020603050405020304" pitchFamily="18" charset="0"/>
                          <a:cs typeface="Times New Roman" panose="02020603050405020304" pitchFamily="18" charset="0"/>
                          <a:sym typeface="Asap Bold"/>
                        </a:rPr>
                        <a:t> </a:t>
                      </a: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7/04/2025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 giỗ tổ Hùng Vương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Ngày8/04/2025</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THỂ CHẤT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VĐCB: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 qua vật cản cao 15- 20cm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9/04/2025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NHẬN THỨC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Đếm đến 10 nhận biết số 10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Ngày10/04/2025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NGÔN NGỮ</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 quen chữ cái q, 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11/04/2025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THẨM MĨ</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Dạy VĐMH bài hát:  </a:t>
                      </a:r>
                    </a:p>
                    <a:p>
                      <a:pPr algn="ctr"/>
                      <a:r>
                        <a:rPr lang="fr-FR"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 hè đến</a:t>
                      </a:r>
                      <a:r>
                        <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856031"/>
                  </a:ext>
                </a:extLst>
              </a:tr>
              <a:tr h="4184259">
                <a:tc>
                  <a:txBody>
                    <a:bodyPr/>
                    <a:lstStyle/>
                    <a:p>
                      <a:pPr algn="ctr">
                        <a:lnSpc>
                          <a:spcPts val="2520"/>
                        </a:lnSpc>
                        <a:defRPr/>
                      </a:pPr>
                      <a:r>
                        <a:rPr lang="en-US" sz="1800" dirty="0" err="1">
                          <a:latin typeface="Times New Roman" panose="02020603050405020304" pitchFamily="18" charset="0"/>
                          <a:cs typeface="Times New Roman" panose="02020603050405020304" pitchFamily="18" charset="0"/>
                          <a:sym typeface="Asap Bold"/>
                        </a:rPr>
                        <a:t>Hoạt</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động</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ngoài</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trời</a:t>
                      </a:r>
                      <a:r>
                        <a:rPr lang="en-US" sz="1800" dirty="0">
                          <a:latin typeface="Times New Roman" panose="02020603050405020304" pitchFamily="18" charset="0"/>
                          <a:cs typeface="Times New Roman" panose="02020603050405020304" pitchFamily="18" charset="0"/>
                          <a:sym typeface="Asap Bold"/>
                        </a:rPr>
                        <a:t> </a:t>
                      </a: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7/04/2025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nl-NL"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 giỗ tổ Hùng Vương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8/04/2025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R="21590"/>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a:t>
                      </a: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nước, cần câu cá, cá nhựa; Khuôn, cát ẩm; Bộ đồ chơi với cát; Bảng theo dõi sự phát triển của cây nảy mầm từ hạt; Bình tưới, ủng.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 sát:</a:t>
                      </a: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Cây hoa đồng tiền tại khu vườn thiên nhiên.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buFontTx/>
                        <a:buChar char="-"/>
                      </a:pPr>
                      <a:r>
                        <a:rPr lang="nl-NL"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TCVĐ</a:t>
                      </a: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“Ô tô và chim sẻ” tại sân trường.</a:t>
                      </a:r>
                      <a:endParaRPr lang="en-US" sz="1800" b="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FontTx/>
                        <a:buNone/>
                      </a:pPr>
                      <a:r>
                        <a:rPr lang="nl-NL"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tự do</a:t>
                      </a: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nl-NL"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 tại khu vực 4</a:t>
                      </a:r>
                      <a:r>
                        <a:rPr lang="nl-NL"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nl-NL"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9/04/2025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R="21590"/>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Bảng chơi “Khám phá dòng chảy của nước”, bảng gắn kết quả vật chìm, vật nổi; Bảng theo dõi sự phát triển của cây nảy mầm từ lá; Bình tưới, ủng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R="21590" algn="just"/>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21590" algn="just"/>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sát:</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nước sạch, nước bẩn. tại khu cát nước.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21590"/>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TCVĐ</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“Kéo co” tại sân trường.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 tự do</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 tại khu vực 4</a:t>
                      </a:r>
                      <a:r>
                        <a:rPr lang="nl-NL" sz="16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10/04/2025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bộ màu nhuộm, vải, dụng cụ để nhuộm vải; Bảng kết quả gắn cách pha màu nước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indent="-285750">
                        <a:buFontTx/>
                        <a:buChar char="-"/>
                      </a:pPr>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 sát:</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bầu trời tại sân trường</a:t>
                      </a:r>
                      <a:endParaRPr lang="en-US" sz="1600" b="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indent="-285750">
                        <a:buFontTx/>
                        <a:buChar char="-"/>
                      </a:pPr>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TCVĐ </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“Bịt mắt bắt dê”</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tự do</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tại khu vực 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11/04/2025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R="1270" algn="just"/>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đồ dùng thí nghiệm: Bảng hướng dẫn cách làm, bột baking soda, bóng bay, màu nước, giấm, cốc, gạo...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R="1270" algn="just"/>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R="1270"/>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sát:</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Cây hoa ngũ sắc tại khu vực bồn cây.</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1270" indent="-285750" algn="just">
                        <a:buFontTx/>
                        <a:buChar char="-"/>
                      </a:pPr>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TCDG: </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Rồng rắn lên mây.</a:t>
                      </a:r>
                      <a:endParaRPr lang="en-US" sz="1600">
                        <a:solidFill>
                          <a:schemeClr val="dk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1270" indent="-285750" algn="just">
                        <a:buFontTx/>
                        <a:buChar char="-"/>
                      </a:pP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 tự do</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tại khu vực 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343621"/>
                  </a:ext>
                </a:extLst>
              </a:tr>
              <a:tr h="2665730">
                <a:tc>
                  <a:txBody>
                    <a:bodyPr/>
                    <a:lstStyle/>
                    <a:p>
                      <a:pPr algn="ctr">
                        <a:lnSpc>
                          <a:spcPts val="2520"/>
                        </a:lnSpc>
                        <a:defRPr/>
                      </a:pPr>
                      <a:r>
                        <a:rPr lang="en-US" sz="1800" dirty="0" err="1">
                          <a:latin typeface="Times New Roman" panose="02020603050405020304" pitchFamily="18" charset="0"/>
                          <a:cs typeface="Times New Roman" panose="02020603050405020304" pitchFamily="18" charset="0"/>
                          <a:sym typeface="Asap Bold"/>
                        </a:rPr>
                        <a:t>Hoạt</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động</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chiều</a:t>
                      </a: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7/04/2025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lgn="ctr"/>
                      <a:r>
                        <a:rPr lang="nl-NL"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lgn="ctr"/>
                      <a:r>
                        <a:rPr lang="nl-NL" sz="1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lgn="ctr"/>
                      <a:r>
                        <a:rPr lang="nl-NL"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 giỗ tổ Hùng Vương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lgn="ctr"/>
                      <a:r>
                        <a:rPr lang="en-US"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8/04/2025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Đọc thơ “Trưa hè”.</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 phim vui giao thông tập Tắm biển an toàn kết hợp trò chuyện.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theo ý thích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theo ý thích </a:t>
                      </a: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 góc chơi.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9/04/2025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Trò chuyện về một số biểu hiện khi ốm, nêu nguyên nhân và cách phòng tránh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Trò chơi: Lộn cầu vồng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Hoạt động phòng âm nhạc: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Nhóm 1: Biểu diễn ca nhạc</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Nhóm 2: Trình diễn thời trang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Bài tập với con lăn (Dành cho những trẻ thừa cân- béo phì).</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algn="just"/>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10/04/2025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Nghe truyện: Bốn mùa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Thực hành “ viết “ tên của bản thân theo cách của mình</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Thực hành phơi quần áo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theo ý thích tại góc chơi.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11/04/2025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Dọn đồ dùng, đồ chơi và sắp xếp đúng nơi quy định: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Nhóm 1: Lau đồ chơi/giá đồ chơi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Nhóm 2: Lau bàn ghế</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Nhóm 3: Rửa cốc/ bàn chải răng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Nhận xét bé ngoan cuối tuần.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marL="21590"/>
                      <a:r>
                        <a:rPr lang="nl-NL"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theo ý thích tại góc chơi.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nl-NL"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7172330"/>
                  </a:ext>
                </a:extLst>
              </a:tr>
            </a:tbl>
          </a:graphicData>
        </a:graphic>
      </p:graphicFrame>
      <p:pic>
        <p:nvPicPr>
          <p:cNvPr id="9" name="Picture 8" descr="A group of children playing on a beach&#10;&#10;AI-generated content may be incorrect.">
            <a:extLst>
              <a:ext uri="{FF2B5EF4-FFF2-40B4-BE49-F238E27FC236}">
                <a16:creationId xmlns:a16="http://schemas.microsoft.com/office/drawing/2014/main" id="{9E919BE6-8A6B-3709-C322-2E286281A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2514602" cy="1409700"/>
          </a:xfrm>
          <a:prstGeom prst="rect">
            <a:avLst/>
          </a:prstGeom>
        </p:spPr>
      </p:pic>
    </p:spTree>
    <p:extLst>
      <p:ext uri="{BB962C8B-B14F-4D97-AF65-F5344CB8AC3E}">
        <p14:creationId xmlns:p14="http://schemas.microsoft.com/office/powerpoint/2010/main" val="115176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blue background&#10;&#10;AI-generated content may be incorrect.">
            <a:extLst>
              <a:ext uri="{FF2B5EF4-FFF2-40B4-BE49-F238E27FC236}">
                <a16:creationId xmlns:a16="http://schemas.microsoft.com/office/drawing/2014/main" id="{533CA9CE-BA43-6533-B82D-0B57F11D2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4" y="0"/>
            <a:ext cx="18288000" cy="10287000"/>
          </a:xfrm>
          <a:prstGeom prst="rect">
            <a:avLst/>
          </a:prstGeom>
        </p:spPr>
      </p:pic>
      <p:sp>
        <p:nvSpPr>
          <p:cNvPr id="8" name="Rectangle 7">
            <a:extLst>
              <a:ext uri="{FF2B5EF4-FFF2-40B4-BE49-F238E27FC236}">
                <a16:creationId xmlns:a16="http://schemas.microsoft.com/office/drawing/2014/main" id="{88854843-E354-0F1F-C33B-0BC919CB32EB}"/>
              </a:ext>
            </a:extLst>
          </p:cNvPr>
          <p:cNvSpPr/>
          <p:nvPr/>
        </p:nvSpPr>
        <p:spPr>
          <a:xfrm>
            <a:off x="2454897" y="342900"/>
            <a:ext cx="14706270" cy="769441"/>
          </a:xfrm>
          <a:prstGeom prst="rect">
            <a:avLst/>
          </a:prstGeom>
        </p:spPr>
        <p:txBody>
          <a:bodyPr wrap="none">
            <a:spAutoFit/>
          </a:bodyPr>
          <a:lstStyle/>
          <a:p>
            <a:pPr lvl="0" algn="ctr"/>
            <a:r>
              <a:rPr lang="en-US" sz="4400" b="1" dirty="0">
                <a:solidFill>
                  <a:srgbClr val="000000"/>
                </a:solidFill>
                <a:latin typeface="Faustina Bold"/>
                <a:ea typeface="Faustina Bold"/>
                <a:cs typeface="Faustina Bold"/>
                <a:sym typeface="Faustina Bold"/>
              </a:rPr>
              <a:t>KẾ HOẠCH </a:t>
            </a:r>
            <a:r>
              <a:rPr lang="en-US" sz="4400" b="1" dirty="0" err="1">
                <a:solidFill>
                  <a:srgbClr val="000000"/>
                </a:solidFill>
                <a:latin typeface="Faustina Bold"/>
                <a:ea typeface="Faustina Bold"/>
                <a:cs typeface="Faustina Bold"/>
                <a:sym typeface="Faustina Bold"/>
              </a:rPr>
              <a:t>NHÁNH</a:t>
            </a:r>
            <a:r>
              <a:rPr lang="en-US" sz="4400" b="1" dirty="0">
                <a:solidFill>
                  <a:srgbClr val="000000"/>
                </a:solidFill>
                <a:latin typeface="Faustina Bold"/>
                <a:ea typeface="Faustina Bold"/>
                <a:cs typeface="Faustina Bold"/>
                <a:sym typeface="Faustina Bold"/>
              </a:rPr>
              <a:t> </a:t>
            </a:r>
            <a:r>
              <a:rPr lang="vi-VN" sz="4400" b="1" dirty="0">
                <a:solidFill>
                  <a:srgbClr val="000000"/>
                </a:solidFill>
                <a:latin typeface="Faustina Bold"/>
                <a:ea typeface="Faustina Bold"/>
                <a:cs typeface="Faustina Bold"/>
                <a:sym typeface="Faustina Bold"/>
              </a:rPr>
              <a:t>II</a:t>
            </a:r>
            <a:r>
              <a:rPr lang="en-US" sz="4400" b="1" dirty="0">
                <a:solidFill>
                  <a:srgbClr val="000000"/>
                </a:solidFill>
                <a:latin typeface="Faustina Bold"/>
                <a:ea typeface="Faustina Bold"/>
                <a:cs typeface="Faustina Bold"/>
                <a:sym typeface="Faustina Bold"/>
              </a:rPr>
              <a:t>I</a:t>
            </a:r>
            <a:r>
              <a:rPr lang="en-US" sz="4400" b="1">
                <a:solidFill>
                  <a:srgbClr val="000000"/>
                </a:solidFill>
                <a:latin typeface="Faustina Bold"/>
                <a:ea typeface="Faustina Bold"/>
                <a:cs typeface="Faustina Bold"/>
                <a:sym typeface="Faustina Bold"/>
              </a:rPr>
              <a:t>: TN - BIỂN ĐẢO QUANH BÉ</a:t>
            </a:r>
            <a:r>
              <a:rPr lang="en-US" sz="4400" b="1">
                <a:solidFill>
                  <a:srgbClr val="000000"/>
                </a:solidFill>
                <a:latin typeface="Faustina Bold"/>
                <a:ea typeface="Faustina Bold"/>
                <a:cs typeface="Faustina Bold"/>
              </a:rPr>
              <a:t>- </a:t>
            </a:r>
            <a:r>
              <a:rPr lang="en-US" sz="4400" b="1" dirty="0" err="1">
                <a:solidFill>
                  <a:srgbClr val="000000"/>
                </a:solidFill>
                <a:latin typeface="Faustina Bold"/>
                <a:ea typeface="Faustina Bold"/>
                <a:cs typeface="Faustina Bold"/>
              </a:rPr>
              <a:t>TUẦN</a:t>
            </a:r>
            <a:r>
              <a:rPr lang="en-US" sz="4400" b="1" dirty="0">
                <a:solidFill>
                  <a:srgbClr val="000000"/>
                </a:solidFill>
                <a:latin typeface="Faustina Bold"/>
                <a:ea typeface="Faustina Bold"/>
                <a:cs typeface="Faustina Bold"/>
              </a:rPr>
              <a:t> </a:t>
            </a:r>
            <a:r>
              <a:rPr lang="vi-VN" sz="4400" b="1" dirty="0">
                <a:solidFill>
                  <a:srgbClr val="000000"/>
                </a:solidFill>
                <a:latin typeface="Faustina Bold"/>
                <a:ea typeface="Faustina Bold"/>
                <a:cs typeface="Faustina Bold"/>
              </a:rPr>
              <a:t>3</a:t>
            </a:r>
            <a:endParaRPr lang="en-US" sz="4400" b="1" dirty="0">
              <a:solidFill>
                <a:srgbClr val="000000"/>
              </a:solidFill>
              <a:latin typeface="Faustina Bold"/>
              <a:ea typeface="Faustina Bold"/>
              <a:cs typeface="Faustina Bold"/>
              <a:sym typeface="Faustina Bold"/>
            </a:endParaRPr>
          </a:p>
        </p:txBody>
      </p:sp>
      <p:graphicFrame>
        <p:nvGraphicFramePr>
          <p:cNvPr id="9" name="Table 8">
            <a:extLst>
              <a:ext uri="{FF2B5EF4-FFF2-40B4-BE49-F238E27FC236}">
                <a16:creationId xmlns:a16="http://schemas.microsoft.com/office/drawing/2014/main" id="{AF0DA052-615B-E4F0-0FF1-F81EBA585A45}"/>
              </a:ext>
            </a:extLst>
          </p:cNvPr>
          <p:cNvGraphicFramePr>
            <a:graphicFrameLocks noGrp="1"/>
          </p:cNvGraphicFramePr>
          <p:nvPr>
            <p:extLst>
              <p:ext uri="{D42A27DB-BD31-4B8C-83A1-F6EECF244321}">
                <p14:modId xmlns:p14="http://schemas.microsoft.com/office/powerpoint/2010/main" val="1887792886"/>
              </p:ext>
            </p:extLst>
          </p:nvPr>
        </p:nvGraphicFramePr>
        <p:xfrm>
          <a:off x="890517" y="1194488"/>
          <a:ext cx="16383001" cy="9029698"/>
        </p:xfrm>
        <a:graphic>
          <a:graphicData uri="http://schemas.openxmlformats.org/drawingml/2006/table">
            <a:tbl>
              <a:tblPr>
                <a:tableStyleId>{3C2FFA5D-87B4-456A-9821-1D502468CF0F}</a:tableStyleId>
              </a:tblPr>
              <a:tblGrid>
                <a:gridCol w="1522989">
                  <a:extLst>
                    <a:ext uri="{9D8B030D-6E8A-4147-A177-3AD203B41FA5}">
                      <a16:colId xmlns:a16="http://schemas.microsoft.com/office/drawing/2014/main" val="1144033258"/>
                    </a:ext>
                  </a:extLst>
                </a:gridCol>
                <a:gridCol w="3068467">
                  <a:extLst>
                    <a:ext uri="{9D8B030D-6E8A-4147-A177-3AD203B41FA5}">
                      <a16:colId xmlns:a16="http://schemas.microsoft.com/office/drawing/2014/main" val="4096908221"/>
                    </a:ext>
                  </a:extLst>
                </a:gridCol>
                <a:gridCol w="2934374">
                  <a:extLst>
                    <a:ext uri="{9D8B030D-6E8A-4147-A177-3AD203B41FA5}">
                      <a16:colId xmlns:a16="http://schemas.microsoft.com/office/drawing/2014/main" val="1380978416"/>
                    </a:ext>
                  </a:extLst>
                </a:gridCol>
                <a:gridCol w="2990740">
                  <a:extLst>
                    <a:ext uri="{9D8B030D-6E8A-4147-A177-3AD203B41FA5}">
                      <a16:colId xmlns:a16="http://schemas.microsoft.com/office/drawing/2014/main" val="231298948"/>
                    </a:ext>
                  </a:extLst>
                </a:gridCol>
                <a:gridCol w="2867260">
                  <a:extLst>
                    <a:ext uri="{9D8B030D-6E8A-4147-A177-3AD203B41FA5}">
                      <a16:colId xmlns:a16="http://schemas.microsoft.com/office/drawing/2014/main" val="1697758002"/>
                    </a:ext>
                  </a:extLst>
                </a:gridCol>
                <a:gridCol w="2999171">
                  <a:extLst>
                    <a:ext uri="{9D8B030D-6E8A-4147-A177-3AD203B41FA5}">
                      <a16:colId xmlns:a16="http://schemas.microsoft.com/office/drawing/2014/main" val="2667863261"/>
                    </a:ext>
                  </a:extLst>
                </a:gridCol>
              </a:tblGrid>
              <a:tr h="742768">
                <a:tc>
                  <a:txBody>
                    <a:bodyPr/>
                    <a:lstStyle/>
                    <a:p>
                      <a:pPr algn="ctr">
                        <a:lnSpc>
                          <a:spcPts val="3220"/>
                        </a:lnSpc>
                        <a:defRPr/>
                      </a:pP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14</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15</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4</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16</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17</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pP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 6</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0" kern="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18</a:t>
                      </a:r>
                      <a:r>
                        <a:rPr lang="en-US" sz="1800" b="1" i="0" kern="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b="1" i="0" kern="0" dirty="0">
                          <a:effectLst/>
                          <a:latin typeface="Times New Roman" panose="02020603050405020304" pitchFamily="18" charset="0"/>
                          <a:ea typeface="Calibri" panose="020F0502020204030204" pitchFamily="34" charset="0"/>
                          <a:cs typeface="Times New Roman" panose="02020603050405020304" pitchFamily="18" charset="0"/>
                        </a:rPr>
                        <a:t>04/2025</a:t>
                      </a:r>
                      <a:endParaRPr lang="ko-KR" altLang="en-US" sz="1800" i="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10993"/>
                  </a:ext>
                </a:extLst>
              </a:tr>
              <a:tr h="1822346">
                <a:tc>
                  <a:txBody>
                    <a:bodyPr/>
                    <a:lstStyle/>
                    <a:p>
                      <a:pPr algn="ctr">
                        <a:lnSpc>
                          <a:spcPts val="2520"/>
                        </a:lnSpc>
                        <a:defRPr/>
                      </a:pPr>
                      <a:r>
                        <a:rPr lang="en-US" sz="1800" dirty="0" err="1">
                          <a:latin typeface="Times New Roman" panose="02020603050405020304" pitchFamily="18" charset="0"/>
                          <a:cs typeface="Times New Roman" panose="02020603050405020304" pitchFamily="18" charset="0"/>
                          <a:sym typeface="Asap Bold"/>
                        </a:rPr>
                        <a:t>Hoạt</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động</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học</a:t>
                      </a:r>
                      <a:r>
                        <a:rPr lang="en-US" sz="1800" dirty="0">
                          <a:latin typeface="Times New Roman" panose="02020603050405020304" pitchFamily="18" charset="0"/>
                          <a:cs typeface="Times New Roman" panose="02020603050405020304" pitchFamily="18" charset="0"/>
                          <a:sym typeface="Asap Bold"/>
                        </a:rPr>
                        <a:t> </a:t>
                      </a: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b="1" kern="1200" dirty="0">
                          <a:solidFill>
                            <a:schemeClr val="dk1"/>
                          </a:solidFill>
                          <a:effectLst/>
                          <a:latin typeface="Times New Roman" panose="02020603050405020304" pitchFamily="18" charset="0"/>
                          <a:ea typeface="+mn-ea"/>
                          <a:cs typeface="Times New Roman" panose="02020603050405020304" pitchFamily="18" charset="0"/>
                        </a:rPr>
                        <a:t>PHÁT TRIỂN</a:t>
                      </a:r>
                      <a:endParaRPr lang="vi-VN" sz="1800" b="1" kern="1200" dirty="0">
                        <a:solidFill>
                          <a:schemeClr val="dk1"/>
                        </a:solidFill>
                        <a:effectLst/>
                        <a:latin typeface="Times New Roman" panose="02020603050405020304" pitchFamily="18" charset="0"/>
                        <a:ea typeface="+mn-ea"/>
                        <a:cs typeface="Times New Roman" panose="02020603050405020304" pitchFamily="18" charset="0"/>
                      </a:endParaRPr>
                    </a:p>
                    <a:p>
                      <a:pPr marL="0" algn="ctr" defTabSz="914400" rtl="0" eaLnBrk="1" latinLnBrk="0" hangingPunct="1"/>
                      <a:r>
                        <a:rPr lang="vi-VN" sz="1800" b="1" kern="1200" dirty="0">
                          <a:solidFill>
                            <a:schemeClr val="dk1"/>
                          </a:solidFill>
                          <a:effectLst/>
                          <a:latin typeface="Times New Roman" panose="02020603050405020304" pitchFamily="18" charset="0"/>
                          <a:ea typeface="+mn-ea"/>
                          <a:cs typeface="Times New Roman" panose="02020603050405020304" pitchFamily="18" charset="0"/>
                        </a:rPr>
                        <a:t>NHẬN THỨC</a:t>
                      </a:r>
                      <a:endParaRPr lang="en-US" sz="1800" b="1" kern="1200" dirty="0">
                        <a:solidFill>
                          <a:schemeClr val="dk1"/>
                        </a:solidFill>
                        <a:effectLst/>
                        <a:latin typeface="Times New Roman" panose="02020603050405020304" pitchFamily="18" charset="0"/>
                        <a:ea typeface="+mn-ea"/>
                        <a:cs typeface="Times New Roman" panose="02020603050405020304" pitchFamily="18" charset="0"/>
                      </a:endParaRPr>
                    </a:p>
                    <a:p>
                      <a:pPr algn="ctr"/>
                      <a:r>
                        <a:rPr lang="nl-NL" sz="1800" b="1" kern="1200" dirty="0">
                          <a:solidFill>
                            <a:schemeClr val="dk1"/>
                          </a:solidFill>
                          <a:effectLst/>
                          <a:latin typeface="Times New Roman" panose="02020603050405020304" pitchFamily="18" charset="0"/>
                          <a:ea typeface="+mn-ea"/>
                          <a:cs typeface="Times New Roman" panose="02020603050405020304" pitchFamily="18" charset="0"/>
                        </a:rPr>
                        <a:t> </a:t>
                      </a:r>
                      <a:endParaRPr lang="en-US" dirty="0">
                        <a:effectLst/>
                        <a:latin typeface="Times New Roman" panose="02020603050405020304" pitchFamily="18" charset="0"/>
                        <a:cs typeface="Times New Roman" panose="02020603050405020304" pitchFamily="18" charset="0"/>
                      </a:endParaRPr>
                    </a:p>
                    <a:p>
                      <a:pPr algn="ctr"/>
                      <a:r>
                        <a:rPr lang="vi-VN" sz="1800" dirty="0">
                          <a:solidFill>
                            <a:srgbClr val="000000"/>
                          </a:solidFill>
                          <a:effectLst/>
                          <a:latin typeface="Times New Roman" panose="02020603050405020304" pitchFamily="18" charset="0"/>
                          <a:ea typeface="Times New Roman" panose="02020603050405020304" pitchFamily="18" charset="0"/>
                        </a:rPr>
                        <a:t>Điều kỳ diệu của sỏi</a:t>
                      </a:r>
                      <a:r>
                        <a:rPr lang="vi-VN" sz="1800" b="1" dirty="0">
                          <a:solidFill>
                            <a:srgbClr val="000000"/>
                          </a:solidFill>
                          <a:effectLst/>
                          <a:latin typeface="Times New Roman" panose="02020603050405020304" pitchFamily="18" charset="0"/>
                          <a:ea typeface="Times New Roman" panose="02020603050405020304" pitchFamily="18" charset="0"/>
                        </a:rPr>
                        <a:t> </a:t>
                      </a:r>
                      <a:r>
                        <a:rPr lang="nl-NL" sz="1800" b="1" i="1" kern="1200" dirty="0">
                          <a:solidFill>
                            <a:schemeClr val="dk1"/>
                          </a:solidFill>
                          <a:effectLst/>
                          <a:latin typeface="Times New Roman" panose="02020603050405020304" pitchFamily="18" charset="0"/>
                          <a:ea typeface="+mn-ea"/>
                          <a:cs typeface="Times New Roman" panose="02020603050405020304" pitchFamily="18" charset="0"/>
                        </a:rPr>
                        <a:t> </a:t>
                      </a:r>
                      <a:endParaRPr lang="en-US"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b="1" kern="1200" dirty="0">
                          <a:solidFill>
                            <a:schemeClr val="dk1"/>
                          </a:solidFill>
                          <a:effectLst/>
                          <a:latin typeface="Times New Roman" panose="02020603050405020304" pitchFamily="18" charset="0"/>
                          <a:ea typeface="+mn-ea"/>
                          <a:cs typeface="Times New Roman" panose="02020603050405020304" pitchFamily="18" charset="0"/>
                        </a:rPr>
                        <a:t>PHÁT TRIỂN</a:t>
                      </a:r>
                      <a:endParaRPr lang="en-US" dirty="0">
                        <a:effectLst/>
                        <a:latin typeface="Times New Roman" panose="02020603050405020304" pitchFamily="18" charset="0"/>
                        <a:cs typeface="Times New Roman" panose="02020603050405020304" pitchFamily="18" charset="0"/>
                      </a:endParaRPr>
                    </a:p>
                    <a:p>
                      <a:pPr algn="ctr"/>
                      <a:r>
                        <a:rPr lang="nl-NL" sz="1800" b="1" kern="1200" dirty="0">
                          <a:solidFill>
                            <a:schemeClr val="dk1"/>
                          </a:solidFill>
                          <a:effectLst/>
                          <a:latin typeface="Times New Roman" panose="02020603050405020304" pitchFamily="18" charset="0"/>
                          <a:ea typeface="+mn-ea"/>
                          <a:cs typeface="Times New Roman" panose="02020603050405020304" pitchFamily="18" charset="0"/>
                        </a:rPr>
                        <a:t> THỂ CHẤT</a:t>
                      </a:r>
                      <a:endParaRPr lang="vi-VN" sz="1800" b="1" kern="1200" dirty="0">
                        <a:solidFill>
                          <a:schemeClr val="dk1"/>
                        </a:solidFill>
                        <a:effectLst/>
                        <a:latin typeface="Times New Roman" panose="02020603050405020304" pitchFamily="18" charset="0"/>
                        <a:ea typeface="+mn-ea"/>
                        <a:cs typeface="Times New Roman" panose="02020603050405020304" pitchFamily="18" charset="0"/>
                      </a:endParaRPr>
                    </a:p>
                    <a:p>
                      <a:pPr algn="ctr"/>
                      <a:endParaRPr lang="vi-VN" sz="1800" b="1" kern="1200" dirty="0">
                        <a:solidFill>
                          <a:schemeClr val="dk1"/>
                        </a:solidFill>
                        <a:effectLst/>
                        <a:latin typeface="Times New Roman" panose="02020603050405020304" pitchFamily="18" charset="0"/>
                        <a:ea typeface="+mn-ea"/>
                        <a:cs typeface="Times New Roman" panose="02020603050405020304" pitchFamily="18" charset="0"/>
                      </a:endParaRPr>
                    </a:p>
                    <a:p>
                      <a:pPr marL="635" indent="-1905" algn="ctr" fontAlgn="t">
                        <a:lnSpc>
                          <a:spcPct val="115000"/>
                        </a:lnSpc>
                        <a:spcAft>
                          <a:spcPts val="1000"/>
                        </a:spcAft>
                      </a:pPr>
                      <a:r>
                        <a:rPr lang="vi-VN" sz="1800" dirty="0">
                          <a:solidFill>
                            <a:srgbClr val="000000"/>
                          </a:solidFill>
                          <a:effectLst/>
                          <a:latin typeface="Times New Roman" panose="02020603050405020304" pitchFamily="18" charset="0"/>
                          <a:ea typeface="Times New Roman" panose="02020603050405020304" pitchFamily="18" charset="0"/>
                        </a:rPr>
                        <a:t>Bật qua vật cản</a:t>
                      </a:r>
                      <a:endParaRPr lang="en-US" sz="1600" dirty="0">
                        <a:effectLst/>
                        <a:latin typeface="Times New Roman" panose="02020603050405020304" pitchFamily="18" charset="0"/>
                        <a:ea typeface="Times New Roman" panose="02020603050405020304" pitchFamily="18" charset="0"/>
                      </a:endParaRPr>
                    </a:p>
                    <a:p>
                      <a:pPr algn="ctr"/>
                      <a:endParaRPr lang="en-US" dirty="0">
                        <a:effectLst/>
                        <a:latin typeface="Times New Roman" panose="02020603050405020304" pitchFamily="18" charset="0"/>
                        <a:cs typeface="Times New Roman" panose="02020603050405020304" pitchFamily="18" charset="0"/>
                      </a:endParaRPr>
                    </a:p>
                    <a:p>
                      <a:pPr algn="ctr"/>
                      <a:r>
                        <a:rPr lang="nl-NL" sz="1800" b="1" i="1" kern="1200" dirty="0">
                          <a:solidFill>
                            <a:schemeClr val="dk1"/>
                          </a:solidFill>
                          <a:effectLst/>
                          <a:latin typeface="Times New Roman" panose="02020603050405020304" pitchFamily="18" charset="0"/>
                          <a:ea typeface="+mn-ea"/>
                          <a:cs typeface="Times New Roman" panose="02020603050405020304" pitchFamily="18" charset="0"/>
                        </a:rPr>
                        <a:t> </a:t>
                      </a:r>
                      <a:endParaRPr lang="en-US"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b="1" kern="1200" dirty="0">
                          <a:solidFill>
                            <a:schemeClr val="dk1"/>
                          </a:solidFill>
                          <a:effectLst/>
                          <a:latin typeface="Times New Roman" panose="02020603050405020304" pitchFamily="18" charset="0"/>
                          <a:ea typeface="+mn-ea"/>
                          <a:cs typeface="Times New Roman" panose="02020603050405020304" pitchFamily="18" charset="0"/>
                        </a:rPr>
                        <a:t>PHÁT TRIỂN</a:t>
                      </a:r>
                      <a:endParaRPr lang="en-US" dirty="0">
                        <a:effectLst/>
                        <a:latin typeface="Times New Roman" panose="02020603050405020304" pitchFamily="18" charset="0"/>
                        <a:cs typeface="Times New Roman" panose="02020603050405020304" pitchFamily="18" charset="0"/>
                      </a:endParaRPr>
                    </a:p>
                    <a:p>
                      <a:pPr algn="ctr"/>
                      <a:r>
                        <a:rPr lang="fr-FR" sz="1800" b="1" kern="1200" dirty="0">
                          <a:solidFill>
                            <a:schemeClr val="dk1"/>
                          </a:solidFill>
                          <a:effectLst/>
                          <a:latin typeface="Times New Roman" panose="02020603050405020304" pitchFamily="18" charset="0"/>
                          <a:ea typeface="+mn-ea"/>
                          <a:cs typeface="Times New Roman" panose="02020603050405020304" pitchFamily="18" charset="0"/>
                        </a:rPr>
                        <a:t> </a:t>
                      </a: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NHẬN THỨC</a:t>
                      </a:r>
                    </a:p>
                    <a:p>
                      <a:pPr algn="ct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635" indent="-1905" algn="ctr" fontAlgn="t">
                        <a:lnSpc>
                          <a:spcPct val="115000"/>
                        </a:lnSpc>
                      </a:pPr>
                      <a:r>
                        <a:rPr lang="vi-VN" sz="1800" dirty="0">
                          <a:solidFill>
                            <a:srgbClr val="000000"/>
                          </a:solidFill>
                          <a:effectLst/>
                          <a:latin typeface="Times New Roman" panose="02020603050405020304" pitchFamily="18" charset="0"/>
                          <a:ea typeface="Times New Roman" panose="02020603050405020304" pitchFamily="18" charset="0"/>
                        </a:rPr>
                        <a:t>Xác định phía trên - dưới, trước- sau, phải- trái của đối tượng khác</a:t>
                      </a:r>
                      <a:r>
                        <a:rPr lang="vi-VN" sz="1800" b="1" dirty="0">
                          <a:solidFill>
                            <a:srgbClr val="000000"/>
                          </a:solidFill>
                          <a:effectLst/>
                          <a:latin typeface="Times New Roman" panose="02020603050405020304" pitchFamily="18" charset="0"/>
                          <a:ea typeface="Times New Roman" panose="02020603050405020304" pitchFamily="18" charset="0"/>
                        </a:rPr>
                        <a:t> </a:t>
                      </a:r>
                      <a:r>
                        <a:rPr lang="fr-FR" sz="1800" i="1" kern="1200" dirty="0">
                          <a:solidFill>
                            <a:schemeClr val="dk1"/>
                          </a:solidFill>
                          <a:effectLst/>
                          <a:latin typeface="Times New Roman" panose="02020603050405020304" pitchFamily="18" charset="0"/>
                          <a:ea typeface="+mn-ea"/>
                          <a:cs typeface="Times New Roman" panose="02020603050405020304" pitchFamily="18" charset="0"/>
                        </a:rPr>
                        <a:t> </a:t>
                      </a:r>
                      <a:endParaRPr lang="en-US"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b="1" kern="1200" dirty="0">
                          <a:solidFill>
                            <a:schemeClr val="dk1"/>
                          </a:solidFill>
                          <a:effectLst/>
                          <a:latin typeface="Times New Roman" panose="02020603050405020304" pitchFamily="18" charset="0"/>
                          <a:ea typeface="+mn-ea"/>
                          <a:cs typeface="Times New Roman" panose="02020603050405020304" pitchFamily="18" charset="0"/>
                        </a:rPr>
                        <a:t>PHÁT TRIỂN</a:t>
                      </a:r>
                      <a:endParaRPr lang="en-US"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NL"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b="1" kern="1200" dirty="0" err="1">
                          <a:solidFill>
                            <a:schemeClr val="dk1"/>
                          </a:solidFill>
                          <a:effectLst/>
                          <a:latin typeface="Times New Roman" panose="02020603050405020304" pitchFamily="18" charset="0"/>
                          <a:ea typeface="+mn-ea"/>
                          <a:cs typeface="Times New Roman" panose="02020603050405020304" pitchFamily="18" charset="0"/>
                        </a:rPr>
                        <a:t>NGÔN</a:t>
                      </a:r>
                      <a:r>
                        <a:rPr lang="fr-FR"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b="1" kern="1200" dirty="0" err="1">
                          <a:solidFill>
                            <a:schemeClr val="dk1"/>
                          </a:solidFill>
                          <a:effectLst/>
                          <a:latin typeface="Times New Roman" panose="02020603050405020304" pitchFamily="18" charset="0"/>
                          <a:ea typeface="+mn-ea"/>
                          <a:cs typeface="Times New Roman" panose="02020603050405020304" pitchFamily="18" charset="0"/>
                        </a:rPr>
                        <a:t>NGỮ</a:t>
                      </a:r>
                      <a:r>
                        <a:rPr lang="nl-NL" sz="1800" b="1" i="1" kern="1200" dirty="0">
                          <a:solidFill>
                            <a:schemeClr val="dk1"/>
                          </a:solidFill>
                          <a:effectLst/>
                          <a:latin typeface="Times New Roman" panose="02020603050405020304" pitchFamily="18" charset="0"/>
                          <a:ea typeface="+mn-ea"/>
                          <a:cs typeface="Times New Roman" panose="02020603050405020304" pitchFamily="18" charset="0"/>
                        </a:rPr>
                        <a:t> </a:t>
                      </a:r>
                      <a:endParaRPr lang="vi-VN" sz="1800" b="1" i="1" kern="1200" dirty="0">
                        <a:solidFill>
                          <a:schemeClr val="dk1"/>
                        </a:solidFill>
                        <a:effectLst/>
                        <a:latin typeface="Times New Roman" panose="02020603050405020304" pitchFamily="18" charset="0"/>
                        <a:ea typeface="+mn-ea"/>
                        <a:cs typeface="Times New Roman" panose="02020603050405020304" pitchFamily="18" charset="0"/>
                      </a:endParaRPr>
                    </a:p>
                    <a:p>
                      <a:pPr algn="ctr"/>
                      <a:endParaRPr lang="en-US" dirty="0">
                        <a:effectLst/>
                        <a:latin typeface="Times New Roman" panose="02020603050405020304" pitchFamily="18" charset="0"/>
                        <a:cs typeface="Times New Roman" panose="02020603050405020304" pitchFamily="18" charset="0"/>
                      </a:endParaRPr>
                    </a:p>
                    <a:p>
                      <a:pPr algn="ctr"/>
                      <a:r>
                        <a:rPr lang="nl-NL" sz="1800" b="1"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rPr>
                        <a:t>Thơ: Bạn cát</a:t>
                      </a:r>
                      <a:endParaRPr lang="en-US" dirty="0">
                        <a:effectLst/>
                        <a:latin typeface="Times New Roman" panose="02020603050405020304" pitchFamily="18" charset="0"/>
                        <a:cs typeface="Times New Roman" panose="02020603050405020304" pitchFamily="18" charset="0"/>
                      </a:endParaRPr>
                    </a:p>
                    <a:p>
                      <a:pPr algn="ctr"/>
                      <a:r>
                        <a:rPr lang="nl-NL" sz="1800" i="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1800" i="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b="1" kern="1200" dirty="0">
                          <a:solidFill>
                            <a:schemeClr val="dk1"/>
                          </a:solidFill>
                          <a:effectLst/>
                          <a:latin typeface="+mj-lt"/>
                          <a:ea typeface="+mn-ea"/>
                          <a:cs typeface="+mn-cs"/>
                        </a:rPr>
                        <a:t>PHÁT TRIỂN</a:t>
                      </a:r>
                      <a:endParaRPr lang="en-US" sz="1800" b="0" kern="1200" dirty="0">
                        <a:solidFill>
                          <a:schemeClr val="dk1"/>
                        </a:solidFill>
                        <a:effectLst/>
                        <a:latin typeface="+mj-lt"/>
                        <a:ea typeface="+mn-ea"/>
                        <a:cs typeface="+mn-cs"/>
                      </a:endParaRPr>
                    </a:p>
                    <a:p>
                      <a:pPr algn="ctr"/>
                      <a:r>
                        <a:rPr lang="nl-NL" sz="1800" b="1" kern="1200" dirty="0">
                          <a:solidFill>
                            <a:schemeClr val="dk1"/>
                          </a:solidFill>
                          <a:effectLst/>
                          <a:latin typeface="Times New Roman" panose="02020603050405020304" pitchFamily="18" charset="0"/>
                          <a:ea typeface="+mn-ea"/>
                          <a:cs typeface="Times New Roman" panose="02020603050405020304" pitchFamily="18" charset="0"/>
                        </a:rPr>
                        <a:t>THẨM MĨ</a:t>
                      </a:r>
                      <a:endParaRPr lang="en-US" dirty="0">
                        <a:effectLst/>
                        <a:latin typeface="Times New Roman" panose="02020603050405020304" pitchFamily="18" charset="0"/>
                        <a:cs typeface="Times New Roman" panose="02020603050405020304" pitchFamily="18" charset="0"/>
                      </a:endParaRPr>
                    </a:p>
                    <a:p>
                      <a:pPr algn="ctr"/>
                      <a:r>
                        <a:rPr lang="nl-NL" sz="1800" b="1" i="1" kern="1200" dirty="0">
                          <a:solidFill>
                            <a:schemeClr val="dk1"/>
                          </a:solidFill>
                          <a:effectLst/>
                          <a:latin typeface="Times New Roman" panose="02020603050405020304" pitchFamily="18" charset="0"/>
                          <a:ea typeface="+mn-ea"/>
                          <a:cs typeface="Times New Roman" panose="02020603050405020304" pitchFamily="18" charset="0"/>
                        </a:rPr>
                        <a:t> </a:t>
                      </a:r>
                      <a:endParaRPr lang="en-US" dirty="0">
                        <a:effectLst/>
                        <a:latin typeface="Times New Roman" panose="02020603050405020304" pitchFamily="18" charset="0"/>
                        <a:cs typeface="Times New Roman" panose="02020603050405020304" pitchFamily="18" charset="0"/>
                      </a:endParaRPr>
                    </a:p>
                    <a:p>
                      <a:pPr algn="ctr"/>
                      <a:r>
                        <a:rPr lang="vi-VN" sz="1800" kern="1200" dirty="0">
                          <a:solidFill>
                            <a:schemeClr val="dk1"/>
                          </a:solidFill>
                          <a:effectLst/>
                          <a:latin typeface="+mj-lt"/>
                          <a:ea typeface="+mn-ea"/>
                          <a:cs typeface="+mn-cs"/>
                        </a:rPr>
                        <a:t> </a:t>
                      </a:r>
                      <a:r>
                        <a:rPr lang="vi-VN" sz="1800" dirty="0">
                          <a:solidFill>
                            <a:srgbClr val="000000"/>
                          </a:solidFill>
                          <a:effectLst/>
                          <a:latin typeface="Times New Roman" panose="02020603050405020304" pitchFamily="18" charset="0"/>
                          <a:ea typeface="Times New Roman" panose="02020603050405020304" pitchFamily="18" charset="0"/>
                        </a:rPr>
                        <a:t>Dạy kỹ năng ca hát bài: </a:t>
                      </a:r>
                      <a:r>
                        <a:rPr lang="en-US" sz="1800" dirty="0" err="1">
                          <a:solidFill>
                            <a:srgbClr val="000000"/>
                          </a:solidFill>
                          <a:effectLst/>
                          <a:latin typeface="Times New Roman" panose="02020603050405020304" pitchFamily="18" charset="0"/>
                          <a:ea typeface="Times New Roman" panose="02020603050405020304" pitchFamily="18" charset="0"/>
                        </a:rPr>
                        <a:t>Nghịch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cát</a:t>
                      </a:r>
                      <a:endParaRPr lang="en-US" sz="1800" kern="1200" dirty="0">
                        <a:solidFill>
                          <a:schemeClr val="dk1"/>
                        </a:solidFill>
                        <a:effectLst/>
                        <a:latin typeface="+mj-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856031"/>
                  </a:ext>
                </a:extLst>
              </a:tr>
              <a:tr h="3802891">
                <a:tc>
                  <a:txBody>
                    <a:bodyPr/>
                    <a:lstStyle/>
                    <a:p>
                      <a:pPr algn="ctr">
                        <a:lnSpc>
                          <a:spcPts val="2520"/>
                        </a:lnSpc>
                        <a:defRPr/>
                      </a:pPr>
                      <a:r>
                        <a:rPr lang="en-US" sz="1800" dirty="0" err="1">
                          <a:latin typeface="Times New Roman" panose="02020603050405020304" pitchFamily="18" charset="0"/>
                          <a:cs typeface="Times New Roman" panose="02020603050405020304" pitchFamily="18" charset="0"/>
                          <a:sym typeface="Asap Bold"/>
                        </a:rPr>
                        <a:t>Hoạt</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động</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ngoài</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trời</a:t>
                      </a:r>
                      <a:r>
                        <a:rPr lang="en-US" sz="1800" dirty="0">
                          <a:latin typeface="Times New Roman" panose="02020603050405020304" pitchFamily="18" charset="0"/>
                          <a:cs typeface="Times New Roman" panose="02020603050405020304" pitchFamily="18" charset="0"/>
                          <a:sym typeface="Asap Bold"/>
                        </a:rPr>
                        <a:t> </a:t>
                      </a: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1590" algn="just">
                        <a:lnSpc>
                          <a:spcPct val="115000"/>
                        </a:lnSpc>
                        <a:buNone/>
                      </a:pPr>
                      <a:r>
                        <a:rPr lang="nl-N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HĐCMĐ:</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vi-VN"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1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ây</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vi-VN"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5" indent="-1905" algn="just" fontAlgn="t">
                        <a:lnSpc>
                          <a:spcPct val="115000"/>
                        </a:lnSpc>
                        <a:buNone/>
                      </a:pPr>
                      <a:r>
                        <a:rPr lang="vi-VN"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TCVĐ: Mèo đuổi chuột</a:t>
                      </a: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21590" algn="just">
                        <a:lnSpc>
                          <a:spcPct val="115000"/>
                        </a:lnSpc>
                        <a:buNone/>
                        <a:tabLst>
                          <a:tab pos="1931670" algn="l"/>
                        </a:tabLst>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a:t>
                      </a:r>
                      <a:r>
                        <a:rPr lang="vi-VN"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KV 1</a:t>
                      </a: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21590" algn="just">
                        <a:lnSpc>
                          <a:spcPct val="115000"/>
                        </a:lnSpc>
                        <a:buNone/>
                        <a:tabLst>
                          <a:tab pos="1931670" algn="l"/>
                        </a:tabLst>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Nhảy</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lò</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cò</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xắc</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5" indent="-1905" fontAlgn="t">
                        <a:lnSpc>
                          <a:spcPct val="115000"/>
                        </a:lnSpc>
                        <a:buNone/>
                        <a:tabLst>
                          <a:tab pos="2076450" algn="l"/>
                        </a:tabLs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1905" fontAlgn="t">
                        <a:lnSpc>
                          <a:spcPct val="115000"/>
                        </a:lnSpc>
                        <a:buNone/>
                      </a:pPr>
                      <a:r>
                        <a:rPr lang="nl-NL"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HĐCMĐ:</a:t>
                      </a:r>
                      <a:r>
                        <a:rPr lang="vi-VN"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vi-VN"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t>
                      </a:r>
                      <a:r>
                        <a:rPr lang="vi-VN"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óng dưới  ánh  nắng (E2, E3)</a:t>
                      </a: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5" marR="20320" indent="-1905" fontAlgn="t">
                        <a:lnSpc>
                          <a:spcPct val="115000"/>
                        </a:lnSpc>
                        <a:buNone/>
                      </a:pP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TC: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nắng</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5" indent="-1905" algn="just" fontAlgn="t">
                        <a:lnSpc>
                          <a:spcPct val="115000"/>
                        </a:lnSpc>
                        <a:buNone/>
                        <a:tabLst>
                          <a:tab pos="2076450" algn="l"/>
                        </a:tabLst>
                      </a:pPr>
                      <a:r>
                        <a:rPr lang="vi-VN"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tự chọn: Chơi ở KV4  + Thử nghiệm vật tan không tan trong nước. </a:t>
                      </a: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5" indent="-1905" fontAlgn="t">
                        <a:lnSpc>
                          <a:spcPct val="115000"/>
                        </a:lnSpc>
                        <a:buNone/>
                        <a:tabLst>
                          <a:tab pos="2076450" algn="l"/>
                        </a:tabLst>
                      </a:pPr>
                      <a:r>
                        <a:rPr lang="vi-VN"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Thả thuyền giấy, pha màu, nhuộm màu   nước.</a:t>
                      </a: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5" indent="-1905" algn="just" fontAlgn="t">
                        <a:lnSpc>
                          <a:spcPct val="115000"/>
                        </a:lnSpc>
                        <a:buNone/>
                      </a:pPr>
                      <a:r>
                        <a:rPr lang="vi-VN"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Vẽ tranh cát: Nhuộm màu cát.</a:t>
                      </a: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5" indent="-1905" fontAlgn="t">
                        <a:lnSpc>
                          <a:spcPct val="115000"/>
                        </a:lnSpc>
                        <a:buNone/>
                      </a:pPr>
                      <a:r>
                        <a:rPr lang="vi-VN"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Đong đo nước</a:t>
                      </a: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635" indent="-1905" fontAlgn="t">
                        <a:lnSpc>
                          <a:spcPct val="115000"/>
                        </a:lnSpc>
                        <a:buNone/>
                      </a:pPr>
                      <a:r>
                        <a:rPr lang="vi-VN"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Chơi với đồ chơi ngoài trời.</a:t>
                      </a: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1905" fontAlgn="t">
                        <a:lnSpc>
                          <a:spcPct val="115000"/>
                        </a:lnSpc>
                        <a:buNone/>
                        <a:tabLst>
                          <a:tab pos="2076450" algn="l"/>
                        </a:tabLst>
                      </a:pPr>
                      <a:r>
                        <a:rPr lang="nl-NL" sz="1800" kern="1200" dirty="0">
                          <a:solidFill>
                            <a:schemeClr val="dk1"/>
                          </a:solidFill>
                          <a:effectLst/>
                          <a:latin typeface="Times New Roman" panose="02020603050405020304" pitchFamily="18" charset="0"/>
                          <a:ea typeface="+mn-ea"/>
                          <a:cs typeface="Times New Roman" panose="02020603050405020304" pitchFamily="18" charset="0"/>
                        </a:rPr>
                        <a:t>- HĐCMĐ:</a:t>
                      </a:r>
                      <a:r>
                        <a:rPr lang="en-US" sz="1800" b="0" dirty="0">
                          <a:solidFill>
                            <a:srgbClr val="000000"/>
                          </a:solidFill>
                          <a:effectLst/>
                          <a:latin typeface="Times New Roman" panose="02020603050405020304" pitchFamily="18" charset="0"/>
                          <a:ea typeface="Calibri" panose="020F0502020204030204" pitchFamily="34" charset="0"/>
                        </a:rPr>
                        <a:t>Quan </a:t>
                      </a:r>
                      <a:r>
                        <a:rPr lang="en-US" sz="1800" b="0" dirty="0" err="1">
                          <a:solidFill>
                            <a:srgbClr val="000000"/>
                          </a:solidFill>
                          <a:effectLst/>
                          <a:latin typeface="Times New Roman" panose="02020603050405020304" pitchFamily="18" charset="0"/>
                          <a:ea typeface="Calibri" panose="020F0502020204030204" pitchFamily="34" charset="0"/>
                        </a:rPr>
                        <a:t>sát</a:t>
                      </a:r>
                      <a:r>
                        <a:rPr lang="vi-VN" sz="1800" b="0" dirty="0">
                          <a:solidFill>
                            <a:srgbClr val="000000"/>
                          </a:solidFill>
                          <a:effectLst/>
                          <a:latin typeface="Times New Roman" panose="02020603050405020304" pitchFamily="18" charset="0"/>
                          <a:ea typeface="Calibri" panose="020F0502020204030204" pitchFamily="34" charset="0"/>
                        </a:rPr>
                        <a:t> c</a:t>
                      </a:r>
                      <a:r>
                        <a:rPr lang="en-US" sz="1800" dirty="0" err="1">
                          <a:solidFill>
                            <a:srgbClr val="000000"/>
                          </a:solidFill>
                          <a:effectLst/>
                          <a:latin typeface="Times New Roman" panose="02020603050405020304" pitchFamily="18" charset="0"/>
                          <a:ea typeface="Times New Roman" panose="02020603050405020304" pitchFamily="18" charset="0"/>
                        </a:rPr>
                        <a:t>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hoa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tiền</a:t>
                      </a:r>
                      <a:endParaRPr lang="en-US" sz="1600" dirty="0">
                        <a:effectLst/>
                        <a:latin typeface="Times New Roman" panose="02020603050405020304" pitchFamily="18" charset="0"/>
                        <a:ea typeface="Times New Roman" panose="02020603050405020304" pitchFamily="18" charset="0"/>
                      </a:endParaRPr>
                    </a:p>
                    <a:p>
                      <a:pPr algn="just">
                        <a:lnSpc>
                          <a:spcPct val="115000"/>
                        </a:lnSpc>
                        <a:buNone/>
                      </a:pPr>
                      <a:r>
                        <a:rPr lang="en-US" sz="1800" b="1" dirty="0">
                          <a:solidFill>
                            <a:srgbClr val="000000"/>
                          </a:solidFill>
                          <a:effectLst/>
                          <a:latin typeface="Times New Roman" panose="02020603050405020304" pitchFamily="18" charset="0"/>
                          <a:ea typeface="Calibri" panose="020F0502020204030204" pitchFamily="34" charset="0"/>
                        </a:rPr>
                        <a:t>- </a:t>
                      </a:r>
                      <a:r>
                        <a:rPr lang="en-US" sz="1800" b="0" dirty="0" err="1">
                          <a:solidFill>
                            <a:srgbClr val="000000"/>
                          </a:solidFill>
                          <a:effectLst/>
                          <a:latin typeface="Times New Roman" panose="02020603050405020304" pitchFamily="18" charset="0"/>
                          <a:ea typeface="Calibri" panose="020F0502020204030204" pitchFamily="34" charset="0"/>
                        </a:rPr>
                        <a:t>TCVĐ</a:t>
                      </a:r>
                      <a:r>
                        <a:rPr lang="en-US" sz="1800" b="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Mèo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chim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sẻ</a:t>
                      </a:r>
                      <a:endParaRPr lang="en-US" sz="1600" dirty="0">
                        <a:effectLst/>
                        <a:latin typeface="Times New Roman" panose="02020603050405020304" pitchFamily="18" charset="0"/>
                        <a:ea typeface="Times New Roman" panose="02020603050405020304" pitchFamily="18" charset="0"/>
                      </a:endParaRPr>
                    </a:p>
                    <a:p>
                      <a:pPr algn="just">
                        <a:lnSpc>
                          <a:spcPct val="115000"/>
                        </a:lnSpc>
                        <a:buNone/>
                      </a:pPr>
                      <a:r>
                        <a:rPr lang="en-US" sz="1800" b="0" dirty="0">
                          <a:solidFill>
                            <a:srgbClr val="000000"/>
                          </a:solidFill>
                          <a:effectLst/>
                          <a:latin typeface="Times New Roman" panose="02020603050405020304" pitchFamily="18" charset="0"/>
                          <a:ea typeface="Calibri" panose="020F0502020204030204" pitchFamily="34" charset="0"/>
                        </a:rPr>
                        <a:t>- </a:t>
                      </a:r>
                      <a:r>
                        <a:rPr lang="en-US" sz="1800" b="0" dirty="0" err="1">
                          <a:solidFill>
                            <a:srgbClr val="000000"/>
                          </a:solidFill>
                          <a:effectLst/>
                          <a:latin typeface="Times New Roman" panose="02020603050405020304" pitchFamily="18" charset="0"/>
                          <a:ea typeface="Calibri" panose="020F0502020204030204" pitchFamily="34" charset="0"/>
                        </a:rPr>
                        <a:t>Chơi</a:t>
                      </a:r>
                      <a:r>
                        <a:rPr lang="en-US" sz="1800" b="0" dirty="0">
                          <a:solidFill>
                            <a:srgbClr val="000000"/>
                          </a:solidFill>
                          <a:effectLst/>
                          <a:latin typeface="Times New Roman" panose="02020603050405020304" pitchFamily="18" charset="0"/>
                          <a:ea typeface="Calibri" panose="020F0502020204030204" pitchFamily="34" charset="0"/>
                        </a:rPr>
                        <a:t> </a:t>
                      </a:r>
                      <a:r>
                        <a:rPr lang="en-US" sz="1800" b="0" dirty="0" err="1">
                          <a:solidFill>
                            <a:srgbClr val="000000"/>
                          </a:solidFill>
                          <a:effectLst/>
                          <a:latin typeface="Times New Roman" panose="02020603050405020304" pitchFamily="18" charset="0"/>
                          <a:ea typeface="Calibri" panose="020F0502020204030204" pitchFamily="34" charset="0"/>
                        </a:rPr>
                        <a:t>tự</a:t>
                      </a:r>
                      <a:r>
                        <a:rPr lang="en-US" sz="1800" b="0" dirty="0">
                          <a:solidFill>
                            <a:srgbClr val="000000"/>
                          </a:solidFill>
                          <a:effectLst/>
                          <a:latin typeface="Times New Roman" panose="02020603050405020304" pitchFamily="18" charset="0"/>
                          <a:ea typeface="Calibri" panose="020F0502020204030204" pitchFamily="34" charset="0"/>
                        </a:rPr>
                        <a:t> do</a:t>
                      </a:r>
                      <a:r>
                        <a:rPr lang="en-US" sz="1800" b="0" i="0" dirty="0">
                          <a:solidFill>
                            <a:srgbClr val="000000"/>
                          </a:solidFill>
                          <a:effectLst/>
                          <a:latin typeface="Times New Roman" panose="02020603050405020304" pitchFamily="18" charset="0"/>
                          <a:ea typeface="Calibri" panose="020F0502020204030204" pitchFamily="34" charset="0"/>
                        </a:rPr>
                        <a:t>: </a:t>
                      </a:r>
                      <a:r>
                        <a:rPr lang="vi-VN" sz="1800" b="0" i="0" dirty="0">
                          <a:solidFill>
                            <a:srgbClr val="000000"/>
                          </a:solidFill>
                          <a:effectLst/>
                          <a:latin typeface="Times New Roman" panose="02020603050405020304" pitchFamily="18" charset="0"/>
                          <a:ea typeface="Calibri" panose="020F0502020204030204" pitchFamily="34" charset="0"/>
                        </a:rPr>
                        <a:t>C</a:t>
                      </a:r>
                      <a:r>
                        <a:rPr lang="en-US" sz="1800" b="0" i="0" dirty="0" err="1">
                          <a:solidFill>
                            <a:srgbClr val="000000"/>
                          </a:solidFill>
                          <a:effectLst/>
                          <a:latin typeface="Times New Roman" panose="02020603050405020304" pitchFamily="18" charset="0"/>
                          <a:ea typeface="Calibri" panose="020F0502020204030204" pitchFamily="34" charset="0"/>
                        </a:rPr>
                        <a:t>hơi</a:t>
                      </a:r>
                      <a:r>
                        <a:rPr lang="en-US" sz="1800" b="0" i="0" dirty="0">
                          <a:solidFill>
                            <a:srgbClr val="000000"/>
                          </a:solidFill>
                          <a:effectLst/>
                          <a:latin typeface="Times New Roman" panose="02020603050405020304" pitchFamily="18" charset="0"/>
                          <a:ea typeface="Calibri" panose="020F0502020204030204" pitchFamily="34" charset="0"/>
                        </a:rPr>
                        <a:t> </a:t>
                      </a:r>
                      <a:r>
                        <a:rPr lang="en-US" sz="1800" b="0" i="0" dirty="0" err="1">
                          <a:solidFill>
                            <a:srgbClr val="000000"/>
                          </a:solidFill>
                          <a:effectLst/>
                          <a:latin typeface="Times New Roman" panose="02020603050405020304" pitchFamily="18" charset="0"/>
                          <a:ea typeface="Calibri" panose="020F0502020204030204" pitchFamily="34" charset="0"/>
                        </a:rPr>
                        <a:t>tại</a:t>
                      </a:r>
                      <a:r>
                        <a:rPr lang="en-US" sz="1800" b="0" i="0" dirty="0">
                          <a:solidFill>
                            <a:srgbClr val="000000"/>
                          </a:solidFill>
                          <a:effectLst/>
                          <a:latin typeface="Times New Roman" panose="02020603050405020304" pitchFamily="18" charset="0"/>
                          <a:ea typeface="Calibri" panose="020F0502020204030204" pitchFamily="34" charset="0"/>
                        </a:rPr>
                        <a:t> KV 3</a:t>
                      </a:r>
                      <a:endParaRPr lang="en-US" sz="1600" dirty="0">
                        <a:effectLst/>
                        <a:latin typeface="Times New Roman" panose="02020603050405020304" pitchFamily="18" charset="0"/>
                        <a:ea typeface="Times New Roman" panose="02020603050405020304" pitchFamily="18" charset="0"/>
                      </a:endParaRPr>
                    </a:p>
                    <a:p>
                      <a:pPr>
                        <a:lnSpc>
                          <a:spcPct val="115000"/>
                        </a:lnSpc>
                        <a:buNone/>
                      </a:pPr>
                      <a:r>
                        <a:rPr lang="en-US" sz="1800" dirty="0">
                          <a:solidFill>
                            <a:srgbClr val="000000"/>
                          </a:solidFill>
                          <a:effectLst/>
                          <a:latin typeface="Times New Roman" panose="02020603050405020304" pitchFamily="18" charset="0"/>
                          <a:ea typeface="Calibri" panose="020F0502020204030204" pitchFamily="34" charset="0"/>
                        </a:rPr>
                        <a:t> + </a:t>
                      </a:r>
                      <a:r>
                        <a:rPr lang="en-US" sz="1800" dirty="0" err="1">
                          <a:solidFill>
                            <a:srgbClr val="000000"/>
                          </a:solidFill>
                          <a:effectLst/>
                          <a:latin typeface="Times New Roman" panose="02020603050405020304" pitchFamily="18" charset="0"/>
                          <a:ea typeface="Calibri" panose="020F0502020204030204" pitchFamily="34" charset="0"/>
                        </a:rPr>
                        <a:t>Trẻ</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với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dụng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cụ</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âm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trò</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âm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trình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diễn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thời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trang</a:t>
                      </a:r>
                      <a:r>
                        <a:rPr lang="en-US" sz="1800" dirty="0">
                          <a:solidFill>
                            <a:srgbClr val="000000"/>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a:lnSpc>
                          <a:spcPct val="115000"/>
                        </a:lnSpc>
                        <a:buNone/>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kéo</a:t>
                      </a:r>
                      <a:r>
                        <a:rPr lang="en-US" sz="1800" dirty="0">
                          <a:solidFill>
                            <a:srgbClr val="000000"/>
                          </a:solidFill>
                          <a:effectLst/>
                          <a:latin typeface="Times New Roman" panose="02020603050405020304" pitchFamily="18" charset="0"/>
                          <a:ea typeface="Calibri" panose="020F0502020204030204" pitchFamily="34" charset="0"/>
                        </a:rPr>
                        <a:t> co, </a:t>
                      </a:r>
                      <a:r>
                        <a:rPr lang="en-US" sz="1800" dirty="0" err="1">
                          <a:solidFill>
                            <a:srgbClr val="000000"/>
                          </a:solidFill>
                          <a:effectLst/>
                          <a:latin typeface="Times New Roman" panose="02020603050405020304" pitchFamily="18" charset="0"/>
                          <a:ea typeface="Calibri" panose="020F0502020204030204" pitchFamily="34" charset="0"/>
                        </a:rPr>
                        <a:t>đua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thuyền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kéo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cau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đá</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bóng</a:t>
                      </a:r>
                      <a:r>
                        <a:rPr lang="en-US" sz="1800" dirty="0">
                          <a:solidFill>
                            <a:srgbClr val="000000"/>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a:buNone/>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ngoài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trời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trong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theo</a:t>
                      </a:r>
                      <a:r>
                        <a:rPr lang="en-US" sz="1800" dirty="0">
                          <a:solidFill>
                            <a:srgbClr val="000000"/>
                          </a:solidFill>
                          <a:effectLst/>
                          <a:latin typeface="Times New Roman" panose="02020603050405020304" pitchFamily="18" charset="0"/>
                          <a:ea typeface="Calibri" panose="020F0502020204030204" pitchFamily="34" charset="0"/>
                        </a:rPr>
                        <a:t> ý </a:t>
                      </a:r>
                      <a:r>
                        <a:rPr lang="en-US" sz="1800" dirty="0" err="1">
                          <a:solidFill>
                            <a:srgbClr val="000000"/>
                          </a:solidFill>
                          <a:effectLst/>
                          <a:latin typeface="Times New Roman" panose="02020603050405020304" pitchFamily="18" charset="0"/>
                          <a:ea typeface="Calibri" panose="020F0502020204030204" pitchFamily="34" charset="0"/>
                        </a:rPr>
                        <a:t>thích</a:t>
                      </a:r>
                      <a:r>
                        <a:rPr lang="en-US" sz="1800" dirty="0">
                          <a:solidFill>
                            <a:srgbClr val="000000"/>
                          </a:solidFill>
                          <a:effectLst/>
                          <a:latin typeface="Times New Roman" panose="02020603050405020304" pitchFamily="18" charset="0"/>
                          <a:ea typeface="Calibri" panose="020F0502020204030204" pitchFamily="34" charset="0"/>
                        </a:rPr>
                        <a:t>.</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marR="21590" indent="-1905" algn="just" fontAlgn="t">
                        <a:lnSpc>
                          <a:spcPct val="115000"/>
                        </a:lnSpc>
                        <a:buNone/>
                      </a:pPr>
                      <a:r>
                        <a:rPr lang="nl-NL" sz="1800" kern="1200" dirty="0">
                          <a:solidFill>
                            <a:schemeClr val="dk1"/>
                          </a:solidFill>
                          <a:effectLst/>
                          <a:latin typeface="Times New Roman" panose="02020603050405020304" pitchFamily="18" charset="0"/>
                          <a:ea typeface="+mn-ea"/>
                          <a:cs typeface="Times New Roman" panose="02020603050405020304" pitchFamily="18" charset="0"/>
                        </a:rPr>
                        <a:t>- HĐCMĐ:</a:t>
                      </a:r>
                      <a:r>
                        <a:rPr lang="vi-VN"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0" dirty="0">
                          <a:solidFill>
                            <a:srgbClr val="000000"/>
                          </a:solidFill>
                          <a:effectLst/>
                          <a:latin typeface="Times New Roman" panose="02020603050405020304" pitchFamily="18" charset="0"/>
                          <a:ea typeface="Calibri" panose="020F0502020204030204" pitchFamily="34" charset="0"/>
                        </a:rPr>
                        <a:t>Quan </a:t>
                      </a:r>
                      <a:r>
                        <a:rPr lang="en-US" sz="1800" b="0" dirty="0" err="1">
                          <a:solidFill>
                            <a:srgbClr val="000000"/>
                          </a:solidFill>
                          <a:effectLst/>
                          <a:latin typeface="Times New Roman" panose="02020603050405020304" pitchFamily="18" charset="0"/>
                          <a:ea typeface="Calibri" panose="020F0502020204030204" pitchFamily="34" charset="0"/>
                        </a:rPr>
                        <a:t>sát</a:t>
                      </a:r>
                      <a:r>
                        <a:rPr lang="vi-VN" sz="1800" b="0" dirty="0">
                          <a:solidFill>
                            <a:srgbClr val="000000"/>
                          </a:solidFill>
                          <a:effectLst/>
                          <a:latin typeface="Times New Roman" panose="02020603050405020304" pitchFamily="18" charset="0"/>
                          <a:ea typeface="Calibri" panose="020F0502020204030204" pitchFamily="34" charset="0"/>
                        </a:rPr>
                        <a:t> c</a:t>
                      </a:r>
                      <a:r>
                        <a:rPr lang="en-US" sz="1800" dirty="0" err="1">
                          <a:solidFill>
                            <a:srgbClr val="000000"/>
                          </a:solidFill>
                          <a:effectLst/>
                          <a:latin typeface="Times New Roman" panose="02020603050405020304" pitchFamily="18" charset="0"/>
                          <a:ea typeface="Calibri" panose="020F0502020204030204" pitchFamily="34" charset="0"/>
                        </a:rPr>
                        <a:t>ây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mít</a:t>
                      </a:r>
                      <a:r>
                        <a:rPr lang="en-US" sz="1800" dirty="0">
                          <a:solidFill>
                            <a:srgbClr val="000000"/>
                          </a:solidFill>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endParaRPr>
                    </a:p>
                    <a:p>
                      <a:pPr marL="635" indent="-1905" algn="just" fontAlgn="t">
                        <a:lnSpc>
                          <a:spcPct val="115000"/>
                        </a:lnSpc>
                        <a:buNone/>
                        <a:tabLst>
                          <a:tab pos="1109345" algn="l"/>
                        </a:tabLst>
                      </a:pPr>
                      <a:r>
                        <a:rPr lang="en-US" sz="1800" b="1" dirty="0">
                          <a:solidFill>
                            <a:srgbClr val="000000"/>
                          </a:solidFill>
                          <a:effectLst/>
                          <a:latin typeface="Times New Roman" panose="02020603050405020304" pitchFamily="18" charset="0"/>
                          <a:ea typeface="Calibri" panose="020F0502020204030204" pitchFamily="34" charset="0"/>
                        </a:rPr>
                        <a:t>- </a:t>
                      </a:r>
                      <a:r>
                        <a:rPr lang="en-US" sz="1800" b="0" dirty="0" err="1">
                          <a:solidFill>
                            <a:srgbClr val="000000"/>
                          </a:solidFill>
                          <a:effectLst/>
                          <a:latin typeface="Times New Roman" panose="02020603050405020304" pitchFamily="18" charset="0"/>
                          <a:ea typeface="Calibri" panose="020F0502020204030204" pitchFamily="34" charset="0"/>
                        </a:rPr>
                        <a:t>TCVĐ</a:t>
                      </a:r>
                      <a:r>
                        <a:rPr lang="en-US" sz="1800" b="0" dirty="0">
                          <a:solidFill>
                            <a:srgbClr val="000000"/>
                          </a:solidFill>
                          <a:effectLst/>
                          <a:latin typeface="Times New Roman" panose="02020603050405020304" pitchFamily="18" charset="0"/>
                          <a:ea typeface="Calibri" panose="020F0502020204030204" pitchFamily="34" charset="0"/>
                        </a:rPr>
                        <a: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Xiba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khoai</a:t>
                      </a:r>
                      <a:endParaRPr lang="en-US" sz="1600" dirty="0">
                        <a:effectLst/>
                        <a:latin typeface="Times New Roman" panose="02020603050405020304" pitchFamily="18" charset="0"/>
                        <a:ea typeface="Times New Roman" panose="02020603050405020304" pitchFamily="18" charset="0"/>
                      </a:endParaRPr>
                    </a:p>
                    <a:p>
                      <a:pPr marL="635" marR="21590" indent="-1905" algn="just" fontAlgn="t">
                        <a:lnSpc>
                          <a:spcPct val="115000"/>
                        </a:lnSpc>
                        <a:buNone/>
                        <a:tabLst>
                          <a:tab pos="1931670" algn="l"/>
                        </a:tabLst>
                      </a:pPr>
                      <a:r>
                        <a:rPr lang="en-US" sz="1800" b="0" dirty="0">
                          <a:solidFill>
                            <a:srgbClr val="000000"/>
                          </a:solidFill>
                          <a:effectLst/>
                          <a:latin typeface="Times New Roman" panose="02020603050405020304" pitchFamily="18" charset="0"/>
                          <a:ea typeface="Calibri" panose="020F0502020204030204" pitchFamily="34" charset="0"/>
                        </a:rPr>
                        <a:t>- </a:t>
                      </a:r>
                      <a:r>
                        <a:rPr lang="en-US" sz="1800" b="0" dirty="0" err="1">
                          <a:solidFill>
                            <a:srgbClr val="000000"/>
                          </a:solidFill>
                          <a:effectLst/>
                          <a:latin typeface="Times New Roman" panose="02020603050405020304" pitchFamily="18" charset="0"/>
                          <a:ea typeface="Calibri" panose="020F0502020204030204" pitchFamily="34" charset="0"/>
                        </a:rPr>
                        <a:t>Chơi</a:t>
                      </a:r>
                      <a:r>
                        <a:rPr lang="en-US" sz="1800" b="0" dirty="0">
                          <a:solidFill>
                            <a:srgbClr val="000000"/>
                          </a:solidFill>
                          <a:effectLst/>
                          <a:latin typeface="Times New Roman" panose="02020603050405020304" pitchFamily="18" charset="0"/>
                          <a:ea typeface="Calibri" panose="020F0502020204030204" pitchFamily="34" charset="0"/>
                        </a:rPr>
                        <a:t> </a:t>
                      </a:r>
                      <a:r>
                        <a:rPr lang="en-US" sz="1800" b="0" dirty="0" err="1">
                          <a:solidFill>
                            <a:srgbClr val="000000"/>
                          </a:solidFill>
                          <a:effectLst/>
                          <a:latin typeface="Times New Roman" panose="02020603050405020304" pitchFamily="18" charset="0"/>
                          <a:ea typeface="Calibri" panose="020F0502020204030204" pitchFamily="34" charset="0"/>
                        </a:rPr>
                        <a:t>tự</a:t>
                      </a:r>
                      <a:r>
                        <a:rPr lang="en-US" sz="1800" b="0" dirty="0">
                          <a:solidFill>
                            <a:srgbClr val="000000"/>
                          </a:solidFill>
                          <a:effectLst/>
                          <a:latin typeface="Times New Roman" panose="02020603050405020304" pitchFamily="18" charset="0"/>
                          <a:ea typeface="Calibri" panose="020F0502020204030204" pitchFamily="34" charset="0"/>
                        </a:rPr>
                        <a:t> do:</a:t>
                      </a:r>
                      <a:r>
                        <a:rPr lang="vi-VN" sz="1600" b="0" i="0" dirty="0">
                          <a:solidFill>
                            <a:schemeClr val="dk1"/>
                          </a:solidFill>
                          <a:effectLst/>
                          <a:latin typeface="Times New Roman" panose="02020603050405020304" pitchFamily="18" charset="0"/>
                          <a:ea typeface="Calibri" panose="020F0502020204030204" pitchFamily="34" charset="0"/>
                        </a:rPr>
                        <a:t> </a:t>
                      </a:r>
                      <a:r>
                        <a:rPr lang="vi-VN" sz="1800" b="0" kern="1200" dirty="0">
                          <a:solidFill>
                            <a:srgbClr val="000000"/>
                          </a:solidFill>
                          <a:effectLst/>
                          <a:latin typeface="Times New Roman" panose="02020603050405020304" pitchFamily="18" charset="0"/>
                          <a:ea typeface="Calibri" panose="020F0502020204030204" pitchFamily="34" charset="0"/>
                          <a:cs typeface="+mn-cs"/>
                        </a:rPr>
                        <a:t>C</a:t>
                      </a:r>
                      <a:r>
                        <a:rPr lang="en-US" sz="1800" b="0" kern="1200" dirty="0" err="1">
                          <a:solidFill>
                            <a:srgbClr val="000000"/>
                          </a:solidFill>
                          <a:effectLst/>
                          <a:latin typeface="Times New Roman" panose="02020603050405020304" pitchFamily="18" charset="0"/>
                          <a:ea typeface="Calibri" panose="020F0502020204030204" pitchFamily="34" charset="0"/>
                          <a:cs typeface="+mn-cs"/>
                        </a:rPr>
                        <a:t>hơi</a:t>
                      </a:r>
                      <a:r>
                        <a:rPr lang="en-US" sz="1800" b="0" kern="1200" dirty="0">
                          <a:solidFill>
                            <a:srgbClr val="000000"/>
                          </a:solidFill>
                          <a:effectLst/>
                          <a:latin typeface="Times New Roman" panose="02020603050405020304" pitchFamily="18" charset="0"/>
                          <a:ea typeface="Calibri" panose="020F0502020204030204" pitchFamily="34" charset="0"/>
                          <a:cs typeface="+mn-cs"/>
                        </a:rPr>
                        <a:t>  </a:t>
                      </a:r>
                      <a:r>
                        <a:rPr lang="en-US" sz="1800" i="0" dirty="0" err="1">
                          <a:solidFill>
                            <a:srgbClr val="000000"/>
                          </a:solidFill>
                          <a:effectLst/>
                          <a:latin typeface="Times New Roman" panose="02020603050405020304" pitchFamily="18" charset="0"/>
                          <a:ea typeface="Calibri" panose="020F0502020204030204" pitchFamily="34" charset="0"/>
                        </a:rPr>
                        <a:t>tại</a:t>
                      </a:r>
                      <a:r>
                        <a:rPr lang="en-US" sz="1800" i="0" dirty="0">
                          <a:solidFill>
                            <a:srgbClr val="000000"/>
                          </a:solidFill>
                          <a:effectLst/>
                          <a:latin typeface="Times New Roman" panose="02020603050405020304" pitchFamily="18" charset="0"/>
                          <a:ea typeface="Calibri" panose="020F0502020204030204" pitchFamily="34" charset="0"/>
                        </a:rPr>
                        <a:t> KV 1</a:t>
                      </a:r>
                      <a:endParaRPr lang="en-US" sz="1600" i="0" dirty="0">
                        <a:effectLst/>
                        <a:latin typeface="Times New Roman" panose="02020603050405020304" pitchFamily="18" charset="0"/>
                        <a:ea typeface="Times New Roman" panose="02020603050405020304" pitchFamily="18" charset="0"/>
                      </a:endParaRPr>
                    </a:p>
                    <a:p>
                      <a:pPr marL="635" marR="21590" indent="-1905" fontAlgn="t">
                        <a:lnSpc>
                          <a:spcPct val="115000"/>
                        </a:lnSpc>
                        <a:buNone/>
                        <a:tabLst>
                          <a:tab pos="1931670" algn="l"/>
                        </a:tabLst>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trò</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gian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Nhảy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lò</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cò</a:t>
                      </a:r>
                      <a:r>
                        <a:rPr lang="en-US" sz="1800" dirty="0">
                          <a:solidFill>
                            <a:srgbClr val="000000"/>
                          </a:solidFill>
                          <a:effectLst/>
                          <a:latin typeface="Times New Roman" panose="02020603050405020304" pitchFamily="18" charset="0"/>
                          <a:ea typeface="Calibri" panose="020F0502020204030204" pitchFamily="34" charset="0"/>
                        </a:rPr>
                        <a:t>, ô </a:t>
                      </a:r>
                      <a:r>
                        <a:rPr lang="en-US" sz="1800" dirty="0" err="1">
                          <a:solidFill>
                            <a:srgbClr val="000000"/>
                          </a:solidFill>
                          <a:effectLst/>
                          <a:latin typeface="Times New Roman" panose="02020603050405020304" pitchFamily="18" charset="0"/>
                          <a:ea typeface="Calibri" panose="020F0502020204030204" pitchFamily="34" charset="0"/>
                        </a:rPr>
                        <a:t>ăn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quan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xúc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xắc</a:t>
                      </a:r>
                      <a:r>
                        <a:rPr lang="en-US" sz="1800" dirty="0">
                          <a:solidFill>
                            <a:srgbClr val="000000"/>
                          </a:solidFill>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endParaRPr>
                    </a:p>
                    <a:p>
                      <a:pPr marL="635" indent="-1905" fontAlgn="t">
                        <a:lnSpc>
                          <a:spcPct val="115000"/>
                        </a:lnSpc>
                      </a:pPr>
                      <a:r>
                        <a:rPr lang="en-US" sz="1800" dirty="0">
                          <a:solidFill>
                            <a:srgbClr val="000000"/>
                          </a:solidFill>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ngoài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trời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trong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theo</a:t>
                      </a:r>
                      <a:r>
                        <a:rPr lang="en-US" sz="1800" dirty="0">
                          <a:solidFill>
                            <a:srgbClr val="000000"/>
                          </a:solidFill>
                          <a:effectLst/>
                          <a:latin typeface="Times New Roman" panose="02020603050405020304" pitchFamily="18" charset="0"/>
                          <a:ea typeface="Calibri" panose="020F0502020204030204" pitchFamily="34" charset="0"/>
                        </a:rPr>
                        <a:t> ý </a:t>
                      </a:r>
                      <a:r>
                        <a:rPr lang="en-US" sz="1800" dirty="0" err="1">
                          <a:solidFill>
                            <a:srgbClr val="000000"/>
                          </a:solidFill>
                          <a:effectLst/>
                          <a:latin typeface="Times New Roman" panose="02020603050405020304" pitchFamily="18" charset="0"/>
                          <a:ea typeface="Calibri" panose="020F0502020204030204" pitchFamily="34" charset="0"/>
                        </a:rPr>
                        <a:t>thích</a:t>
                      </a:r>
                      <a:r>
                        <a:rPr lang="en-US" sz="1800" dirty="0">
                          <a:solidFill>
                            <a:srgbClr val="000000"/>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0320">
                        <a:lnSpc>
                          <a:spcPct val="115000"/>
                        </a:lnSpc>
                        <a:buNone/>
                        <a:tabLst>
                          <a:tab pos="1931670" algn="l"/>
                        </a:tabLst>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 HĐCMĐ:</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dirty="0">
                          <a:solidFill>
                            <a:srgbClr val="000000"/>
                          </a:solidFill>
                          <a:effectLst/>
                          <a:latin typeface="Times New Roman" panose="02020603050405020304" pitchFamily="18" charset="0"/>
                          <a:ea typeface="Calibri" panose="020F0502020204030204" pitchFamily="34" charset="0"/>
                        </a:rPr>
                        <a:t>Quan </a:t>
                      </a:r>
                      <a:r>
                        <a:rPr lang="en-US" sz="1800" b="0" dirty="0" err="1">
                          <a:solidFill>
                            <a:srgbClr val="000000"/>
                          </a:solidFill>
                          <a:effectLst/>
                          <a:latin typeface="Times New Roman" panose="02020603050405020304" pitchFamily="18" charset="0"/>
                          <a:ea typeface="Calibri" panose="020F0502020204030204" pitchFamily="34" charset="0"/>
                        </a:rPr>
                        <a:t>sát</a:t>
                      </a:r>
                      <a:r>
                        <a:rPr lang="vi-VN" sz="1800" b="0" dirty="0">
                          <a:solidFill>
                            <a:srgbClr val="000000"/>
                          </a:solidFill>
                          <a:effectLst/>
                          <a:latin typeface="Times New Roman" panose="02020603050405020304" pitchFamily="18" charset="0"/>
                          <a:ea typeface="Calibri" panose="020F0502020204030204" pitchFamily="34" charset="0"/>
                        </a:rPr>
                        <a:t> c</a:t>
                      </a:r>
                      <a:r>
                        <a:rPr lang="en-US" sz="1800" dirty="0" err="1">
                          <a:solidFill>
                            <a:srgbClr val="000000"/>
                          </a:solidFill>
                          <a:effectLst/>
                          <a:latin typeface="Times New Roman" panose="02020603050405020304" pitchFamily="18" charset="0"/>
                          <a:ea typeface="Calibri" panose="020F0502020204030204" pitchFamily="34" charset="0"/>
                        </a:rPr>
                        <a:t>ây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cau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tiểu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trâm</a:t>
                      </a:r>
                      <a:endParaRPr lang="en-US" sz="1600" dirty="0">
                        <a:effectLst/>
                        <a:latin typeface="Times New Roman" panose="02020603050405020304" pitchFamily="18" charset="0"/>
                        <a:ea typeface="Times New Roman" panose="02020603050405020304" pitchFamily="18" charset="0"/>
                      </a:endParaRPr>
                    </a:p>
                    <a:p>
                      <a:pPr marR="20320">
                        <a:lnSpc>
                          <a:spcPct val="115000"/>
                        </a:lnSpc>
                        <a:buNone/>
                      </a:pPr>
                      <a:r>
                        <a:rPr lang="en-US" sz="1800" b="1" dirty="0">
                          <a:solidFill>
                            <a:srgbClr val="000000"/>
                          </a:solidFill>
                          <a:effectLst/>
                          <a:latin typeface="Times New Roman" panose="02020603050405020304" pitchFamily="18" charset="0"/>
                          <a:ea typeface="Calibri" panose="020F0502020204030204" pitchFamily="34" charset="0"/>
                        </a:rPr>
                        <a:t>- </a:t>
                      </a:r>
                      <a:r>
                        <a:rPr lang="en-US" sz="1800" b="0" dirty="0">
                          <a:solidFill>
                            <a:srgbClr val="000000"/>
                          </a:solidFill>
                          <a:effectLst/>
                          <a:latin typeface="Times New Roman" panose="02020603050405020304" pitchFamily="18" charset="0"/>
                          <a:ea typeface="Calibri" panose="020F0502020204030204" pitchFamily="34" charset="0"/>
                        </a:rPr>
                        <a:t>TC: </a:t>
                      </a:r>
                      <a:r>
                        <a:rPr lang="en-US" sz="1800" dirty="0" err="1">
                          <a:solidFill>
                            <a:srgbClr val="000000"/>
                          </a:solidFill>
                          <a:effectLst/>
                          <a:latin typeface="Times New Roman" panose="02020603050405020304" pitchFamily="18" charset="0"/>
                          <a:ea typeface="Calibri" panose="020F0502020204030204" pitchFamily="34" charset="0"/>
                        </a:rPr>
                        <a:t>Chuyền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bắt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bóng</a:t>
                      </a:r>
                      <a:r>
                        <a:rPr lang="en-US" sz="1800" dirty="0">
                          <a:solidFill>
                            <a:srgbClr val="000000"/>
                          </a:solidFill>
                          <a:effectLst/>
                          <a:latin typeface="Times New Roman" panose="02020603050405020304" pitchFamily="18" charset="0"/>
                          <a:ea typeface="Calibri" panose="020F0502020204030204" pitchFamily="34" charset="0"/>
                        </a:rPr>
                        <a:t> qua </a:t>
                      </a:r>
                      <a:r>
                        <a:rPr lang="en-US" sz="1800" dirty="0" err="1">
                          <a:solidFill>
                            <a:srgbClr val="000000"/>
                          </a:solidFill>
                          <a:effectLst/>
                          <a:latin typeface="Times New Roman" panose="02020603050405020304" pitchFamily="18" charset="0"/>
                          <a:ea typeface="Calibri" panose="020F0502020204030204" pitchFamily="34" charset="0"/>
                        </a:rPr>
                        <a:t>chân</a:t>
                      </a:r>
                      <a:endParaRPr lang="en-US" sz="1600" dirty="0">
                        <a:effectLst/>
                        <a:latin typeface="Times New Roman" panose="02020603050405020304" pitchFamily="18" charset="0"/>
                        <a:ea typeface="Times New Roman" panose="02020603050405020304" pitchFamily="18" charset="0"/>
                      </a:endParaRPr>
                    </a:p>
                    <a:p>
                      <a:pPr marR="20320">
                        <a:lnSpc>
                          <a:spcPct val="115000"/>
                        </a:lnSpc>
                        <a:buNone/>
                      </a:pPr>
                      <a:r>
                        <a:rPr lang="en-US" sz="1800" b="1" dirty="0">
                          <a:solidFill>
                            <a:srgbClr val="000000"/>
                          </a:solidFill>
                          <a:effectLst/>
                          <a:latin typeface="Times New Roman" panose="02020603050405020304" pitchFamily="18" charset="0"/>
                          <a:ea typeface="Calibri" panose="020F0502020204030204" pitchFamily="34" charset="0"/>
                        </a:rPr>
                        <a:t>- </a:t>
                      </a:r>
                      <a:r>
                        <a:rPr lang="en-US" sz="1800" b="0" dirty="0" err="1">
                          <a:solidFill>
                            <a:srgbClr val="000000"/>
                          </a:solidFill>
                          <a:effectLst/>
                          <a:latin typeface="Times New Roman" panose="02020603050405020304" pitchFamily="18" charset="0"/>
                          <a:ea typeface="Calibri" panose="020F0502020204030204" pitchFamily="34" charset="0"/>
                        </a:rPr>
                        <a:t>Chơi</a:t>
                      </a:r>
                      <a:r>
                        <a:rPr lang="en-US" sz="1800" b="0" dirty="0">
                          <a:solidFill>
                            <a:srgbClr val="000000"/>
                          </a:solidFill>
                          <a:effectLst/>
                          <a:latin typeface="Times New Roman" panose="02020603050405020304" pitchFamily="18" charset="0"/>
                          <a:ea typeface="Calibri" panose="020F0502020204030204" pitchFamily="34" charset="0"/>
                        </a:rPr>
                        <a:t> </a:t>
                      </a:r>
                      <a:r>
                        <a:rPr lang="en-US" sz="1800" b="0" dirty="0" err="1">
                          <a:solidFill>
                            <a:srgbClr val="000000"/>
                          </a:solidFill>
                          <a:effectLst/>
                          <a:latin typeface="Times New Roman" panose="02020603050405020304" pitchFamily="18" charset="0"/>
                          <a:ea typeface="Calibri" panose="020F0502020204030204" pitchFamily="34" charset="0"/>
                        </a:rPr>
                        <a:t>tự</a:t>
                      </a:r>
                      <a:r>
                        <a:rPr lang="en-US" sz="1800" b="0" dirty="0">
                          <a:solidFill>
                            <a:srgbClr val="000000"/>
                          </a:solidFill>
                          <a:effectLst/>
                          <a:latin typeface="Times New Roman" panose="02020603050405020304" pitchFamily="18" charset="0"/>
                          <a:ea typeface="Calibri" panose="020F0502020204030204" pitchFamily="34" charset="0"/>
                        </a:rPr>
                        <a:t> do:</a:t>
                      </a:r>
                      <a:r>
                        <a:rPr lang="en-US" sz="1800" i="1" dirty="0">
                          <a:solidFill>
                            <a:srgbClr val="000000"/>
                          </a:solidFill>
                          <a:effectLst/>
                          <a:latin typeface="Times New Roman" panose="02020603050405020304" pitchFamily="18" charset="0"/>
                          <a:ea typeface="Calibri" panose="020F0502020204030204" pitchFamily="34" charset="0"/>
                        </a:rPr>
                        <a:t> </a:t>
                      </a:r>
                      <a:r>
                        <a:rPr lang="vi-VN" sz="1800" i="0" dirty="0">
                          <a:solidFill>
                            <a:srgbClr val="000000"/>
                          </a:solidFill>
                          <a:effectLst/>
                          <a:latin typeface="Times New Roman" panose="02020603050405020304" pitchFamily="18" charset="0"/>
                          <a:ea typeface="Calibri" panose="020F0502020204030204" pitchFamily="34" charset="0"/>
                        </a:rPr>
                        <a:t>C</a:t>
                      </a:r>
                      <a:r>
                        <a:rPr lang="en-US" sz="1800" i="0" dirty="0" err="1">
                          <a:solidFill>
                            <a:srgbClr val="000000"/>
                          </a:solidFill>
                          <a:effectLst/>
                          <a:latin typeface="Times New Roman" panose="02020603050405020304" pitchFamily="18" charset="0"/>
                          <a:ea typeface="Calibri" panose="020F0502020204030204" pitchFamily="34" charset="0"/>
                        </a:rPr>
                        <a:t>hơi</a:t>
                      </a:r>
                      <a:r>
                        <a:rPr lang="en-US" sz="1800" i="0" dirty="0">
                          <a:solidFill>
                            <a:srgbClr val="000000"/>
                          </a:solidFill>
                          <a:effectLst/>
                          <a:latin typeface="Times New Roman" panose="02020603050405020304" pitchFamily="18" charset="0"/>
                          <a:ea typeface="Calibri" panose="020F0502020204030204" pitchFamily="34" charset="0"/>
                        </a:rPr>
                        <a:t>  </a:t>
                      </a:r>
                      <a:r>
                        <a:rPr lang="en-US" sz="1800" i="0" dirty="0" err="1">
                          <a:solidFill>
                            <a:srgbClr val="000000"/>
                          </a:solidFill>
                          <a:effectLst/>
                          <a:latin typeface="Times New Roman" panose="02020603050405020304" pitchFamily="18" charset="0"/>
                          <a:ea typeface="Calibri" panose="020F0502020204030204" pitchFamily="34" charset="0"/>
                        </a:rPr>
                        <a:t>tại</a:t>
                      </a:r>
                      <a:r>
                        <a:rPr lang="en-US" sz="1800" i="0" dirty="0">
                          <a:solidFill>
                            <a:srgbClr val="000000"/>
                          </a:solidFill>
                          <a:effectLst/>
                          <a:latin typeface="Times New Roman" panose="02020603050405020304" pitchFamily="18" charset="0"/>
                          <a:ea typeface="Calibri" panose="020F0502020204030204" pitchFamily="34" charset="0"/>
                        </a:rPr>
                        <a:t> KV 3</a:t>
                      </a:r>
                      <a:endParaRPr lang="en-US" sz="1600" i="0" dirty="0">
                        <a:effectLst/>
                        <a:latin typeface="Times New Roman" panose="02020603050405020304" pitchFamily="18" charset="0"/>
                        <a:ea typeface="Times New Roman" panose="02020603050405020304" pitchFamily="18" charset="0"/>
                      </a:endParaRPr>
                    </a:p>
                    <a:p>
                      <a:pPr>
                        <a:lnSpc>
                          <a:spcPct val="115000"/>
                        </a:lnSpc>
                        <a:buNone/>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Trẻ</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đập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chuột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chim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cụt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kheo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nhảy</a:t>
                      </a:r>
                      <a:r>
                        <a:rPr lang="en-US" sz="1800" dirty="0">
                          <a:solidFill>
                            <a:srgbClr val="000000"/>
                          </a:solidFill>
                          <a:effectLst/>
                          <a:latin typeface="Times New Roman" panose="02020603050405020304" pitchFamily="18" charset="0"/>
                          <a:ea typeface="Calibri" panose="020F0502020204030204" pitchFamily="34" charset="0"/>
                        </a:rPr>
                        <a:t> bao </a:t>
                      </a:r>
                      <a:r>
                        <a:rPr lang="en-US" sz="1800" dirty="0" err="1">
                          <a:solidFill>
                            <a:srgbClr val="000000"/>
                          </a:solidFill>
                          <a:effectLst/>
                          <a:latin typeface="Times New Roman" panose="02020603050405020304" pitchFamily="18" charset="0"/>
                          <a:ea typeface="Calibri" panose="020F0502020204030204" pitchFamily="34" charset="0"/>
                        </a:rPr>
                        <a:t>bố</a:t>
                      </a:r>
                      <a:r>
                        <a:rPr lang="en-US" sz="1800" dirty="0">
                          <a:solidFill>
                            <a:srgbClr val="000000"/>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a:lnSpc>
                          <a:spcPct val="115000"/>
                        </a:lnSpc>
                        <a:buNone/>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ném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bóng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rổ</a:t>
                      </a:r>
                      <a:endParaRPr lang="en-US" sz="1600" dirty="0">
                        <a:effectLst/>
                        <a:latin typeface="Times New Roman" panose="02020603050405020304" pitchFamily="18" charset="0"/>
                        <a:ea typeface="Times New Roman" panose="02020603050405020304" pitchFamily="18" charset="0"/>
                      </a:endParaRPr>
                    </a:p>
                    <a:p>
                      <a:pPr>
                        <a:buNone/>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ngoài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trời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trong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theo</a:t>
                      </a:r>
                      <a:r>
                        <a:rPr lang="en-US" sz="1800" dirty="0">
                          <a:solidFill>
                            <a:srgbClr val="000000"/>
                          </a:solidFill>
                          <a:effectLst/>
                          <a:latin typeface="Times New Roman" panose="02020603050405020304" pitchFamily="18" charset="0"/>
                          <a:ea typeface="Calibri" panose="020F0502020204030204" pitchFamily="34" charset="0"/>
                        </a:rPr>
                        <a:t> ý </a:t>
                      </a:r>
                      <a:r>
                        <a:rPr lang="en-US" sz="1800" dirty="0" err="1">
                          <a:solidFill>
                            <a:srgbClr val="000000"/>
                          </a:solidFill>
                          <a:effectLst/>
                          <a:latin typeface="Times New Roman" panose="02020603050405020304" pitchFamily="18" charset="0"/>
                          <a:ea typeface="Calibri" panose="020F0502020204030204" pitchFamily="34" charset="0"/>
                        </a:rPr>
                        <a:t>thích</a:t>
                      </a:r>
                      <a:r>
                        <a:rPr lang="en-US" sz="1800" dirty="0">
                          <a:solidFill>
                            <a:srgbClr val="000000"/>
                          </a:solidFill>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343621"/>
                  </a:ext>
                </a:extLst>
              </a:tr>
              <a:tr h="2661693">
                <a:tc>
                  <a:txBody>
                    <a:bodyPr/>
                    <a:lstStyle/>
                    <a:p>
                      <a:pPr algn="ctr">
                        <a:lnSpc>
                          <a:spcPts val="2520"/>
                        </a:lnSpc>
                        <a:defRPr/>
                      </a:pPr>
                      <a:r>
                        <a:rPr lang="en-US" sz="1800" dirty="0" err="1">
                          <a:latin typeface="Times New Roman" panose="02020603050405020304" pitchFamily="18" charset="0"/>
                          <a:cs typeface="Times New Roman" panose="02020603050405020304" pitchFamily="18" charset="0"/>
                          <a:sym typeface="Asap Bold"/>
                        </a:rPr>
                        <a:t>Hoạt</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động</a:t>
                      </a:r>
                      <a:r>
                        <a:rPr lang="en-US" sz="1800" dirty="0">
                          <a:latin typeface="Times New Roman" panose="02020603050405020304" pitchFamily="18" charset="0"/>
                          <a:cs typeface="Times New Roman" panose="02020603050405020304" pitchFamily="18" charset="0"/>
                          <a:sym typeface="Asap Bold"/>
                        </a:rPr>
                        <a:t> </a:t>
                      </a:r>
                      <a:r>
                        <a:rPr lang="en-US" sz="1800" dirty="0" err="1">
                          <a:latin typeface="Times New Roman" panose="02020603050405020304" pitchFamily="18" charset="0"/>
                          <a:cs typeface="Times New Roman" panose="02020603050405020304" pitchFamily="18" charset="0"/>
                          <a:sym typeface="Asap Bold"/>
                        </a:rPr>
                        <a:t>chiều</a:t>
                      </a:r>
                      <a:endParaRPr lang="en-US" sz="1800" dirty="0">
                        <a:latin typeface="Times New Roman" panose="02020603050405020304" pitchFamily="18" charset="0"/>
                        <a:cs typeface="Times New Roman" panose="02020603050405020304" pitchFamily="18" charset="0"/>
                      </a:endParaRPr>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1905" algn="just" fontAlgn="t">
                        <a:buNone/>
                      </a:pPr>
                      <a:r>
                        <a:rPr lang="vi-VN" sz="1800" dirty="0">
                          <a:solidFill>
                            <a:srgbClr val="000000"/>
                          </a:solidFill>
                          <a:effectLst/>
                          <a:latin typeface="Times New Roman" panose="02020603050405020304" pitchFamily="18" charset="0"/>
                          <a:ea typeface="Times New Roman" panose="02020603050405020304" pitchFamily="18" charset="0"/>
                        </a:rPr>
                        <a:t>-  Trò chuyện về những hành động giúp bảo vệ tài nguyên đất, đá, cát, sỏi, ánh sáng và không khí.</a:t>
                      </a:r>
                      <a:endParaRPr lang="en-US" sz="1600" dirty="0">
                        <a:effectLst/>
                        <a:latin typeface="Times New Roman" panose="02020603050405020304" pitchFamily="18" charset="0"/>
                        <a:ea typeface="Times New Roman" panose="02020603050405020304" pitchFamily="18" charset="0"/>
                      </a:endParaRPr>
                    </a:p>
                    <a:p>
                      <a:pPr marL="635" indent="-1905" algn="just" fontAlgn="t">
                        <a:buNone/>
                      </a:pPr>
                      <a:r>
                        <a:rPr lang="vi-VN" sz="1800" dirty="0">
                          <a:solidFill>
                            <a:srgbClr val="000000"/>
                          </a:solidFill>
                          <a:effectLst/>
                          <a:latin typeface="Times New Roman" panose="02020603050405020304" pitchFamily="18" charset="0"/>
                          <a:ea typeface="Times New Roman" panose="02020603050405020304" pitchFamily="18" charset="0"/>
                        </a:rPr>
                        <a:t>- Chơi TC: phân biệt hành vi đúng sai khi chơi với cát sỏi.</a:t>
                      </a:r>
                      <a:endParaRPr lang="en-US" sz="1600" dirty="0">
                        <a:effectLst/>
                        <a:latin typeface="Times New Roman" panose="02020603050405020304" pitchFamily="18" charset="0"/>
                        <a:ea typeface="Times New Roman" panose="02020603050405020304" pitchFamily="18" charset="0"/>
                      </a:endParaRPr>
                    </a:p>
                    <a:p>
                      <a:pPr marL="635" indent="-1905" fontAlgn="t">
                        <a:lnSpc>
                          <a:spcPct val="115000"/>
                        </a:lnSpc>
                        <a:spcAft>
                          <a:spcPts val="1000"/>
                        </a:spcAft>
                        <a:buNone/>
                      </a:pPr>
                      <a:r>
                        <a:rPr lang="vi-VN"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635" indent="-1905" fontAlgn="t"/>
                      <a:r>
                        <a:rPr lang="vi-VN" sz="1800" dirty="0">
                          <a:solidFill>
                            <a:srgbClr val="000000"/>
                          </a:solidFill>
                          <a:effectLst/>
                          <a:latin typeface="Times New Roman" panose="02020603050405020304" pitchFamily="18" charset="0"/>
                          <a:ea typeface="Times New Roman" panose="02020603050405020304" pitchFamily="18" charset="0"/>
                        </a:rPr>
                        <a:t>- Chơi theo ý thích tại góc </a:t>
                      </a:r>
                      <a:endParaRPr lang="en-US" sz="1600" dirty="0">
                        <a:effectLst/>
                        <a:latin typeface="Times New Roman" panose="02020603050405020304" pitchFamily="18" charset="0"/>
                        <a:ea typeface="Times New Roman" panose="02020603050405020304" pitchFamily="18" charset="0"/>
                      </a:endParaRPr>
                    </a:p>
                    <a:p>
                      <a:endParaRPr lang="en-US" sz="1800" dirty="0">
                        <a:effectLst/>
                        <a:latin typeface="+mj-lt"/>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1905" fontAlgn="t">
                        <a:buNone/>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Chơi</a:t>
                      </a:r>
                      <a:r>
                        <a:rPr lang="en-US" sz="1800" dirty="0">
                          <a:solidFill>
                            <a:srgbClr val="000000"/>
                          </a:solidFill>
                          <a:effectLst/>
                          <a:latin typeface="Times New Roman" panose="02020603050405020304" pitchFamily="18" charset="0"/>
                          <a:ea typeface="Times New Roman" panose="02020603050405020304" pitchFamily="18" charset="0"/>
                        </a:rPr>
                        <a:t> t</a:t>
                      </a:r>
                      <a:r>
                        <a:rPr lang="vi-VN" sz="1800" dirty="0">
                          <a:solidFill>
                            <a:srgbClr val="000000"/>
                          </a:solidFill>
                          <a:effectLst/>
                          <a:latin typeface="Times New Roman" panose="02020603050405020304" pitchFamily="18" charset="0"/>
                          <a:ea typeface="Times New Roman" panose="02020603050405020304" pitchFamily="18" charset="0"/>
                        </a:rPr>
                        <a:t>rò chơi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điện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tử</a:t>
                      </a:r>
                      <a:r>
                        <a:rPr lang="en-US" sz="1800" dirty="0">
                          <a:solidFill>
                            <a:srgbClr val="000000"/>
                          </a:solidFill>
                          <a:effectLst/>
                          <a:latin typeface="Times New Roman" panose="02020603050405020304" pitchFamily="18" charset="0"/>
                          <a:ea typeface="Times New Roman" panose="02020603050405020304" pitchFamily="18" charset="0"/>
                        </a:rPr>
                        <a:t> </a:t>
                      </a:r>
                      <a:r>
                        <a:rPr lang="vi-VN" sz="1800" dirty="0">
                          <a:solidFill>
                            <a:srgbClr val="000000"/>
                          </a:solidFill>
                          <a:effectLst/>
                          <a:latin typeface="Times New Roman" panose="02020603050405020304" pitchFamily="18" charset="0"/>
                          <a:ea typeface="Times New Roman" panose="02020603050405020304" pitchFamily="18" charset="0"/>
                        </a:rPr>
                        <a:t>: Những con số</a:t>
                      </a:r>
                      <a:endParaRPr lang="en-US" sz="1600" dirty="0">
                        <a:effectLst/>
                        <a:latin typeface="Times New Roman" panose="02020603050405020304" pitchFamily="18" charset="0"/>
                        <a:ea typeface="Times New Roman" panose="02020603050405020304" pitchFamily="18" charset="0"/>
                      </a:endParaRPr>
                    </a:p>
                    <a:p>
                      <a:pPr indent="-1270" fontAlgn="t">
                        <a:lnSpc>
                          <a:spcPct val="115000"/>
                        </a:lnSpc>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rPr>
                        <a:t>-Xem video,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ảnh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trò</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đặc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điểm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dụng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khí</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635" indent="-1905" fontAlgn="t"/>
                      <a:r>
                        <a:rPr lang="vi-VN" sz="1800" dirty="0">
                          <a:solidFill>
                            <a:srgbClr val="000000"/>
                          </a:solidFill>
                          <a:effectLst/>
                          <a:latin typeface="Times New Roman" panose="02020603050405020304" pitchFamily="18" charset="0"/>
                          <a:ea typeface="Times New Roman" panose="02020603050405020304" pitchFamily="18" charset="0"/>
                        </a:rPr>
                        <a:t>- Chơi theo ý thích tại góc </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1905" fontAlgn="t">
                        <a:lnSpc>
                          <a:spcPct val="115000"/>
                        </a:lnSpc>
                        <a:spcAft>
                          <a:spcPts val="1000"/>
                        </a:spcAft>
                        <a:buNone/>
                      </a:pPr>
                      <a:r>
                        <a:rPr lang="en-US" sz="1800" dirty="0">
                          <a:solidFill>
                            <a:srgbClr val="000000"/>
                          </a:solidFill>
                          <a:effectLst/>
                          <a:latin typeface="Times New Roman" panose="02020603050405020304" pitchFamily="18" charset="0"/>
                          <a:ea typeface="Times New Roman" panose="02020603050405020304" pitchFamily="18" charset="0"/>
                        </a:rPr>
                        <a:t>- Xem video, </a:t>
                      </a:r>
                      <a:r>
                        <a:rPr lang="en-US" sz="1800" dirty="0" err="1">
                          <a:solidFill>
                            <a:srgbClr val="000000"/>
                          </a:solidFill>
                          <a:effectLst/>
                          <a:latin typeface="Times New Roman" panose="02020603050405020304" pitchFamily="18" charset="0"/>
                          <a:ea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ảnh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trò</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đặc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điểm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dụng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khí</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fontAlgn="t">
                        <a:buNone/>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Đọc</a:t>
                      </a:r>
                      <a:r>
                        <a:rPr lang="en-US" sz="1800" dirty="0">
                          <a:solidFill>
                            <a:srgbClr val="000000"/>
                          </a:solidFill>
                          <a:effectLst/>
                          <a:latin typeface="Times New Roman" panose="02020603050405020304" pitchFamily="18" charset="0"/>
                          <a:ea typeface="Times New Roman" panose="02020603050405020304" pitchFamily="18" charset="0"/>
                        </a:rPr>
                        <a:t> b</a:t>
                      </a:r>
                      <a:r>
                        <a:rPr lang="vi-VN" sz="1800" dirty="0">
                          <a:solidFill>
                            <a:srgbClr val="000000"/>
                          </a:solidFill>
                          <a:effectLst/>
                          <a:latin typeface="Times New Roman" panose="02020603050405020304" pitchFamily="18" charset="0"/>
                          <a:ea typeface="Times New Roman" panose="02020603050405020304" pitchFamily="18" charset="0"/>
                        </a:rPr>
                        <a:t>ài đồng dao: Ông sảo ông sao</a:t>
                      </a:r>
                      <a:endParaRPr lang="en-US" sz="1600" dirty="0">
                        <a:effectLst/>
                        <a:latin typeface="Times New Roman" panose="02020603050405020304" pitchFamily="18" charset="0"/>
                        <a:ea typeface="Times New Roman" panose="02020603050405020304" pitchFamily="18" charset="0"/>
                      </a:endParaRPr>
                    </a:p>
                    <a:p>
                      <a:pPr marL="635" indent="-1905" fontAlgn="t">
                        <a:buNone/>
                      </a:pPr>
                      <a:r>
                        <a:rPr lang="vi-VN" sz="1800" dirty="0">
                          <a:solidFill>
                            <a:srgbClr val="000000"/>
                          </a:solidFill>
                          <a:effectLst/>
                          <a:latin typeface="Times New Roman" panose="02020603050405020304" pitchFamily="18" charset="0"/>
                          <a:ea typeface="Times New Roman" panose="02020603050405020304" pitchFamily="18" charset="0"/>
                        </a:rPr>
                        <a:t>- Giải đố về: Các hiện tượng tự nhiên</a:t>
                      </a:r>
                      <a:endParaRPr lang="en-US" sz="1600" dirty="0">
                        <a:effectLst/>
                        <a:latin typeface="Times New Roman" panose="02020603050405020304" pitchFamily="18" charset="0"/>
                        <a:ea typeface="Times New Roman" panose="02020603050405020304" pitchFamily="18" charset="0"/>
                      </a:endParaRPr>
                    </a:p>
                    <a:p>
                      <a:pPr marL="635" indent="-1905" fontAlgn="t">
                        <a:buNone/>
                      </a:pPr>
                      <a:r>
                        <a:rPr lang="vi-VN" sz="1800" dirty="0">
                          <a:solidFill>
                            <a:srgbClr val="000000"/>
                          </a:solidFill>
                          <a:effectLst/>
                          <a:latin typeface="Times New Roman" panose="02020603050405020304" pitchFamily="18" charset="0"/>
                          <a:ea typeface="Times New Roman" panose="02020603050405020304" pitchFamily="18" charset="0"/>
                        </a:rPr>
                        <a:t>- Chơi theo ý thích tại góc </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1905" fontAlgn="t">
                        <a:buNone/>
                      </a:pPr>
                      <a:r>
                        <a:rPr lang="vi-VN" sz="1800" dirty="0">
                          <a:solidFill>
                            <a:srgbClr val="000000"/>
                          </a:solidFill>
                          <a:effectLst/>
                          <a:latin typeface="Times New Roman" panose="02020603050405020304" pitchFamily="18" charset="0"/>
                          <a:ea typeface="Times New Roman" panose="02020603050405020304" pitchFamily="18" charset="0"/>
                        </a:rPr>
                        <a:t>-  Dạy trẻ giữ trật tự, không làm ảnh ảnh hưởng đến người khác trong rạp chiếu phim</a:t>
                      </a:r>
                      <a:endParaRPr lang="en-US" sz="1600" dirty="0">
                        <a:effectLst/>
                        <a:latin typeface="Times New Roman" panose="02020603050405020304" pitchFamily="18" charset="0"/>
                        <a:ea typeface="Times New Roman" panose="02020603050405020304" pitchFamily="18" charset="0"/>
                      </a:endParaRPr>
                    </a:p>
                    <a:p>
                      <a:pPr marL="635" indent="-1905" algn="just" fontAlgn="t">
                        <a:buNone/>
                      </a:pPr>
                      <a:r>
                        <a:rPr lang="vi-VN" sz="1800" dirty="0">
                          <a:solidFill>
                            <a:srgbClr val="000000"/>
                          </a:solidFill>
                          <a:effectLst/>
                          <a:latin typeface="Times New Roman" panose="02020603050405020304" pitchFamily="18" charset="0"/>
                          <a:ea typeface="Times New Roman" panose="02020603050405020304" pitchFamily="18" charset="0"/>
                        </a:rPr>
                        <a:t>- Nghe hát: Cát vàng lung linh.</a:t>
                      </a:r>
                      <a:endParaRPr lang="en-US" sz="1600" dirty="0">
                        <a:effectLst/>
                        <a:latin typeface="Times New Roman" panose="02020603050405020304" pitchFamily="18" charset="0"/>
                        <a:ea typeface="Times New Roman" panose="02020603050405020304" pitchFamily="18" charset="0"/>
                      </a:endParaRPr>
                    </a:p>
                    <a:p>
                      <a:pPr marL="635" indent="-1905" fontAlgn="t"/>
                      <a:r>
                        <a:rPr lang="vi-VN" sz="1800" dirty="0">
                          <a:solidFill>
                            <a:srgbClr val="000000"/>
                          </a:solidFill>
                          <a:effectLst/>
                          <a:latin typeface="Times New Roman" panose="02020603050405020304" pitchFamily="18" charset="0"/>
                          <a:ea typeface="Times New Roman" panose="02020603050405020304" pitchFamily="18" charset="0"/>
                        </a:rPr>
                        <a:t>- Chơi theo ý thích tại góc chơi.</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 indent="-1905" fontAlgn="t">
                        <a:buNone/>
                      </a:pPr>
                      <a:r>
                        <a:rPr lang="vi-VN" sz="1800" dirty="0">
                          <a:solidFill>
                            <a:srgbClr val="000000"/>
                          </a:solidFill>
                          <a:effectLst/>
                          <a:latin typeface="Times New Roman" panose="02020603050405020304" pitchFamily="18" charset="0"/>
                          <a:ea typeface="Times New Roman" panose="02020603050405020304" pitchFamily="18" charset="0"/>
                        </a:rPr>
                        <a:t>-  Biểu diễn văn nghệ cuối tuần.</a:t>
                      </a:r>
                      <a:endParaRPr lang="en-US" sz="1600" dirty="0">
                        <a:effectLst/>
                        <a:latin typeface="Times New Roman" panose="02020603050405020304" pitchFamily="18" charset="0"/>
                        <a:ea typeface="Times New Roman" panose="02020603050405020304" pitchFamily="18" charset="0"/>
                      </a:endParaRPr>
                    </a:p>
                    <a:p>
                      <a:pPr marL="635" indent="-1905" fontAlgn="t">
                        <a:buNone/>
                      </a:pPr>
                      <a:r>
                        <a:rPr lang="vi-VN" sz="1800" dirty="0">
                          <a:solidFill>
                            <a:srgbClr val="000000"/>
                          </a:solidFill>
                          <a:effectLst/>
                          <a:latin typeface="Times New Roman" panose="02020603050405020304" pitchFamily="18" charset="0"/>
                          <a:ea typeface="Times New Roman" panose="02020603050405020304" pitchFamily="18" charset="0"/>
                        </a:rPr>
                        <a:t>- Nhận xét bé ngoan cuối tuần.</a:t>
                      </a:r>
                      <a:endParaRPr lang="en-US" sz="1600" dirty="0">
                        <a:effectLst/>
                        <a:latin typeface="Times New Roman" panose="02020603050405020304" pitchFamily="18" charset="0"/>
                        <a:ea typeface="Times New Roman" panose="02020603050405020304" pitchFamily="18" charset="0"/>
                      </a:endParaRPr>
                    </a:p>
                    <a:p>
                      <a:pPr marL="635" indent="-1905" fontAlgn="t"/>
                      <a:r>
                        <a:rPr lang="vi-VN" sz="1800" dirty="0">
                          <a:solidFill>
                            <a:srgbClr val="000000"/>
                          </a:solidFill>
                          <a:effectLst/>
                          <a:latin typeface="Times New Roman" panose="02020603050405020304" pitchFamily="18" charset="0"/>
                          <a:ea typeface="Times New Roman" panose="02020603050405020304" pitchFamily="18" charset="0"/>
                        </a:rPr>
                        <a:t>- Chơi theo ý thích tại góc chơi.</a:t>
                      </a:r>
                      <a:endParaRPr lang="en-US" sz="1600" dirty="0">
                        <a:effectLst/>
                        <a:latin typeface="Times New Roman" panose="02020603050405020304" pitchFamily="18" charset="0"/>
                        <a:ea typeface="Times New Roman" panose="02020603050405020304" pitchFamily="18" charset="0"/>
                      </a:endParaRPr>
                    </a:p>
                    <a:p>
                      <a:endParaRPr lang="en-US" sz="1800" dirty="0">
                        <a:effectLst/>
                        <a:latin typeface="+mj-lt"/>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7172330"/>
                  </a:ext>
                </a:extLst>
              </a:tr>
            </a:tbl>
          </a:graphicData>
        </a:graphic>
      </p:graphicFrame>
      <p:pic>
        <p:nvPicPr>
          <p:cNvPr id="11" name="Picture 10" descr="A group of different types of rocks&#10;&#10;AI-generated content may be incorrect.">
            <a:extLst>
              <a:ext uri="{FF2B5EF4-FFF2-40B4-BE49-F238E27FC236}">
                <a16:creationId xmlns:a16="http://schemas.microsoft.com/office/drawing/2014/main" id="{1E287F72-D06A-D197-E8D5-FD0042D908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2057399" cy="1194487"/>
          </a:xfrm>
          <a:prstGeom prst="rect">
            <a:avLst/>
          </a:prstGeom>
        </p:spPr>
      </p:pic>
      <p:pic>
        <p:nvPicPr>
          <p:cNvPr id="3" name="Hình ảnh 2">
            <a:extLst>
              <a:ext uri="{FF2B5EF4-FFF2-40B4-BE49-F238E27FC236}">
                <a16:creationId xmlns:a16="http://schemas.microsoft.com/office/drawing/2014/main" id="{49CDE739-EC2B-1C4D-85AE-B82661CC90C6}"/>
              </a:ext>
            </a:extLst>
          </p:cNvPr>
          <p:cNvPicPr>
            <a:picLocks noChangeAspect="1"/>
          </p:cNvPicPr>
          <p:nvPr/>
        </p:nvPicPr>
        <p:blipFill>
          <a:blip r:embed="rId4"/>
          <a:stretch>
            <a:fillRect/>
          </a:stretch>
        </p:blipFill>
        <p:spPr>
          <a:xfrm>
            <a:off x="0" y="1194487"/>
            <a:ext cx="2209800" cy="1194487"/>
          </a:xfrm>
          <a:prstGeom prst="rect">
            <a:avLst/>
          </a:prstGeom>
        </p:spPr>
      </p:pic>
    </p:spTree>
    <p:extLst>
      <p:ext uri="{BB962C8B-B14F-4D97-AF65-F5344CB8AC3E}">
        <p14:creationId xmlns:p14="http://schemas.microsoft.com/office/powerpoint/2010/main" val="3962945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2151</Words>
  <Application>Microsoft Office PowerPoint</Application>
  <PresentationFormat>Tùy chỉnh</PresentationFormat>
  <Paragraphs>278</Paragraphs>
  <Slides>4</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4</vt:i4>
      </vt:variant>
    </vt:vector>
  </HeadingPairs>
  <TitlesOfParts>
    <vt:vector size="9" baseType="lpstr">
      <vt:lpstr>Calibri</vt:lpstr>
      <vt:lpstr>Faustina Bold</vt:lpstr>
      <vt:lpstr>Arial</vt:lpstr>
      <vt:lpstr>Times New Roman</vt:lpstr>
      <vt:lpstr>Office Theme</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Cute Aesthetic Group Project Presentation</dc:title>
  <dc:creator>user</dc:creator>
  <cp:lastModifiedBy>ADMIN</cp:lastModifiedBy>
  <cp:revision>36</cp:revision>
  <dcterms:created xsi:type="dcterms:W3CDTF">2006-08-16T00:00:00Z</dcterms:created>
  <dcterms:modified xsi:type="dcterms:W3CDTF">2025-04-01T02:28:10Z</dcterms:modified>
  <dc:identifier>DAGQCs_YowU</dc:identifier>
</cp:coreProperties>
</file>