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62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59354" y="-3556"/>
            <a:ext cx="1166685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8400" y="164695"/>
            <a:ext cx="14554200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  <a:tabLst>
                <a:tab pos="9260205" algn="l"/>
              </a:tabLst>
            </a:pPr>
            <a:r>
              <a:rPr sz="2800" b="1" dirty="0">
                <a:latin typeface="Times New Roman"/>
                <a:cs typeface="Times New Roman"/>
              </a:rPr>
              <a:t>KẾ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HOẠCH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CSGD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TRẺ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CHỦ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ĐỀ: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QUÊ HƯƠNG – BÁC HỒ VỚI CÁC CHÁU THIẾU NHI</a:t>
            </a:r>
            <a:r>
              <a:rPr lang="en-US" sz="2800" b="1" spc="-50" dirty="0" smtClean="0">
                <a:latin typeface="Times New Roman"/>
                <a:cs typeface="Times New Roman"/>
              </a:rPr>
              <a:t>  </a:t>
            </a:r>
            <a:r>
              <a:rPr sz="2800" b="1" spc="-20" dirty="0" smtClean="0">
                <a:latin typeface="Times New Roman"/>
                <a:cs typeface="Times New Roman"/>
              </a:rPr>
              <a:t>LỚP</a:t>
            </a:r>
            <a:r>
              <a:rPr sz="2800" b="1" spc="-150" dirty="0" smtClean="0">
                <a:latin typeface="Times New Roman"/>
                <a:cs typeface="Times New Roman"/>
              </a:rPr>
              <a:t> </a:t>
            </a:r>
            <a:r>
              <a:rPr sz="2800" b="1" spc="-25" dirty="0" smtClean="0">
                <a:latin typeface="Times New Roman"/>
                <a:cs typeface="Times New Roman"/>
              </a:rPr>
              <a:t>4B</a:t>
            </a:r>
            <a:r>
              <a:rPr lang="en-US" sz="2800" b="1" spc="-25" dirty="0" smtClean="0">
                <a:latin typeface="Times New Roman"/>
                <a:cs typeface="Times New Roman"/>
              </a:rPr>
              <a:t>4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b="1" dirty="0">
                <a:latin typeface="Times New Roman"/>
                <a:cs typeface="Times New Roman"/>
              </a:rPr>
              <a:t>Thời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gian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thực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hiện: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3</a:t>
            </a:r>
            <a:r>
              <a:rPr sz="2800" b="1" spc="-40" dirty="0" smtClean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tuần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dirty="0" err="1">
                <a:latin typeface="Times New Roman"/>
                <a:cs typeface="Times New Roman"/>
              </a:rPr>
              <a:t>từ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21</a:t>
            </a:r>
            <a:r>
              <a:rPr sz="2800" b="1" dirty="0" smtClean="0">
                <a:latin typeface="Times New Roman"/>
                <a:cs typeface="Times New Roman"/>
              </a:rPr>
              <a:t>/0</a:t>
            </a:r>
            <a:r>
              <a:rPr lang="en-US" sz="2800" b="1" dirty="0" smtClean="0">
                <a:latin typeface="Times New Roman"/>
                <a:cs typeface="Times New Roman"/>
              </a:rPr>
              <a:t>4 </a:t>
            </a:r>
            <a:r>
              <a:rPr sz="2800" b="1" dirty="0" smtClean="0">
                <a:latin typeface="Times New Roman"/>
                <a:cs typeface="Times New Roman"/>
              </a:rPr>
              <a:t>-</a:t>
            </a:r>
            <a:r>
              <a:rPr sz="2800" b="1" spc="-65" dirty="0" smtClean="0">
                <a:latin typeface="Times New Roman"/>
                <a:cs typeface="Times New Roman"/>
              </a:rPr>
              <a:t> </a:t>
            </a:r>
            <a:r>
              <a:rPr lang="en-US" sz="2800" b="1" spc="-10" dirty="0" smtClean="0">
                <a:latin typeface="Times New Roman"/>
                <a:cs typeface="Times New Roman"/>
              </a:rPr>
              <a:t>09</a:t>
            </a:r>
            <a:r>
              <a:rPr sz="2800" b="1" spc="-10" dirty="0" smtClean="0">
                <a:latin typeface="Times New Roman"/>
                <a:cs typeface="Times New Roman"/>
              </a:rPr>
              <a:t>/0</a:t>
            </a:r>
            <a:r>
              <a:rPr lang="en-US" sz="2800" b="1" spc="-10" dirty="0" smtClean="0">
                <a:latin typeface="Times New Roman"/>
                <a:cs typeface="Times New Roman"/>
              </a:rPr>
              <a:t>5</a:t>
            </a:r>
            <a:r>
              <a:rPr sz="2800" b="1" spc="-10" dirty="0" smtClean="0">
                <a:latin typeface="Times New Roman"/>
                <a:cs typeface="Times New Roman"/>
              </a:rPr>
              <a:t>/2025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82586" y="8115300"/>
            <a:ext cx="599465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 err="1" smtClean="0">
                <a:latin typeface="Times New Roman"/>
                <a:cs typeface="Times New Roman"/>
              </a:rPr>
              <a:t>Nhánh</a:t>
            </a:r>
            <a:r>
              <a:rPr sz="2800" b="1" spc="-30" dirty="0" smtClean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1: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Hải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Phòng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trong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mắt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em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68000" y="8100807"/>
            <a:ext cx="61722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Times New Roman"/>
                <a:cs typeface="Times New Roman"/>
              </a:rPr>
              <a:t>Nhánh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2: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Bác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Hồ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với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các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cháu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thiếu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nhi</a:t>
            </a:r>
            <a:endParaRPr sz="280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79512" y="3505898"/>
            <a:ext cx="6400800" cy="3919854"/>
            <a:chOff x="1829561" y="1206245"/>
            <a:chExt cx="6400800" cy="3919854"/>
          </a:xfrm>
        </p:grpSpPr>
        <p:sp>
          <p:nvSpPr>
            <p:cNvPr id="7" name="object 7"/>
            <p:cNvSpPr/>
            <p:nvPr/>
          </p:nvSpPr>
          <p:spPr>
            <a:xfrm>
              <a:off x="1829561" y="1206245"/>
              <a:ext cx="6400800" cy="3919854"/>
            </a:xfrm>
            <a:custGeom>
              <a:avLst/>
              <a:gdLst/>
              <a:ahLst/>
              <a:cxnLst/>
              <a:rect l="l" t="t" r="r" b="b"/>
              <a:pathLst>
                <a:path w="6400800" h="3919854">
                  <a:moveTo>
                    <a:pt x="5747512" y="0"/>
                  </a:moveTo>
                  <a:lnTo>
                    <a:pt x="653288" y="0"/>
                  </a:lnTo>
                  <a:lnTo>
                    <a:pt x="604531" y="1791"/>
                  </a:lnTo>
                  <a:lnTo>
                    <a:pt x="556748" y="7083"/>
                  </a:lnTo>
                  <a:lnTo>
                    <a:pt x="510065" y="15747"/>
                  </a:lnTo>
                  <a:lnTo>
                    <a:pt x="464607" y="27659"/>
                  </a:lnTo>
                  <a:lnTo>
                    <a:pt x="420502" y="42691"/>
                  </a:lnTo>
                  <a:lnTo>
                    <a:pt x="377875" y="60717"/>
                  </a:lnTo>
                  <a:lnTo>
                    <a:pt x="336853" y="81611"/>
                  </a:lnTo>
                  <a:lnTo>
                    <a:pt x="297563" y="105247"/>
                  </a:lnTo>
                  <a:lnTo>
                    <a:pt x="260130" y="131498"/>
                  </a:lnTo>
                  <a:lnTo>
                    <a:pt x="224680" y="160238"/>
                  </a:lnTo>
                  <a:lnTo>
                    <a:pt x="191341" y="191341"/>
                  </a:lnTo>
                  <a:lnTo>
                    <a:pt x="160238" y="224680"/>
                  </a:lnTo>
                  <a:lnTo>
                    <a:pt x="131498" y="260130"/>
                  </a:lnTo>
                  <a:lnTo>
                    <a:pt x="105247" y="297563"/>
                  </a:lnTo>
                  <a:lnTo>
                    <a:pt x="81611" y="336853"/>
                  </a:lnTo>
                  <a:lnTo>
                    <a:pt x="60717" y="377875"/>
                  </a:lnTo>
                  <a:lnTo>
                    <a:pt x="42691" y="420502"/>
                  </a:lnTo>
                  <a:lnTo>
                    <a:pt x="27659" y="464607"/>
                  </a:lnTo>
                  <a:lnTo>
                    <a:pt x="15747" y="510065"/>
                  </a:lnTo>
                  <a:lnTo>
                    <a:pt x="7083" y="556748"/>
                  </a:lnTo>
                  <a:lnTo>
                    <a:pt x="1791" y="604531"/>
                  </a:lnTo>
                  <a:lnTo>
                    <a:pt x="0" y="653287"/>
                  </a:lnTo>
                  <a:lnTo>
                    <a:pt x="0" y="3266440"/>
                  </a:lnTo>
                  <a:lnTo>
                    <a:pt x="1791" y="3315196"/>
                  </a:lnTo>
                  <a:lnTo>
                    <a:pt x="7083" y="3362979"/>
                  </a:lnTo>
                  <a:lnTo>
                    <a:pt x="15747" y="3409662"/>
                  </a:lnTo>
                  <a:lnTo>
                    <a:pt x="27659" y="3455120"/>
                  </a:lnTo>
                  <a:lnTo>
                    <a:pt x="42691" y="3499225"/>
                  </a:lnTo>
                  <a:lnTo>
                    <a:pt x="60717" y="3541852"/>
                  </a:lnTo>
                  <a:lnTo>
                    <a:pt x="81611" y="3582874"/>
                  </a:lnTo>
                  <a:lnTo>
                    <a:pt x="105247" y="3622164"/>
                  </a:lnTo>
                  <a:lnTo>
                    <a:pt x="131498" y="3659597"/>
                  </a:lnTo>
                  <a:lnTo>
                    <a:pt x="160238" y="3695047"/>
                  </a:lnTo>
                  <a:lnTo>
                    <a:pt x="191341" y="3728386"/>
                  </a:lnTo>
                  <a:lnTo>
                    <a:pt x="224680" y="3759489"/>
                  </a:lnTo>
                  <a:lnTo>
                    <a:pt x="260130" y="3788229"/>
                  </a:lnTo>
                  <a:lnTo>
                    <a:pt x="297563" y="3814480"/>
                  </a:lnTo>
                  <a:lnTo>
                    <a:pt x="336853" y="3838116"/>
                  </a:lnTo>
                  <a:lnTo>
                    <a:pt x="377875" y="3859010"/>
                  </a:lnTo>
                  <a:lnTo>
                    <a:pt x="420502" y="3877036"/>
                  </a:lnTo>
                  <a:lnTo>
                    <a:pt x="464607" y="3892068"/>
                  </a:lnTo>
                  <a:lnTo>
                    <a:pt x="510065" y="3903980"/>
                  </a:lnTo>
                  <a:lnTo>
                    <a:pt x="556748" y="3912644"/>
                  </a:lnTo>
                  <a:lnTo>
                    <a:pt x="604531" y="3917936"/>
                  </a:lnTo>
                  <a:lnTo>
                    <a:pt x="653288" y="3919728"/>
                  </a:lnTo>
                  <a:lnTo>
                    <a:pt x="5747512" y="3919728"/>
                  </a:lnTo>
                  <a:lnTo>
                    <a:pt x="5796268" y="3917936"/>
                  </a:lnTo>
                  <a:lnTo>
                    <a:pt x="5844051" y="3912644"/>
                  </a:lnTo>
                  <a:lnTo>
                    <a:pt x="5890734" y="3903980"/>
                  </a:lnTo>
                  <a:lnTo>
                    <a:pt x="5936192" y="3892068"/>
                  </a:lnTo>
                  <a:lnTo>
                    <a:pt x="5980297" y="3877036"/>
                  </a:lnTo>
                  <a:lnTo>
                    <a:pt x="6022924" y="3859010"/>
                  </a:lnTo>
                  <a:lnTo>
                    <a:pt x="6063946" y="3838116"/>
                  </a:lnTo>
                  <a:lnTo>
                    <a:pt x="6103236" y="3814480"/>
                  </a:lnTo>
                  <a:lnTo>
                    <a:pt x="6140669" y="3788229"/>
                  </a:lnTo>
                  <a:lnTo>
                    <a:pt x="6176119" y="3759489"/>
                  </a:lnTo>
                  <a:lnTo>
                    <a:pt x="6209458" y="3728386"/>
                  </a:lnTo>
                  <a:lnTo>
                    <a:pt x="6240561" y="3695047"/>
                  </a:lnTo>
                  <a:lnTo>
                    <a:pt x="6269301" y="3659597"/>
                  </a:lnTo>
                  <a:lnTo>
                    <a:pt x="6295552" y="3622164"/>
                  </a:lnTo>
                  <a:lnTo>
                    <a:pt x="6319188" y="3582874"/>
                  </a:lnTo>
                  <a:lnTo>
                    <a:pt x="6340082" y="3541852"/>
                  </a:lnTo>
                  <a:lnTo>
                    <a:pt x="6358108" y="3499225"/>
                  </a:lnTo>
                  <a:lnTo>
                    <a:pt x="6373140" y="3455120"/>
                  </a:lnTo>
                  <a:lnTo>
                    <a:pt x="6385052" y="3409662"/>
                  </a:lnTo>
                  <a:lnTo>
                    <a:pt x="6393716" y="3362979"/>
                  </a:lnTo>
                  <a:lnTo>
                    <a:pt x="6399008" y="3315196"/>
                  </a:lnTo>
                  <a:lnTo>
                    <a:pt x="6400799" y="3266440"/>
                  </a:lnTo>
                  <a:lnTo>
                    <a:pt x="6400799" y="653287"/>
                  </a:lnTo>
                  <a:lnTo>
                    <a:pt x="6399008" y="604531"/>
                  </a:lnTo>
                  <a:lnTo>
                    <a:pt x="6393716" y="556748"/>
                  </a:lnTo>
                  <a:lnTo>
                    <a:pt x="6385052" y="510065"/>
                  </a:lnTo>
                  <a:lnTo>
                    <a:pt x="6373140" y="464607"/>
                  </a:lnTo>
                  <a:lnTo>
                    <a:pt x="6358108" y="420502"/>
                  </a:lnTo>
                  <a:lnTo>
                    <a:pt x="6340082" y="377875"/>
                  </a:lnTo>
                  <a:lnTo>
                    <a:pt x="6319188" y="336853"/>
                  </a:lnTo>
                  <a:lnTo>
                    <a:pt x="6295552" y="297563"/>
                  </a:lnTo>
                  <a:lnTo>
                    <a:pt x="6269301" y="260130"/>
                  </a:lnTo>
                  <a:lnTo>
                    <a:pt x="6240561" y="224680"/>
                  </a:lnTo>
                  <a:lnTo>
                    <a:pt x="6209458" y="191341"/>
                  </a:lnTo>
                  <a:lnTo>
                    <a:pt x="6176119" y="160238"/>
                  </a:lnTo>
                  <a:lnTo>
                    <a:pt x="6140669" y="131498"/>
                  </a:lnTo>
                  <a:lnTo>
                    <a:pt x="6103236" y="105247"/>
                  </a:lnTo>
                  <a:lnTo>
                    <a:pt x="6063946" y="81611"/>
                  </a:lnTo>
                  <a:lnTo>
                    <a:pt x="6022924" y="60717"/>
                  </a:lnTo>
                  <a:lnTo>
                    <a:pt x="5980297" y="42691"/>
                  </a:lnTo>
                  <a:lnTo>
                    <a:pt x="5936192" y="27659"/>
                  </a:lnTo>
                  <a:lnTo>
                    <a:pt x="5890734" y="15747"/>
                  </a:lnTo>
                  <a:lnTo>
                    <a:pt x="5844051" y="7083"/>
                  </a:lnTo>
                  <a:lnTo>
                    <a:pt x="5796268" y="1791"/>
                  </a:lnTo>
                  <a:lnTo>
                    <a:pt x="57475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29561" y="1206245"/>
              <a:ext cx="6400800" cy="3919854"/>
            </a:xfrm>
            <a:custGeom>
              <a:avLst/>
              <a:gdLst/>
              <a:ahLst/>
              <a:cxnLst/>
              <a:rect l="l" t="t" r="r" b="b"/>
              <a:pathLst>
                <a:path w="6400800" h="3919854">
                  <a:moveTo>
                    <a:pt x="0" y="653287"/>
                  </a:moveTo>
                  <a:lnTo>
                    <a:pt x="1791" y="604531"/>
                  </a:lnTo>
                  <a:lnTo>
                    <a:pt x="7083" y="556748"/>
                  </a:lnTo>
                  <a:lnTo>
                    <a:pt x="15747" y="510065"/>
                  </a:lnTo>
                  <a:lnTo>
                    <a:pt x="27659" y="464607"/>
                  </a:lnTo>
                  <a:lnTo>
                    <a:pt x="42691" y="420502"/>
                  </a:lnTo>
                  <a:lnTo>
                    <a:pt x="60717" y="377875"/>
                  </a:lnTo>
                  <a:lnTo>
                    <a:pt x="81611" y="336853"/>
                  </a:lnTo>
                  <a:lnTo>
                    <a:pt x="105247" y="297563"/>
                  </a:lnTo>
                  <a:lnTo>
                    <a:pt x="131498" y="260130"/>
                  </a:lnTo>
                  <a:lnTo>
                    <a:pt x="160238" y="224680"/>
                  </a:lnTo>
                  <a:lnTo>
                    <a:pt x="191341" y="191341"/>
                  </a:lnTo>
                  <a:lnTo>
                    <a:pt x="224680" y="160238"/>
                  </a:lnTo>
                  <a:lnTo>
                    <a:pt x="260130" y="131498"/>
                  </a:lnTo>
                  <a:lnTo>
                    <a:pt x="297563" y="105247"/>
                  </a:lnTo>
                  <a:lnTo>
                    <a:pt x="336853" y="81611"/>
                  </a:lnTo>
                  <a:lnTo>
                    <a:pt x="377875" y="60717"/>
                  </a:lnTo>
                  <a:lnTo>
                    <a:pt x="420502" y="42691"/>
                  </a:lnTo>
                  <a:lnTo>
                    <a:pt x="464607" y="27659"/>
                  </a:lnTo>
                  <a:lnTo>
                    <a:pt x="510065" y="15747"/>
                  </a:lnTo>
                  <a:lnTo>
                    <a:pt x="556748" y="7083"/>
                  </a:lnTo>
                  <a:lnTo>
                    <a:pt x="604531" y="1791"/>
                  </a:lnTo>
                  <a:lnTo>
                    <a:pt x="653288" y="0"/>
                  </a:lnTo>
                  <a:lnTo>
                    <a:pt x="5747512" y="0"/>
                  </a:lnTo>
                  <a:lnTo>
                    <a:pt x="5796268" y="1791"/>
                  </a:lnTo>
                  <a:lnTo>
                    <a:pt x="5844051" y="7083"/>
                  </a:lnTo>
                  <a:lnTo>
                    <a:pt x="5890734" y="15747"/>
                  </a:lnTo>
                  <a:lnTo>
                    <a:pt x="5936192" y="27659"/>
                  </a:lnTo>
                  <a:lnTo>
                    <a:pt x="5980297" y="42691"/>
                  </a:lnTo>
                  <a:lnTo>
                    <a:pt x="6022924" y="60717"/>
                  </a:lnTo>
                  <a:lnTo>
                    <a:pt x="6063946" y="81611"/>
                  </a:lnTo>
                  <a:lnTo>
                    <a:pt x="6103236" y="105247"/>
                  </a:lnTo>
                  <a:lnTo>
                    <a:pt x="6140669" y="131498"/>
                  </a:lnTo>
                  <a:lnTo>
                    <a:pt x="6176119" y="160238"/>
                  </a:lnTo>
                  <a:lnTo>
                    <a:pt x="6209458" y="191341"/>
                  </a:lnTo>
                  <a:lnTo>
                    <a:pt x="6240561" y="224680"/>
                  </a:lnTo>
                  <a:lnTo>
                    <a:pt x="6269301" y="260130"/>
                  </a:lnTo>
                  <a:lnTo>
                    <a:pt x="6295552" y="297563"/>
                  </a:lnTo>
                  <a:lnTo>
                    <a:pt x="6319188" y="336853"/>
                  </a:lnTo>
                  <a:lnTo>
                    <a:pt x="6340082" y="377875"/>
                  </a:lnTo>
                  <a:lnTo>
                    <a:pt x="6358108" y="420502"/>
                  </a:lnTo>
                  <a:lnTo>
                    <a:pt x="6373140" y="464607"/>
                  </a:lnTo>
                  <a:lnTo>
                    <a:pt x="6385052" y="510065"/>
                  </a:lnTo>
                  <a:lnTo>
                    <a:pt x="6393716" y="556748"/>
                  </a:lnTo>
                  <a:lnTo>
                    <a:pt x="6399008" y="604531"/>
                  </a:lnTo>
                  <a:lnTo>
                    <a:pt x="6400799" y="653287"/>
                  </a:lnTo>
                  <a:lnTo>
                    <a:pt x="6400799" y="3266440"/>
                  </a:lnTo>
                  <a:lnTo>
                    <a:pt x="6399008" y="3315196"/>
                  </a:lnTo>
                  <a:lnTo>
                    <a:pt x="6393716" y="3362979"/>
                  </a:lnTo>
                  <a:lnTo>
                    <a:pt x="6385052" y="3409662"/>
                  </a:lnTo>
                  <a:lnTo>
                    <a:pt x="6373140" y="3455120"/>
                  </a:lnTo>
                  <a:lnTo>
                    <a:pt x="6358108" y="3499225"/>
                  </a:lnTo>
                  <a:lnTo>
                    <a:pt x="6340082" y="3541852"/>
                  </a:lnTo>
                  <a:lnTo>
                    <a:pt x="6319188" y="3582874"/>
                  </a:lnTo>
                  <a:lnTo>
                    <a:pt x="6295552" y="3622164"/>
                  </a:lnTo>
                  <a:lnTo>
                    <a:pt x="6269301" y="3659597"/>
                  </a:lnTo>
                  <a:lnTo>
                    <a:pt x="6240561" y="3695047"/>
                  </a:lnTo>
                  <a:lnTo>
                    <a:pt x="6209458" y="3728386"/>
                  </a:lnTo>
                  <a:lnTo>
                    <a:pt x="6176119" y="3759489"/>
                  </a:lnTo>
                  <a:lnTo>
                    <a:pt x="6140669" y="3788229"/>
                  </a:lnTo>
                  <a:lnTo>
                    <a:pt x="6103236" y="3814480"/>
                  </a:lnTo>
                  <a:lnTo>
                    <a:pt x="6063946" y="3838116"/>
                  </a:lnTo>
                  <a:lnTo>
                    <a:pt x="6022924" y="3859010"/>
                  </a:lnTo>
                  <a:lnTo>
                    <a:pt x="5980297" y="3877036"/>
                  </a:lnTo>
                  <a:lnTo>
                    <a:pt x="5936192" y="3892068"/>
                  </a:lnTo>
                  <a:lnTo>
                    <a:pt x="5890734" y="3903980"/>
                  </a:lnTo>
                  <a:lnTo>
                    <a:pt x="5844051" y="3912644"/>
                  </a:lnTo>
                  <a:lnTo>
                    <a:pt x="5796268" y="3917936"/>
                  </a:lnTo>
                  <a:lnTo>
                    <a:pt x="5747512" y="3919728"/>
                  </a:lnTo>
                  <a:lnTo>
                    <a:pt x="653288" y="3919728"/>
                  </a:lnTo>
                  <a:lnTo>
                    <a:pt x="604531" y="3917936"/>
                  </a:lnTo>
                  <a:lnTo>
                    <a:pt x="556748" y="3912644"/>
                  </a:lnTo>
                  <a:lnTo>
                    <a:pt x="510065" y="3903980"/>
                  </a:lnTo>
                  <a:lnTo>
                    <a:pt x="464607" y="3892068"/>
                  </a:lnTo>
                  <a:lnTo>
                    <a:pt x="420502" y="3877036"/>
                  </a:lnTo>
                  <a:lnTo>
                    <a:pt x="377875" y="3859010"/>
                  </a:lnTo>
                  <a:lnTo>
                    <a:pt x="336853" y="3838116"/>
                  </a:lnTo>
                  <a:lnTo>
                    <a:pt x="297563" y="3814480"/>
                  </a:lnTo>
                  <a:lnTo>
                    <a:pt x="260130" y="3788229"/>
                  </a:lnTo>
                  <a:lnTo>
                    <a:pt x="224680" y="3759489"/>
                  </a:lnTo>
                  <a:lnTo>
                    <a:pt x="191341" y="3728386"/>
                  </a:lnTo>
                  <a:lnTo>
                    <a:pt x="160238" y="3695047"/>
                  </a:lnTo>
                  <a:lnTo>
                    <a:pt x="131498" y="3659597"/>
                  </a:lnTo>
                  <a:lnTo>
                    <a:pt x="105247" y="3622164"/>
                  </a:lnTo>
                  <a:lnTo>
                    <a:pt x="81611" y="3582874"/>
                  </a:lnTo>
                  <a:lnTo>
                    <a:pt x="60717" y="3541852"/>
                  </a:lnTo>
                  <a:lnTo>
                    <a:pt x="42691" y="3499225"/>
                  </a:lnTo>
                  <a:lnTo>
                    <a:pt x="27659" y="3455120"/>
                  </a:lnTo>
                  <a:lnTo>
                    <a:pt x="15747" y="3409662"/>
                  </a:lnTo>
                  <a:lnTo>
                    <a:pt x="7083" y="3362979"/>
                  </a:lnTo>
                  <a:lnTo>
                    <a:pt x="1791" y="3315196"/>
                  </a:lnTo>
                  <a:lnTo>
                    <a:pt x="0" y="3266440"/>
                  </a:lnTo>
                  <a:lnTo>
                    <a:pt x="0" y="65328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9982200" y="3709732"/>
            <a:ext cx="6400800" cy="3716020"/>
            <a:chOff x="9973818" y="1227581"/>
            <a:chExt cx="6400800" cy="3716020"/>
          </a:xfrm>
        </p:grpSpPr>
        <p:sp>
          <p:nvSpPr>
            <p:cNvPr id="11" name="object 11"/>
            <p:cNvSpPr/>
            <p:nvPr/>
          </p:nvSpPr>
          <p:spPr>
            <a:xfrm>
              <a:off x="9973818" y="1227581"/>
              <a:ext cx="6400800" cy="3716020"/>
            </a:xfrm>
            <a:custGeom>
              <a:avLst/>
              <a:gdLst/>
              <a:ahLst/>
              <a:cxnLst/>
              <a:rect l="l" t="t" r="r" b="b"/>
              <a:pathLst>
                <a:path w="6400800" h="3716020">
                  <a:moveTo>
                    <a:pt x="5781547" y="0"/>
                  </a:moveTo>
                  <a:lnTo>
                    <a:pt x="619251" y="0"/>
                  </a:lnTo>
                  <a:lnTo>
                    <a:pt x="570856" y="1863"/>
                  </a:lnTo>
                  <a:lnTo>
                    <a:pt x="523480" y="7360"/>
                  </a:lnTo>
                  <a:lnTo>
                    <a:pt x="477260" y="16354"/>
                  </a:lnTo>
                  <a:lnTo>
                    <a:pt x="432335" y="28707"/>
                  </a:lnTo>
                  <a:lnTo>
                    <a:pt x="388841" y="44282"/>
                  </a:lnTo>
                  <a:lnTo>
                    <a:pt x="346917" y="62940"/>
                  </a:lnTo>
                  <a:lnTo>
                    <a:pt x="306700" y="84544"/>
                  </a:lnTo>
                  <a:lnTo>
                    <a:pt x="268328" y="108956"/>
                  </a:lnTo>
                  <a:lnTo>
                    <a:pt x="231938" y="136040"/>
                  </a:lnTo>
                  <a:lnTo>
                    <a:pt x="197668" y="165656"/>
                  </a:lnTo>
                  <a:lnTo>
                    <a:pt x="165656" y="197668"/>
                  </a:lnTo>
                  <a:lnTo>
                    <a:pt x="136040" y="231938"/>
                  </a:lnTo>
                  <a:lnTo>
                    <a:pt x="108956" y="268328"/>
                  </a:lnTo>
                  <a:lnTo>
                    <a:pt x="84544" y="306700"/>
                  </a:lnTo>
                  <a:lnTo>
                    <a:pt x="62940" y="346917"/>
                  </a:lnTo>
                  <a:lnTo>
                    <a:pt x="44282" y="388841"/>
                  </a:lnTo>
                  <a:lnTo>
                    <a:pt x="28707" y="432335"/>
                  </a:lnTo>
                  <a:lnTo>
                    <a:pt x="16354" y="477260"/>
                  </a:lnTo>
                  <a:lnTo>
                    <a:pt x="7360" y="523480"/>
                  </a:lnTo>
                  <a:lnTo>
                    <a:pt x="1863" y="570856"/>
                  </a:lnTo>
                  <a:lnTo>
                    <a:pt x="0" y="619251"/>
                  </a:lnTo>
                  <a:lnTo>
                    <a:pt x="0" y="3096260"/>
                  </a:lnTo>
                  <a:lnTo>
                    <a:pt x="1863" y="3144655"/>
                  </a:lnTo>
                  <a:lnTo>
                    <a:pt x="7360" y="3192031"/>
                  </a:lnTo>
                  <a:lnTo>
                    <a:pt x="16354" y="3238251"/>
                  </a:lnTo>
                  <a:lnTo>
                    <a:pt x="28707" y="3283176"/>
                  </a:lnTo>
                  <a:lnTo>
                    <a:pt x="44282" y="3326670"/>
                  </a:lnTo>
                  <a:lnTo>
                    <a:pt x="62940" y="3368594"/>
                  </a:lnTo>
                  <a:lnTo>
                    <a:pt x="84544" y="3408811"/>
                  </a:lnTo>
                  <a:lnTo>
                    <a:pt x="108956" y="3447183"/>
                  </a:lnTo>
                  <a:lnTo>
                    <a:pt x="136040" y="3483573"/>
                  </a:lnTo>
                  <a:lnTo>
                    <a:pt x="165656" y="3517843"/>
                  </a:lnTo>
                  <a:lnTo>
                    <a:pt x="197668" y="3549855"/>
                  </a:lnTo>
                  <a:lnTo>
                    <a:pt x="231938" y="3579471"/>
                  </a:lnTo>
                  <a:lnTo>
                    <a:pt x="268328" y="3606555"/>
                  </a:lnTo>
                  <a:lnTo>
                    <a:pt x="306700" y="3630967"/>
                  </a:lnTo>
                  <a:lnTo>
                    <a:pt x="346917" y="3652571"/>
                  </a:lnTo>
                  <a:lnTo>
                    <a:pt x="388841" y="3671229"/>
                  </a:lnTo>
                  <a:lnTo>
                    <a:pt x="432335" y="3686804"/>
                  </a:lnTo>
                  <a:lnTo>
                    <a:pt x="477260" y="3699157"/>
                  </a:lnTo>
                  <a:lnTo>
                    <a:pt x="523480" y="3708151"/>
                  </a:lnTo>
                  <a:lnTo>
                    <a:pt x="570856" y="3713648"/>
                  </a:lnTo>
                  <a:lnTo>
                    <a:pt x="619251" y="3715512"/>
                  </a:lnTo>
                  <a:lnTo>
                    <a:pt x="5781547" y="3715512"/>
                  </a:lnTo>
                  <a:lnTo>
                    <a:pt x="5829943" y="3713648"/>
                  </a:lnTo>
                  <a:lnTo>
                    <a:pt x="5877319" y="3708151"/>
                  </a:lnTo>
                  <a:lnTo>
                    <a:pt x="5923539" y="3699157"/>
                  </a:lnTo>
                  <a:lnTo>
                    <a:pt x="5968464" y="3686804"/>
                  </a:lnTo>
                  <a:lnTo>
                    <a:pt x="6011958" y="3671229"/>
                  </a:lnTo>
                  <a:lnTo>
                    <a:pt x="6053882" y="3652571"/>
                  </a:lnTo>
                  <a:lnTo>
                    <a:pt x="6094099" y="3630967"/>
                  </a:lnTo>
                  <a:lnTo>
                    <a:pt x="6132471" y="3606555"/>
                  </a:lnTo>
                  <a:lnTo>
                    <a:pt x="6168861" y="3579471"/>
                  </a:lnTo>
                  <a:lnTo>
                    <a:pt x="6203131" y="3549855"/>
                  </a:lnTo>
                  <a:lnTo>
                    <a:pt x="6235143" y="3517843"/>
                  </a:lnTo>
                  <a:lnTo>
                    <a:pt x="6264759" y="3483573"/>
                  </a:lnTo>
                  <a:lnTo>
                    <a:pt x="6291843" y="3447183"/>
                  </a:lnTo>
                  <a:lnTo>
                    <a:pt x="6316255" y="3408811"/>
                  </a:lnTo>
                  <a:lnTo>
                    <a:pt x="6337859" y="3368594"/>
                  </a:lnTo>
                  <a:lnTo>
                    <a:pt x="6356517" y="3326670"/>
                  </a:lnTo>
                  <a:lnTo>
                    <a:pt x="6372092" y="3283176"/>
                  </a:lnTo>
                  <a:lnTo>
                    <a:pt x="6384445" y="3238251"/>
                  </a:lnTo>
                  <a:lnTo>
                    <a:pt x="6393439" y="3192031"/>
                  </a:lnTo>
                  <a:lnTo>
                    <a:pt x="6398936" y="3144655"/>
                  </a:lnTo>
                  <a:lnTo>
                    <a:pt x="6400799" y="3096260"/>
                  </a:lnTo>
                  <a:lnTo>
                    <a:pt x="6400799" y="619251"/>
                  </a:lnTo>
                  <a:lnTo>
                    <a:pt x="6398936" y="570856"/>
                  </a:lnTo>
                  <a:lnTo>
                    <a:pt x="6393439" y="523480"/>
                  </a:lnTo>
                  <a:lnTo>
                    <a:pt x="6384445" y="477260"/>
                  </a:lnTo>
                  <a:lnTo>
                    <a:pt x="6372092" y="432335"/>
                  </a:lnTo>
                  <a:lnTo>
                    <a:pt x="6356517" y="388841"/>
                  </a:lnTo>
                  <a:lnTo>
                    <a:pt x="6337859" y="346917"/>
                  </a:lnTo>
                  <a:lnTo>
                    <a:pt x="6316255" y="306700"/>
                  </a:lnTo>
                  <a:lnTo>
                    <a:pt x="6291843" y="268328"/>
                  </a:lnTo>
                  <a:lnTo>
                    <a:pt x="6264759" y="231938"/>
                  </a:lnTo>
                  <a:lnTo>
                    <a:pt x="6235143" y="197668"/>
                  </a:lnTo>
                  <a:lnTo>
                    <a:pt x="6203131" y="165656"/>
                  </a:lnTo>
                  <a:lnTo>
                    <a:pt x="6168861" y="136040"/>
                  </a:lnTo>
                  <a:lnTo>
                    <a:pt x="6132471" y="108956"/>
                  </a:lnTo>
                  <a:lnTo>
                    <a:pt x="6094099" y="84544"/>
                  </a:lnTo>
                  <a:lnTo>
                    <a:pt x="6053882" y="62940"/>
                  </a:lnTo>
                  <a:lnTo>
                    <a:pt x="6011958" y="44282"/>
                  </a:lnTo>
                  <a:lnTo>
                    <a:pt x="5968464" y="28707"/>
                  </a:lnTo>
                  <a:lnTo>
                    <a:pt x="5923539" y="16354"/>
                  </a:lnTo>
                  <a:lnTo>
                    <a:pt x="5877319" y="7360"/>
                  </a:lnTo>
                  <a:lnTo>
                    <a:pt x="5829943" y="1863"/>
                  </a:lnTo>
                  <a:lnTo>
                    <a:pt x="578154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973818" y="1227581"/>
              <a:ext cx="6400800" cy="3716020"/>
            </a:xfrm>
            <a:custGeom>
              <a:avLst/>
              <a:gdLst/>
              <a:ahLst/>
              <a:cxnLst/>
              <a:rect l="l" t="t" r="r" b="b"/>
              <a:pathLst>
                <a:path w="6400800" h="3716020">
                  <a:moveTo>
                    <a:pt x="0" y="619251"/>
                  </a:moveTo>
                  <a:lnTo>
                    <a:pt x="1863" y="570856"/>
                  </a:lnTo>
                  <a:lnTo>
                    <a:pt x="7360" y="523480"/>
                  </a:lnTo>
                  <a:lnTo>
                    <a:pt x="16354" y="477260"/>
                  </a:lnTo>
                  <a:lnTo>
                    <a:pt x="28707" y="432335"/>
                  </a:lnTo>
                  <a:lnTo>
                    <a:pt x="44282" y="388841"/>
                  </a:lnTo>
                  <a:lnTo>
                    <a:pt x="62940" y="346917"/>
                  </a:lnTo>
                  <a:lnTo>
                    <a:pt x="84544" y="306700"/>
                  </a:lnTo>
                  <a:lnTo>
                    <a:pt x="108956" y="268328"/>
                  </a:lnTo>
                  <a:lnTo>
                    <a:pt x="136040" y="231938"/>
                  </a:lnTo>
                  <a:lnTo>
                    <a:pt x="165656" y="197668"/>
                  </a:lnTo>
                  <a:lnTo>
                    <a:pt x="197668" y="165656"/>
                  </a:lnTo>
                  <a:lnTo>
                    <a:pt x="231938" y="136040"/>
                  </a:lnTo>
                  <a:lnTo>
                    <a:pt x="268328" y="108956"/>
                  </a:lnTo>
                  <a:lnTo>
                    <a:pt x="306700" y="84544"/>
                  </a:lnTo>
                  <a:lnTo>
                    <a:pt x="346917" y="62940"/>
                  </a:lnTo>
                  <a:lnTo>
                    <a:pt x="388841" y="44282"/>
                  </a:lnTo>
                  <a:lnTo>
                    <a:pt x="432335" y="28707"/>
                  </a:lnTo>
                  <a:lnTo>
                    <a:pt x="477260" y="16354"/>
                  </a:lnTo>
                  <a:lnTo>
                    <a:pt x="523480" y="7360"/>
                  </a:lnTo>
                  <a:lnTo>
                    <a:pt x="570856" y="1863"/>
                  </a:lnTo>
                  <a:lnTo>
                    <a:pt x="619251" y="0"/>
                  </a:lnTo>
                  <a:lnTo>
                    <a:pt x="5781547" y="0"/>
                  </a:lnTo>
                  <a:lnTo>
                    <a:pt x="5829943" y="1863"/>
                  </a:lnTo>
                  <a:lnTo>
                    <a:pt x="5877319" y="7360"/>
                  </a:lnTo>
                  <a:lnTo>
                    <a:pt x="5923539" y="16354"/>
                  </a:lnTo>
                  <a:lnTo>
                    <a:pt x="5968464" y="28707"/>
                  </a:lnTo>
                  <a:lnTo>
                    <a:pt x="6011958" y="44282"/>
                  </a:lnTo>
                  <a:lnTo>
                    <a:pt x="6053882" y="62940"/>
                  </a:lnTo>
                  <a:lnTo>
                    <a:pt x="6094099" y="84544"/>
                  </a:lnTo>
                  <a:lnTo>
                    <a:pt x="6132471" y="108956"/>
                  </a:lnTo>
                  <a:lnTo>
                    <a:pt x="6168861" y="136040"/>
                  </a:lnTo>
                  <a:lnTo>
                    <a:pt x="6203131" y="165656"/>
                  </a:lnTo>
                  <a:lnTo>
                    <a:pt x="6235143" y="197668"/>
                  </a:lnTo>
                  <a:lnTo>
                    <a:pt x="6264759" y="231938"/>
                  </a:lnTo>
                  <a:lnTo>
                    <a:pt x="6291843" y="268328"/>
                  </a:lnTo>
                  <a:lnTo>
                    <a:pt x="6316255" y="306700"/>
                  </a:lnTo>
                  <a:lnTo>
                    <a:pt x="6337859" y="346917"/>
                  </a:lnTo>
                  <a:lnTo>
                    <a:pt x="6356517" y="388841"/>
                  </a:lnTo>
                  <a:lnTo>
                    <a:pt x="6372092" y="432335"/>
                  </a:lnTo>
                  <a:lnTo>
                    <a:pt x="6384445" y="477260"/>
                  </a:lnTo>
                  <a:lnTo>
                    <a:pt x="6393439" y="523480"/>
                  </a:lnTo>
                  <a:lnTo>
                    <a:pt x="6398936" y="570856"/>
                  </a:lnTo>
                  <a:lnTo>
                    <a:pt x="6400799" y="619251"/>
                  </a:lnTo>
                  <a:lnTo>
                    <a:pt x="6400799" y="3096260"/>
                  </a:lnTo>
                  <a:lnTo>
                    <a:pt x="6398936" y="3144655"/>
                  </a:lnTo>
                  <a:lnTo>
                    <a:pt x="6393439" y="3192031"/>
                  </a:lnTo>
                  <a:lnTo>
                    <a:pt x="6384445" y="3238251"/>
                  </a:lnTo>
                  <a:lnTo>
                    <a:pt x="6372092" y="3283176"/>
                  </a:lnTo>
                  <a:lnTo>
                    <a:pt x="6356517" y="3326670"/>
                  </a:lnTo>
                  <a:lnTo>
                    <a:pt x="6337859" y="3368594"/>
                  </a:lnTo>
                  <a:lnTo>
                    <a:pt x="6316255" y="3408811"/>
                  </a:lnTo>
                  <a:lnTo>
                    <a:pt x="6291843" y="3447183"/>
                  </a:lnTo>
                  <a:lnTo>
                    <a:pt x="6264759" y="3483573"/>
                  </a:lnTo>
                  <a:lnTo>
                    <a:pt x="6235143" y="3517843"/>
                  </a:lnTo>
                  <a:lnTo>
                    <a:pt x="6203131" y="3549855"/>
                  </a:lnTo>
                  <a:lnTo>
                    <a:pt x="6168861" y="3579471"/>
                  </a:lnTo>
                  <a:lnTo>
                    <a:pt x="6132471" y="3606555"/>
                  </a:lnTo>
                  <a:lnTo>
                    <a:pt x="6094099" y="3630967"/>
                  </a:lnTo>
                  <a:lnTo>
                    <a:pt x="6053882" y="3652571"/>
                  </a:lnTo>
                  <a:lnTo>
                    <a:pt x="6011958" y="3671229"/>
                  </a:lnTo>
                  <a:lnTo>
                    <a:pt x="5968464" y="3686804"/>
                  </a:lnTo>
                  <a:lnTo>
                    <a:pt x="5923539" y="3699157"/>
                  </a:lnTo>
                  <a:lnTo>
                    <a:pt x="5877319" y="3708151"/>
                  </a:lnTo>
                  <a:lnTo>
                    <a:pt x="5829943" y="3713648"/>
                  </a:lnTo>
                  <a:lnTo>
                    <a:pt x="5781547" y="3715512"/>
                  </a:lnTo>
                  <a:lnTo>
                    <a:pt x="619251" y="3715512"/>
                  </a:lnTo>
                  <a:lnTo>
                    <a:pt x="570856" y="3713648"/>
                  </a:lnTo>
                  <a:lnTo>
                    <a:pt x="523480" y="3708151"/>
                  </a:lnTo>
                  <a:lnTo>
                    <a:pt x="477260" y="3699157"/>
                  </a:lnTo>
                  <a:lnTo>
                    <a:pt x="432335" y="3686804"/>
                  </a:lnTo>
                  <a:lnTo>
                    <a:pt x="388841" y="3671229"/>
                  </a:lnTo>
                  <a:lnTo>
                    <a:pt x="346917" y="3652571"/>
                  </a:lnTo>
                  <a:lnTo>
                    <a:pt x="306700" y="3630967"/>
                  </a:lnTo>
                  <a:lnTo>
                    <a:pt x="268328" y="3606555"/>
                  </a:lnTo>
                  <a:lnTo>
                    <a:pt x="231938" y="3579471"/>
                  </a:lnTo>
                  <a:lnTo>
                    <a:pt x="197668" y="3549855"/>
                  </a:lnTo>
                  <a:lnTo>
                    <a:pt x="165656" y="3517843"/>
                  </a:lnTo>
                  <a:lnTo>
                    <a:pt x="136040" y="3483573"/>
                  </a:lnTo>
                  <a:lnTo>
                    <a:pt x="108956" y="3447183"/>
                  </a:lnTo>
                  <a:lnTo>
                    <a:pt x="84544" y="3408811"/>
                  </a:lnTo>
                  <a:lnTo>
                    <a:pt x="62940" y="3368594"/>
                  </a:lnTo>
                  <a:lnTo>
                    <a:pt x="44282" y="3326670"/>
                  </a:lnTo>
                  <a:lnTo>
                    <a:pt x="28707" y="3283176"/>
                  </a:lnTo>
                  <a:lnTo>
                    <a:pt x="16354" y="3238251"/>
                  </a:lnTo>
                  <a:lnTo>
                    <a:pt x="7360" y="3192031"/>
                  </a:lnTo>
                  <a:lnTo>
                    <a:pt x="1863" y="3144655"/>
                  </a:lnTo>
                  <a:lnTo>
                    <a:pt x="0" y="3096260"/>
                  </a:lnTo>
                  <a:lnTo>
                    <a:pt x="0" y="61925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924300"/>
            <a:ext cx="5410200" cy="304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0" y="4170424"/>
            <a:ext cx="5715000" cy="28780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466926"/>
              </p:ext>
            </p:extLst>
          </p:nvPr>
        </p:nvGraphicFramePr>
        <p:xfrm>
          <a:off x="752475" y="558419"/>
          <a:ext cx="17145000" cy="99703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/>
                <a:gridCol w="3048000"/>
                <a:gridCol w="3124200"/>
                <a:gridCol w="3276600"/>
                <a:gridCol w="3200400"/>
                <a:gridCol w="3124200"/>
              </a:tblGrid>
              <a:tr h="5464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390B4"/>
                      </a:solidFill>
                      <a:prstDash val="solid"/>
                    </a:lnL>
                    <a:lnR w="19050">
                      <a:solidFill>
                        <a:srgbClr val="F390B4"/>
                      </a:solidFill>
                      <a:prstDash val="solid"/>
                    </a:lnR>
                    <a:lnT w="19050">
                      <a:solidFill>
                        <a:srgbClr val="F390B4"/>
                      </a:solidFill>
                      <a:prstDash val="solid"/>
                    </a:lnT>
                    <a:lnB w="19050">
                      <a:solidFill>
                        <a:srgbClr val="F390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725170">
                        <a:lnSpc>
                          <a:spcPct val="100000"/>
                        </a:lnSpc>
                      </a:pP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Thứ</a:t>
                      </a:r>
                      <a:r>
                        <a:rPr sz="1800" b="1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2/</a:t>
                      </a:r>
                      <a:r>
                        <a:rPr sz="1800" b="1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 err="1">
                          <a:latin typeface="Times New Roman"/>
                          <a:cs typeface="Times New Roman"/>
                        </a:rPr>
                        <a:t>ngày</a:t>
                      </a:r>
                      <a:r>
                        <a:rPr sz="1800" b="1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b="1" i="1" spc="-10" dirty="0" smtClean="0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sz="1800" b="1" i="1" spc="-10" dirty="0" smtClean="0">
                          <a:latin typeface="Times New Roman"/>
                          <a:cs typeface="Times New Roman"/>
                        </a:rPr>
                        <a:t>/0</a:t>
                      </a:r>
                      <a:r>
                        <a:rPr lang="en-US" sz="1800" b="1" i="1" spc="-1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800" b="1" i="1" spc="-10" dirty="0" smtClean="0">
                          <a:latin typeface="Times New Roman"/>
                          <a:cs typeface="Times New Roman"/>
                        </a:rPr>
                        <a:t>/2025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19050">
                      <a:solidFill>
                        <a:srgbClr val="F390B4"/>
                      </a:solidFill>
                      <a:prstDash val="solid"/>
                    </a:lnL>
                    <a:lnR w="19050">
                      <a:solidFill>
                        <a:srgbClr val="F390B4"/>
                      </a:solidFill>
                      <a:prstDash val="solid"/>
                    </a:lnR>
                    <a:lnT w="19050">
                      <a:solidFill>
                        <a:srgbClr val="F390B4"/>
                      </a:solidFill>
                      <a:prstDash val="solid"/>
                    </a:lnT>
                    <a:lnB w="19050" cap="flat" cmpd="sng" algn="ctr">
                      <a:solidFill>
                        <a:srgbClr val="F39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441325">
                        <a:lnSpc>
                          <a:spcPct val="100000"/>
                        </a:lnSpc>
                      </a:pP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Thứ</a:t>
                      </a:r>
                      <a:r>
                        <a:rPr sz="1800" b="1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3/</a:t>
                      </a:r>
                      <a:r>
                        <a:rPr sz="1800" b="1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 err="1">
                          <a:latin typeface="Times New Roman"/>
                          <a:cs typeface="Times New Roman"/>
                        </a:rPr>
                        <a:t>ngày</a:t>
                      </a:r>
                      <a:r>
                        <a:rPr sz="1800" b="1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b="1" i="1" spc="-10" dirty="0" smtClean="0">
                          <a:latin typeface="Times New Roman"/>
                          <a:cs typeface="Times New Roman"/>
                        </a:rPr>
                        <a:t>13</a:t>
                      </a:r>
                      <a:r>
                        <a:rPr sz="1800" b="1" i="1" spc="-10" dirty="0" smtClean="0">
                          <a:latin typeface="Times New Roman"/>
                          <a:cs typeface="Times New Roman"/>
                        </a:rPr>
                        <a:t>/0</a:t>
                      </a:r>
                      <a:r>
                        <a:rPr lang="en-US" sz="1800" b="1" i="1" spc="-1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800" b="1" i="1" spc="-10" dirty="0" smtClean="0">
                          <a:latin typeface="Times New Roman"/>
                          <a:cs typeface="Times New Roman"/>
                        </a:rPr>
                        <a:t>/2025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19050">
                      <a:solidFill>
                        <a:srgbClr val="F390B4"/>
                      </a:solidFill>
                      <a:prstDash val="solid"/>
                    </a:lnL>
                    <a:lnR w="19050">
                      <a:solidFill>
                        <a:srgbClr val="F390B4"/>
                      </a:solidFill>
                      <a:prstDash val="solid"/>
                    </a:lnR>
                    <a:lnT w="19050">
                      <a:solidFill>
                        <a:srgbClr val="F390B4"/>
                      </a:solidFill>
                      <a:prstDash val="solid"/>
                    </a:lnT>
                    <a:lnB w="19050" cap="flat" cmpd="sng" algn="ctr">
                      <a:solidFill>
                        <a:srgbClr val="F39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5111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Thứ</a:t>
                      </a:r>
                      <a:r>
                        <a:rPr sz="1800" b="1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4/</a:t>
                      </a:r>
                      <a:r>
                        <a:rPr sz="1800" b="1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 err="1">
                          <a:latin typeface="Times New Roman"/>
                          <a:cs typeface="Times New Roman"/>
                        </a:rPr>
                        <a:t>ngày</a:t>
                      </a:r>
                      <a:r>
                        <a:rPr sz="1800" b="1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b="1" i="1" spc="-10" dirty="0" smtClean="0">
                          <a:latin typeface="Times New Roman"/>
                          <a:cs typeface="Times New Roman"/>
                        </a:rPr>
                        <a:t>14</a:t>
                      </a:r>
                      <a:r>
                        <a:rPr sz="1800" b="1" i="1" spc="-10" dirty="0" smtClean="0">
                          <a:latin typeface="Times New Roman"/>
                          <a:cs typeface="Times New Roman"/>
                        </a:rPr>
                        <a:t>/0</a:t>
                      </a:r>
                      <a:r>
                        <a:rPr lang="en-US" sz="1800" b="1" i="1" spc="-1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800" b="1" i="1" spc="-10" dirty="0" smtClean="0">
                          <a:latin typeface="Times New Roman"/>
                          <a:cs typeface="Times New Roman"/>
                        </a:rPr>
                        <a:t>/2025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9050">
                      <a:solidFill>
                        <a:srgbClr val="F390B4"/>
                      </a:solidFill>
                      <a:prstDash val="solid"/>
                    </a:lnL>
                    <a:lnR w="19050">
                      <a:solidFill>
                        <a:srgbClr val="F390B4"/>
                      </a:solidFill>
                      <a:prstDash val="solid"/>
                    </a:lnR>
                    <a:lnT w="19050">
                      <a:solidFill>
                        <a:srgbClr val="F390B4"/>
                      </a:solidFill>
                      <a:prstDash val="solid"/>
                    </a:lnT>
                    <a:lnB w="19050" cap="flat" cmpd="sng" algn="ctr">
                      <a:solidFill>
                        <a:srgbClr val="F39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47370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Thứ</a:t>
                      </a:r>
                      <a:r>
                        <a:rPr sz="1800" b="1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5/</a:t>
                      </a:r>
                      <a:r>
                        <a:rPr sz="1800" b="1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 err="1">
                          <a:latin typeface="Times New Roman"/>
                          <a:cs typeface="Times New Roman"/>
                        </a:rPr>
                        <a:t>ngày</a:t>
                      </a:r>
                      <a:r>
                        <a:rPr sz="1800" b="1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b="1" i="1" spc="-10" dirty="0" smtClean="0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1800" b="1" i="1" spc="-10" dirty="0" smtClean="0">
                          <a:latin typeface="Times New Roman"/>
                          <a:cs typeface="Times New Roman"/>
                        </a:rPr>
                        <a:t>/0</a:t>
                      </a:r>
                      <a:r>
                        <a:rPr lang="en-US" sz="1800" b="1" i="1" spc="-1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800" b="1" i="1" spc="-10" dirty="0" smtClean="0">
                          <a:latin typeface="Times New Roman"/>
                          <a:cs typeface="Times New Roman"/>
                        </a:rPr>
                        <a:t>/2025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9050">
                      <a:solidFill>
                        <a:srgbClr val="F390B4"/>
                      </a:solidFill>
                      <a:prstDash val="solid"/>
                    </a:lnL>
                    <a:lnR w="19050">
                      <a:solidFill>
                        <a:srgbClr val="F390B4"/>
                      </a:solidFill>
                      <a:prstDash val="solid"/>
                    </a:lnR>
                    <a:lnT w="19050">
                      <a:solidFill>
                        <a:srgbClr val="F390B4"/>
                      </a:solidFill>
                      <a:prstDash val="solid"/>
                    </a:lnT>
                    <a:lnB w="19050" cap="flat" cmpd="sng" algn="ctr">
                      <a:solidFill>
                        <a:srgbClr val="F39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43560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Thứ</a:t>
                      </a:r>
                      <a:r>
                        <a:rPr sz="1800" b="1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6/</a:t>
                      </a:r>
                      <a:r>
                        <a:rPr sz="1800" b="1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 err="1">
                          <a:latin typeface="Times New Roman"/>
                          <a:cs typeface="Times New Roman"/>
                        </a:rPr>
                        <a:t>ngày</a:t>
                      </a:r>
                      <a:r>
                        <a:rPr sz="1800" b="1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b="1" i="1" spc="-10" dirty="0" smtClean="0">
                          <a:latin typeface="Times New Roman"/>
                          <a:cs typeface="Times New Roman"/>
                        </a:rPr>
                        <a:t>16</a:t>
                      </a:r>
                      <a:r>
                        <a:rPr sz="1800" b="1" i="1" spc="-10" dirty="0" smtClean="0">
                          <a:latin typeface="Times New Roman"/>
                          <a:cs typeface="Times New Roman"/>
                        </a:rPr>
                        <a:t>/0</a:t>
                      </a:r>
                      <a:r>
                        <a:rPr lang="en-US" sz="1800" b="1" i="1" spc="-1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800" b="1" i="1" spc="-10" dirty="0" smtClean="0">
                          <a:latin typeface="Times New Roman"/>
                          <a:cs typeface="Times New Roman"/>
                        </a:rPr>
                        <a:t>/2025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9050">
                      <a:solidFill>
                        <a:srgbClr val="F390B4"/>
                      </a:solidFill>
                      <a:prstDash val="solid"/>
                    </a:lnL>
                    <a:lnR w="19050">
                      <a:solidFill>
                        <a:srgbClr val="F390B4"/>
                      </a:solidFill>
                      <a:prstDash val="solid"/>
                    </a:lnR>
                    <a:lnT w="19050">
                      <a:solidFill>
                        <a:srgbClr val="F390B4"/>
                      </a:solidFill>
                      <a:prstDash val="solid"/>
                    </a:lnT>
                    <a:lnB w="19050" cap="flat" cmpd="sng" algn="ctr">
                      <a:solidFill>
                        <a:srgbClr val="F39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02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43840" marR="237490" indent="199390">
                        <a:lnSpc>
                          <a:spcPct val="116100"/>
                        </a:lnSpc>
                      </a:pPr>
                      <a:endParaRPr lang="en-US" sz="1800" b="1" spc="-20" dirty="0" smtClean="0">
                        <a:latin typeface="Times New Roman"/>
                        <a:cs typeface="Times New Roman"/>
                      </a:endParaRPr>
                    </a:p>
                    <a:p>
                      <a:pPr marL="243840" marR="237490" indent="199390">
                        <a:lnSpc>
                          <a:spcPct val="116100"/>
                        </a:lnSpc>
                      </a:pPr>
                      <a:r>
                        <a:rPr sz="1800" b="1" spc="-20" dirty="0" err="1" smtClean="0">
                          <a:latin typeface="Times New Roman"/>
                          <a:cs typeface="Times New Roman"/>
                        </a:rPr>
                        <a:t>Hoạt</a:t>
                      </a:r>
                      <a:r>
                        <a:rPr sz="1800" b="1" spc="-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 err="1" smtClean="0">
                          <a:latin typeface="Times New Roman"/>
                          <a:cs typeface="Times New Roman"/>
                        </a:rPr>
                        <a:t>động</a:t>
                      </a:r>
                      <a:r>
                        <a:rPr sz="1800" b="1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học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3825" marB="0">
                    <a:lnL w="19050">
                      <a:solidFill>
                        <a:srgbClr val="F390B4"/>
                      </a:solidFill>
                      <a:prstDash val="solid"/>
                    </a:lnL>
                    <a:lnR w="19050" cap="flat" cmpd="sng" algn="ctr">
                      <a:solidFill>
                        <a:srgbClr val="F39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390B4"/>
                      </a:solidFill>
                      <a:prstDash val="solid"/>
                    </a:lnT>
                    <a:lnB w="19050">
                      <a:solidFill>
                        <a:srgbClr val="F390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HOẠT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 STEAM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(IDP)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kế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nón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lá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  <a:tab pos="734695" algn="ct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>
                      <a:solidFill>
                        <a:srgbClr val="F390B4"/>
                      </a:solidFill>
                      <a:prstDash val="solid"/>
                    </a:lnL>
                    <a:lnR w="19050">
                      <a:solidFill>
                        <a:srgbClr val="F390B4"/>
                      </a:solidFill>
                      <a:prstDash val="solid"/>
                    </a:lnR>
                    <a:lnT w="19050">
                      <a:solidFill>
                        <a:srgbClr val="F390B4"/>
                      </a:solidFill>
                      <a:prstDash val="solid"/>
                    </a:lnT>
                    <a:lnB w="19050" cap="flat" cmpd="sng" algn="ctr">
                      <a:solidFill>
                        <a:srgbClr val="F39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  <a:tab pos="734695" algn="ctr"/>
                        </a:tabLs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TRIỂN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  <a:tab pos="734695" algn="ctr"/>
                        </a:tabLs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NHẬN THỨC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  <a:tab pos="734695" algn="ct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sánh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sắp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xếp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tắc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  <a:tab pos="734695" algn="ct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>
                      <a:solidFill>
                        <a:srgbClr val="F390B4"/>
                      </a:solidFill>
                      <a:prstDash val="solid"/>
                    </a:lnL>
                    <a:lnR w="19050">
                      <a:solidFill>
                        <a:srgbClr val="F390B4"/>
                      </a:solidFill>
                      <a:prstDash val="solid"/>
                    </a:lnR>
                    <a:lnT w="19050">
                      <a:solidFill>
                        <a:srgbClr val="F390B4"/>
                      </a:solidFill>
                      <a:prstDash val="solid"/>
                    </a:lnT>
                    <a:lnB w="19050" cap="flat" cmpd="sng" algn="ctr">
                      <a:solidFill>
                        <a:srgbClr val="F39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  <a:tab pos="734695" algn="ctr"/>
                        </a:tabLs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TRIỂN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  <a:tab pos="734695" algn="ctr"/>
                        </a:tabLs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NGÔN NGỮ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  <a:tab pos="734695" algn="ctr"/>
                        </a:tabLs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Bến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Hải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Phòng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  <a:tab pos="734695" algn="ct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>
                      <a:solidFill>
                        <a:srgbClr val="F390B4"/>
                      </a:solidFill>
                      <a:prstDash val="solid"/>
                    </a:lnL>
                    <a:lnR w="19050">
                      <a:solidFill>
                        <a:srgbClr val="F390B4"/>
                      </a:solidFill>
                      <a:prstDash val="solid"/>
                    </a:lnR>
                    <a:lnT w="19050">
                      <a:solidFill>
                        <a:srgbClr val="F390B4"/>
                      </a:solidFill>
                      <a:prstDash val="solid"/>
                    </a:lnT>
                    <a:lnB w="19050" cap="flat" cmpd="sng" algn="ctr">
                      <a:solidFill>
                        <a:srgbClr val="F39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  <a:tab pos="734695" algn="ctr"/>
                        </a:tabLs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TRIỂN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  <a:tab pos="734695" algn="ctr"/>
                        </a:tabLs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THỂ CHẤT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Nhảy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lò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cò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3m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  <a:tab pos="734695" algn="ct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>
                      <a:solidFill>
                        <a:srgbClr val="F390B4"/>
                      </a:solidFill>
                      <a:prstDash val="solid"/>
                    </a:lnL>
                    <a:lnR w="19050">
                      <a:solidFill>
                        <a:srgbClr val="F390B4"/>
                      </a:solidFill>
                      <a:prstDash val="solid"/>
                    </a:lnR>
                    <a:lnT w="19050">
                      <a:solidFill>
                        <a:srgbClr val="F390B4"/>
                      </a:solidFill>
                      <a:prstDash val="solid"/>
                    </a:lnT>
                    <a:lnB w="19050" cap="flat" cmpd="sng" algn="ctr">
                      <a:solidFill>
                        <a:srgbClr val="F39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  <a:tab pos="734695" algn="ctr"/>
                        </a:tabLs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TRIỂN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  <a:tab pos="734695" algn="ctr"/>
                        </a:tabLs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THẨM MỸ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Dạy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KNCH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Quê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hương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tươi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đẹp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>
                      <a:solidFill>
                        <a:srgbClr val="F390B4"/>
                      </a:solidFill>
                      <a:prstDash val="solid"/>
                    </a:lnL>
                    <a:lnR w="19050">
                      <a:solidFill>
                        <a:srgbClr val="F390B4"/>
                      </a:solidFill>
                      <a:prstDash val="solid"/>
                    </a:lnR>
                    <a:lnT w="19050">
                      <a:solidFill>
                        <a:srgbClr val="F390B4"/>
                      </a:solidFill>
                      <a:prstDash val="solid"/>
                    </a:lnT>
                    <a:lnB w="19050" cap="flat" cmpd="sng" algn="ctr">
                      <a:solidFill>
                        <a:srgbClr val="F39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05740" marR="199390" indent="-635" algn="ctr">
                        <a:lnSpc>
                          <a:spcPct val="115799"/>
                        </a:lnSpc>
                      </a:pP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Hoạt động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ngoài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trời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390B4"/>
                      </a:solidFill>
                      <a:prstDash val="solid"/>
                    </a:lnL>
                    <a:lnR w="19050" cap="flat" cmpd="sng" algn="ctr">
                      <a:solidFill>
                        <a:srgbClr val="F39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390B4"/>
                      </a:solidFill>
                      <a:prstDash val="solid"/>
                    </a:lnT>
                    <a:lnB w="19050">
                      <a:solidFill>
                        <a:srgbClr val="F390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Hoạt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sấu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TCVĐ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Nhảy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do: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(KV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tô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tượng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R="127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Ngô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khoai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sắn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bánh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kẹo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 </a:t>
                      </a:r>
                    </a:p>
                    <a:p>
                      <a:pPr marR="127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lưu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niệm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+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Ô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ăn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cắp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đồ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ngoài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trời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>
                      <a:solidFill>
                        <a:srgbClr val="F390B4"/>
                      </a:solidFill>
                      <a:prstDash val="solid"/>
                    </a:lnL>
                    <a:lnR w="19050">
                      <a:solidFill>
                        <a:srgbClr val="F390B4"/>
                      </a:solidFill>
                      <a:prstDash val="solid"/>
                    </a:lnR>
                    <a:lnT w="19050" cap="flat" cmpd="sng" algn="ctr">
                      <a:solidFill>
                        <a:srgbClr val="F39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39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Hoạt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cảnh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-TCVĐ: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con.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do: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(KV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+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sáng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tạo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8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 </a:t>
                      </a:r>
                      <a:r>
                        <a:rPr lang="en-US" sz="1800" spc="-3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Chơi</a:t>
                      </a:r>
                      <a:r>
                        <a:rPr lang="en-US" sz="18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800" spc="-3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các</a:t>
                      </a:r>
                      <a:r>
                        <a:rPr lang="en-US" sz="18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800" spc="-3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đồ</a:t>
                      </a:r>
                      <a:r>
                        <a:rPr lang="en-US" sz="18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800" spc="-3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chơi</a:t>
                      </a:r>
                      <a:r>
                        <a:rPr lang="en-US" sz="18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800" spc="-3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âm</a:t>
                      </a:r>
                      <a:r>
                        <a:rPr lang="en-US" sz="18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800" spc="-3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nhạc</a:t>
                      </a:r>
                      <a:r>
                        <a:rPr lang="en-US" sz="18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sz="1800" spc="-3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trò</a:t>
                      </a:r>
                      <a:r>
                        <a:rPr lang="en-US" sz="18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800" spc="-3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chơi</a:t>
                      </a:r>
                      <a:r>
                        <a:rPr lang="en-US" sz="18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800" spc="-3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âm</a:t>
                      </a:r>
                      <a:r>
                        <a:rPr lang="en-US" sz="18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800" spc="-3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nhạc</a:t>
                      </a:r>
                      <a:r>
                        <a:rPr lang="en-US" sz="18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800" spc="-3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và</a:t>
                      </a:r>
                      <a:r>
                        <a:rPr lang="en-US" sz="18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800" spc="-3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trình</a:t>
                      </a:r>
                      <a:r>
                        <a:rPr lang="en-US" sz="18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800" spc="-3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diễn</a:t>
                      </a:r>
                      <a:r>
                        <a:rPr lang="en-US" sz="18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800" spc="-3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thời</a:t>
                      </a:r>
                      <a:r>
                        <a:rPr lang="en-US" sz="1800" spc="-3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800" spc="-3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đồ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ngoài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trời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>
                      <a:solidFill>
                        <a:srgbClr val="F390B4"/>
                      </a:solidFill>
                      <a:prstDash val="solid"/>
                    </a:lnL>
                    <a:lnR w="19050">
                      <a:solidFill>
                        <a:srgbClr val="F390B4"/>
                      </a:solidFill>
                      <a:prstDash val="solid"/>
                    </a:lnR>
                    <a:lnT w="19050" cap="flat" cmpd="sng" algn="ctr">
                      <a:solidFill>
                        <a:srgbClr val="F39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39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Hoạt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sát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hồng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xiêm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 TCVĐ: Xi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khoai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do:  (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KV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3)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Khu vận động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Chơi kéo mo cau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Chèo thuyền thúng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Nhảy dây. Đá cầu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Ném bóng vào rổ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Nhảy bao bố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đồ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ngoài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trời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>
                      <a:solidFill>
                        <a:srgbClr val="F390B4"/>
                      </a:solidFill>
                      <a:prstDash val="solid"/>
                    </a:lnL>
                    <a:lnR w="19050">
                      <a:solidFill>
                        <a:srgbClr val="F390B4"/>
                      </a:solidFill>
                      <a:prstDash val="solid"/>
                    </a:lnR>
                    <a:lnT w="19050" cap="flat" cmpd="sng" algn="ctr">
                      <a:solidFill>
                        <a:srgbClr val="F39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39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Hoạt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sát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mít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TCVĐ: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Mèo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đuổi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chuột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do:  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(KV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4) </a:t>
                      </a:r>
                    </a:p>
                    <a:p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</a:rPr>
                        <a:t>- Chơi câu cá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</a:rPr>
                        <a:t>- Chơi đồ chơi với cát.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</a:rPr>
                        <a:t>- Chơi thí nghiệm vật chìm - nổi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20955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Chơi thí nghiệm những quả bóng vui nhộn; hạt gạo nhảy múa; đường đi của màu nước; vẽ tranh trên sữa</a:t>
                      </a: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</a:rPr>
                        <a:t>- Xưởng nhuộm màu.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đồ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ngoài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trời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>
                      <a:solidFill>
                        <a:srgbClr val="F390B4"/>
                      </a:solidFill>
                      <a:prstDash val="solid"/>
                    </a:lnL>
                    <a:lnR w="19050">
                      <a:solidFill>
                        <a:srgbClr val="F390B4"/>
                      </a:solidFill>
                      <a:prstDash val="solid"/>
                    </a:lnR>
                    <a:lnT w="19050" cap="flat" cmpd="sng" algn="ctr">
                      <a:solidFill>
                        <a:srgbClr val="F39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39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Hoạt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sát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đàm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thoại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TCVĐ 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bò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ngang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do:  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Chơi trò chơi giao thông: đạp xe, đi ô tô, đóng vai chú cảnh sát giao thông. 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</a:rPr>
                        <a:t>+ Chơi đồ chơi ngoài trời trong khu vực chơi theo ý thích.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>
                      <a:solidFill>
                        <a:srgbClr val="F390B4"/>
                      </a:solidFill>
                      <a:prstDash val="solid"/>
                    </a:lnL>
                    <a:lnR w="19050">
                      <a:solidFill>
                        <a:srgbClr val="F390B4"/>
                      </a:solidFill>
                      <a:prstDash val="solid"/>
                    </a:lnR>
                    <a:lnT w="19050" cap="flat" cmpd="sng" algn="ctr">
                      <a:solidFill>
                        <a:srgbClr val="F39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39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24815" marR="416559" indent="17780" algn="just">
                        <a:lnSpc>
                          <a:spcPct val="115799"/>
                        </a:lnSpc>
                      </a:pP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Hoạt động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chiều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390B4"/>
                      </a:solidFill>
                      <a:prstDash val="solid"/>
                    </a:lnL>
                    <a:lnR w="19050" cap="flat" cmpd="sng" algn="ctr">
                      <a:solidFill>
                        <a:srgbClr val="F39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390B4"/>
                      </a:solidFill>
                      <a:prstDash val="solid"/>
                    </a:lnT>
                    <a:lnB w="19050">
                      <a:solidFill>
                        <a:srgbClr val="F390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TC: “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”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Dung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dăng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dẻ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TC: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sáng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tạo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chuyến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bay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  <a:tab pos="734695" algn="ct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Dạy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trẻ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giữ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trật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ảnh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ảnh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hưởng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đến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rạp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chiếu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phim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>
                      <a:solidFill>
                        <a:srgbClr val="F390B4"/>
                      </a:solidFill>
                      <a:prstDash val="solid"/>
                    </a:lnL>
                    <a:lnR w="19050">
                      <a:solidFill>
                        <a:srgbClr val="F390B4"/>
                      </a:solidFill>
                      <a:prstDash val="solid"/>
                    </a:lnR>
                    <a:lnT w="19050" cap="flat" cmpd="sng" algn="ctr">
                      <a:solidFill>
                        <a:srgbClr val="F39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390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dăng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dẻ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Ôn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luyện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sắp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xếp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tắc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Nghe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Quê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hương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Quê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hương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tươi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đẹp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>
                      <a:solidFill>
                        <a:srgbClr val="F390B4"/>
                      </a:solidFill>
                      <a:prstDash val="solid"/>
                    </a:lnL>
                    <a:lnR w="19050">
                      <a:solidFill>
                        <a:srgbClr val="F390B4"/>
                      </a:solidFill>
                      <a:prstDash val="solid"/>
                    </a:lnR>
                    <a:lnT w="19050" cap="flat" cmpd="sng" algn="ctr">
                      <a:solidFill>
                        <a:srgbClr val="F39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390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Truyền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tin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sáng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tạo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chuyến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bay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  <a:tab pos="734695" algn="ct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Ôn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Bến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Hải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Phòng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>
                      <a:solidFill>
                        <a:srgbClr val="F390B4"/>
                      </a:solidFill>
                      <a:prstDash val="solid"/>
                    </a:lnL>
                    <a:lnR w="19050">
                      <a:solidFill>
                        <a:srgbClr val="F390B4"/>
                      </a:solidFill>
                      <a:prstDash val="solid"/>
                    </a:lnR>
                    <a:lnT w="19050" cap="flat" cmpd="sng" algn="ctr">
                      <a:solidFill>
                        <a:srgbClr val="F39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390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video,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gọi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nét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trưng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đền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thờ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Trạng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Nguyễn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Bỉnh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Khiêm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Đền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thờ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nữ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tướng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Lê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ảnh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lam,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thắng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di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lịch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quê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hương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Hải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Phòng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góc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ý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thích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9050">
                      <a:solidFill>
                        <a:srgbClr val="F390B4"/>
                      </a:solidFill>
                      <a:prstDash val="solid"/>
                    </a:lnL>
                    <a:lnR w="19050">
                      <a:solidFill>
                        <a:srgbClr val="F390B4"/>
                      </a:solidFill>
                      <a:prstDash val="solid"/>
                    </a:lnR>
                    <a:lnT w="19050" cap="flat" cmpd="sng" algn="ctr">
                      <a:solidFill>
                        <a:srgbClr val="F39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390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video,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hiểu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lễ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hội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phượng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đỏ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chọi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trâu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ở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Đồ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1: TC: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Bé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hướng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dẫn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lịch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thiệu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lam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thắng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lễ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hội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video).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Gộp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đối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tượng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phạm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vi 5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nhau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>
                      <a:solidFill>
                        <a:srgbClr val="F390B4"/>
                      </a:solidFill>
                      <a:prstDash val="solid"/>
                    </a:lnL>
                    <a:lnR w="19050">
                      <a:solidFill>
                        <a:srgbClr val="F390B4"/>
                      </a:solidFill>
                      <a:prstDash val="solid"/>
                    </a:lnR>
                    <a:lnT w="19050" cap="flat" cmpd="sng" algn="ctr">
                      <a:solidFill>
                        <a:srgbClr val="F39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390B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3740" y="16256"/>
            <a:ext cx="115347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KẾ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HOẠCH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NHÁNH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II: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Hải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Phòng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trong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mắt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em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" y="-16329"/>
            <a:ext cx="2414225" cy="18832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356360"/>
              </p:ext>
            </p:extLst>
          </p:nvPr>
        </p:nvGraphicFramePr>
        <p:xfrm>
          <a:off x="222250" y="618744"/>
          <a:ext cx="17686652" cy="10727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8260"/>
                <a:gridCol w="3178810"/>
                <a:gridCol w="3256279"/>
                <a:gridCol w="3256279"/>
                <a:gridCol w="3256279"/>
                <a:gridCol w="3420745"/>
              </a:tblGrid>
              <a:tr h="774700">
                <a:tc>
                  <a:txBody>
                    <a:bodyPr/>
                    <a:lstStyle/>
                    <a:p>
                      <a:pPr marL="397510">
                        <a:lnSpc>
                          <a:spcPct val="100000"/>
                        </a:lnSpc>
                        <a:spcBef>
                          <a:spcPts val="2025"/>
                        </a:spcBef>
                      </a:pPr>
                      <a:r>
                        <a:rPr sz="1800" b="1" spc="-20" dirty="0" err="1" smtClean="0">
                          <a:latin typeface="Cambria"/>
                          <a:cs typeface="Cambria"/>
                        </a:rPr>
                        <a:t>Tuần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257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848994">
                        <a:lnSpc>
                          <a:spcPct val="100000"/>
                        </a:lnSpc>
                      </a:pP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Thứ</a:t>
                      </a:r>
                      <a:r>
                        <a:rPr sz="18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2/</a:t>
                      </a:r>
                      <a:r>
                        <a:rPr sz="1800" b="1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 err="1">
                          <a:latin typeface="Times New Roman"/>
                          <a:cs typeface="Times New Roman"/>
                        </a:rPr>
                        <a:t>Ngày</a:t>
                      </a:r>
                      <a:r>
                        <a:rPr sz="18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b="1" i="1" spc="-10" dirty="0" smtClean="0">
                          <a:latin typeface="Times New Roman"/>
                          <a:cs typeface="Times New Roman"/>
                        </a:rPr>
                        <a:t>19</a:t>
                      </a:r>
                      <a:r>
                        <a:rPr sz="1800" b="1" i="1" spc="-10" dirty="0" smtClean="0">
                          <a:latin typeface="Times New Roman"/>
                          <a:cs typeface="Times New Roman"/>
                        </a:rPr>
                        <a:t>/0</a:t>
                      </a:r>
                      <a:r>
                        <a:rPr lang="en-US" sz="1800" b="1" i="1" spc="-1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800" b="1" i="1" spc="-10" dirty="0" smtClean="0">
                          <a:latin typeface="Times New Roman"/>
                          <a:cs typeface="Times New Roman"/>
                        </a:rPr>
                        <a:t>/2025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608965">
                        <a:lnSpc>
                          <a:spcPct val="100000"/>
                        </a:lnSpc>
                      </a:pP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Thứ</a:t>
                      </a:r>
                      <a:r>
                        <a:rPr sz="1800" b="1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3/</a:t>
                      </a:r>
                      <a:r>
                        <a:rPr sz="1800" b="1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 err="1">
                          <a:latin typeface="Times New Roman"/>
                          <a:cs typeface="Times New Roman"/>
                        </a:rPr>
                        <a:t>Ngày</a:t>
                      </a:r>
                      <a:r>
                        <a:rPr sz="18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b="1" i="1" spc="-10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800" b="1" i="1" spc="-10" dirty="0" smtClean="0">
                          <a:latin typeface="Times New Roman"/>
                          <a:cs typeface="Times New Roman"/>
                        </a:rPr>
                        <a:t>/0</a:t>
                      </a:r>
                      <a:r>
                        <a:rPr lang="en-US" sz="1800" b="1" i="1" spc="-1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800" b="1" i="1" spc="-10" dirty="0" smtClean="0">
                          <a:latin typeface="Times New Roman"/>
                          <a:cs typeface="Times New Roman"/>
                        </a:rPr>
                        <a:t>/2025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608965">
                        <a:lnSpc>
                          <a:spcPct val="100000"/>
                        </a:lnSpc>
                      </a:pP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Thứ</a:t>
                      </a:r>
                      <a:r>
                        <a:rPr sz="1800" b="1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4/</a:t>
                      </a:r>
                      <a:r>
                        <a:rPr sz="1800" b="1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 err="1">
                          <a:latin typeface="Times New Roman"/>
                          <a:cs typeface="Times New Roman"/>
                        </a:rPr>
                        <a:t>Ngày</a:t>
                      </a:r>
                      <a:r>
                        <a:rPr sz="18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b="1" i="1" spc="-10" dirty="0" smtClean="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800" b="1" i="1" spc="-10" dirty="0" smtClean="0">
                          <a:latin typeface="Times New Roman"/>
                          <a:cs typeface="Times New Roman"/>
                        </a:rPr>
                        <a:t>/0</a:t>
                      </a:r>
                      <a:r>
                        <a:rPr lang="en-US" sz="1800" b="1" i="1" spc="-1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800" b="1" i="1" spc="-10" dirty="0" smtClean="0">
                          <a:latin typeface="Times New Roman"/>
                          <a:cs typeface="Times New Roman"/>
                        </a:rPr>
                        <a:t>/2025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609600">
                        <a:lnSpc>
                          <a:spcPct val="100000"/>
                        </a:lnSpc>
                      </a:pP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Thứ</a:t>
                      </a:r>
                      <a:r>
                        <a:rPr sz="1800" b="1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5/</a:t>
                      </a:r>
                      <a:r>
                        <a:rPr sz="1800" b="1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 err="1">
                          <a:latin typeface="Times New Roman"/>
                          <a:cs typeface="Times New Roman"/>
                        </a:rPr>
                        <a:t>Ngày</a:t>
                      </a:r>
                      <a:r>
                        <a:rPr sz="18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b="1" i="1" spc="-10" dirty="0" smtClean="0">
                          <a:latin typeface="Times New Roman"/>
                          <a:cs typeface="Times New Roman"/>
                        </a:rPr>
                        <a:t>22</a:t>
                      </a:r>
                      <a:r>
                        <a:rPr sz="1800" b="1" i="1" spc="-10" dirty="0" smtClean="0">
                          <a:latin typeface="Times New Roman"/>
                          <a:cs typeface="Times New Roman"/>
                        </a:rPr>
                        <a:t>/0</a:t>
                      </a:r>
                      <a:r>
                        <a:rPr lang="en-US" sz="1800" b="1" i="1" spc="-1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800" b="1" i="1" spc="-10" dirty="0" smtClean="0">
                          <a:latin typeface="Times New Roman"/>
                          <a:cs typeface="Times New Roman"/>
                        </a:rPr>
                        <a:t>/2025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692150">
                        <a:lnSpc>
                          <a:spcPct val="100000"/>
                        </a:lnSpc>
                      </a:pP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Thứ</a:t>
                      </a:r>
                      <a:r>
                        <a:rPr sz="1800" b="1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6/</a:t>
                      </a:r>
                      <a:r>
                        <a:rPr sz="1800" b="1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 err="1">
                          <a:latin typeface="Times New Roman"/>
                          <a:cs typeface="Times New Roman"/>
                        </a:rPr>
                        <a:t>Ngày</a:t>
                      </a:r>
                      <a:r>
                        <a:rPr sz="18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b="1" i="1" spc="-10" dirty="0" smtClean="0">
                          <a:latin typeface="Times New Roman"/>
                          <a:cs typeface="Times New Roman"/>
                        </a:rPr>
                        <a:t>23</a:t>
                      </a:r>
                      <a:r>
                        <a:rPr sz="1800" b="1" i="1" spc="-10" dirty="0" smtClean="0">
                          <a:latin typeface="Times New Roman"/>
                          <a:cs typeface="Times New Roman"/>
                        </a:rPr>
                        <a:t>/0</a:t>
                      </a:r>
                      <a:r>
                        <a:rPr lang="en-US" sz="1800" b="1" i="1" spc="-1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800" b="1" i="1" spc="-10" dirty="0" smtClean="0">
                          <a:latin typeface="Times New Roman"/>
                          <a:cs typeface="Times New Roman"/>
                        </a:rPr>
                        <a:t>/2025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6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506095" marR="196850" indent="-303530">
                        <a:lnSpc>
                          <a:spcPct val="130600"/>
                        </a:lnSpc>
                        <a:spcBef>
                          <a:spcPts val="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Hoạt</a:t>
                      </a:r>
                      <a:r>
                        <a:rPr sz="16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động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học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  <a:tab pos="734695" algn="ctr"/>
                        </a:tabLs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TRIỂN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  <a:tab pos="734695" algn="ctr"/>
                        </a:tabLs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THẨM MỸ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  <a:tab pos="734695" algn="ctr"/>
                        </a:tabLs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Cắt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Lăng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Hồ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  <a:tab pos="734695" algn="ctr"/>
                        </a:tabLs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TRIỂN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  <a:tab pos="734695" algn="ctr"/>
                        </a:tabLs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NGÔN NGỮ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quen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chữ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a, ă, â.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  <a:tab pos="734695" algn="ctr"/>
                        </a:tabLs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TRIỂN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  <a:tab pos="734695" algn="ctr"/>
                        </a:tabLs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THẨM MỸ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Múa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gặp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Hồ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  <a:tab pos="734695" algn="ctr"/>
                        </a:tabLs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TRIỂN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  <a:tab pos="734695" algn="ctr"/>
                        </a:tabLs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NHẬN THỨC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  <a:tab pos="734695" algn="ct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KPXH: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Bé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quyền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  <a:tab pos="734695" algn="ctr"/>
                        </a:tabLs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TRIỂN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  <a:tab pos="734695" algn="ctr"/>
                        </a:tabLs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NGÔN NGỮ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  <a:tab pos="734695" algn="ctr"/>
                        </a:tabLs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thiếu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33045" marR="196850" indent="-30480">
                        <a:lnSpc>
                          <a:spcPct val="114399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Hoạt</a:t>
                      </a:r>
                      <a:r>
                        <a:rPr sz="16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động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ngoài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trời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Hoạt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dâm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bụt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-TCVĐ: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Nhảy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sạp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do: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(KV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4)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+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đất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trồng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khoai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tây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Cắt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tỉa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tưới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dõi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ghi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sự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triển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đỗ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Hoạt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Mít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-TCVĐ: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ngủ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à?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do: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(KV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màu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nước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Vẽ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Lăng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cờ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xúc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xắc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ô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ăn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Nặn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tò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he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ô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ăn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đồ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ngoài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trời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Hoạt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TCVĐ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nắng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mưa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do: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(KV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4)</a:t>
                      </a:r>
                    </a:p>
                    <a:p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</a:rPr>
                        <a:t>- Chơi câu cá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</a:rPr>
                        <a:t>- Chơi đồ chơi với cát.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</a:rPr>
                        <a:t>- Chơi thí nghiệm vật chìm - nổi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20955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Chơi thí nghiệm những quả bóng vui nhộn; hạt gạo nhảy múa. Xưởng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nhuộm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vải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Hoạt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-TCVĐ: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kiểm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chúa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la.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do: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(KV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+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tô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tượng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Cắt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bánh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đồ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ngoài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trời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Hoạt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phượng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TCVĐ: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bô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khoai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do: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(KV số 2)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Khu vực sân khấu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Chơi với các loại nhạc cụ âm nhạc: Đàn tơ rưng; trống cơm; mõ dừa; đàn; mũ múa...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nl-NL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Biểu diễn nghệ thuật âm nhạc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Trang phục biểu diễn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Kể chuyện sách tạo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Đóng kịch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Xem sách truyện chủ đề.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5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64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Hoạt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động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chiều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video,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ảnh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Hồ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gắn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Hồ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chỗ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ở,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1: 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album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gắn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Hồ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Tô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Lăng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Bác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ảnh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gắn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liền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Hồ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Sen,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Bến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Rồng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38125" algn="l"/>
                          <a:tab pos="734695" algn="ctr"/>
                        </a:tabLs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Mèo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đuổi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chuột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đồng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Đồng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đăng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lừa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Rồng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rắn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Ảnh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Bác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Chắp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ghép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tạo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Lăng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Bác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Xếp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hàng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chen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lấn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xô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đẩy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đùa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nghịch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chờ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đợi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đến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lượt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mua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vé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ghế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phim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Kéo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cưa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đồng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Con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cò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bay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bay la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Cờ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2-3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quốc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ước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trẻ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ngày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thiếu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Nghe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Hồ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thiếu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Biểu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nghệ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ước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gấu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trúc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Nêu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gương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cuối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tuần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35982" y="56210"/>
            <a:ext cx="10761218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90" dirty="0"/>
              <a:t>KẾ</a:t>
            </a:r>
            <a:r>
              <a:rPr sz="3200" spc="-155" dirty="0"/>
              <a:t> </a:t>
            </a:r>
            <a:r>
              <a:rPr sz="3200" spc="60" dirty="0"/>
              <a:t>HOẠCH</a:t>
            </a:r>
            <a:r>
              <a:rPr sz="3200" spc="-170" dirty="0"/>
              <a:t> </a:t>
            </a:r>
            <a:r>
              <a:rPr sz="3200" spc="110" dirty="0"/>
              <a:t>NHÁNH</a:t>
            </a:r>
            <a:r>
              <a:rPr sz="3200" spc="-165" dirty="0"/>
              <a:t> </a:t>
            </a:r>
            <a:r>
              <a:rPr sz="3200" spc="-30" dirty="0"/>
              <a:t>III:</a:t>
            </a:r>
            <a:r>
              <a:rPr sz="3200" spc="-190" dirty="0"/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DỰ ÁN STEAM: BÈ NỔI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5" name="AutoShape 2" descr="Động vật dưới nước trong tiếng Trung là gì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7" y="-5443"/>
            <a:ext cx="2275114" cy="17131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1378</Words>
  <Application>Microsoft Office PowerPoint</Application>
  <PresentationFormat>Custom</PresentationFormat>
  <Paragraphs>237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Cambria</vt:lpstr>
      <vt:lpstr>Times New Roman</vt:lpstr>
      <vt:lpstr>Office Theme</vt:lpstr>
      <vt:lpstr>PowerPoint Presentation</vt:lpstr>
      <vt:lpstr>KẾ HOẠCH NHÁNH II: Hải Phòng trong mắt em</vt:lpstr>
      <vt:lpstr>KẾ HOẠCH NHÁNH III: DỰ ÁN STEAM: BÈ NỔI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14</cp:revision>
  <cp:lastPrinted>2025-03-03T01:17:02Z</cp:lastPrinted>
  <dcterms:created xsi:type="dcterms:W3CDTF">2025-03-03T01:12:08Z</dcterms:created>
  <dcterms:modified xsi:type="dcterms:W3CDTF">2025-05-14T09:31:47Z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2025-03-01T00:00:00Z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2025-03-03T00:00:00Z</vt:filetime>
  </property>
  <property fmtid="{D5CDD505-2E9C-101B-9397-08002B2CF9AE}" pid="5" name="Producer">
    <vt:lpwstr>3-Heights(TM) PDF Security Shell 4.8.25.2 (http://www.pdf-tools.com)</vt:lpwstr>
  </property>
</Properties>
</file>