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Arimo" panose="020B0604020202020204" charset="0"/>
      <p:regular r:id="rId13"/>
    </p:embeddedFont>
    <p:embeddedFont>
      <p:font typeface="Calibri" panose="020F0502020204030204" pitchFamily="34" charset="0"/>
      <p:regular r:id="rId14"/>
      <p:bold r:id="rId15"/>
      <p:italic r:id="rId16"/>
      <p:boldItalic r:id="rId17"/>
    </p:embeddedFont>
    <p:embeddedFont>
      <p:font typeface="Roboto Extra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1" d="100"/>
          <a:sy n="71"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53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396378"/>
            <a:ext cx="7556421" cy="2835116"/>
          </a:xfrm>
          <a:prstGeom prst="rect">
            <a:avLst/>
          </a:prstGeom>
          <a:noFill/>
          <a:ln/>
        </p:spPr>
        <p:txBody>
          <a:bodyPr wrap="square" lIns="0" tIns="0" rIns="0" bIns="0" rtlCol="0" anchor="t"/>
          <a:lstStyle/>
          <a:p>
            <a:pPr marL="0" indent="0" algn="l">
              <a:lnSpc>
                <a:spcPts val="5550"/>
              </a:lnSpc>
              <a:buNone/>
            </a:pPr>
            <a:r>
              <a:rPr lang="en-US" sz="4450" b="1" dirty="0">
                <a:solidFill>
                  <a:srgbClr val="231971"/>
                </a:solidFill>
                <a:latin typeface="Roboto Extra Bold" pitchFamily="34" charset="0"/>
                <a:ea typeface="Roboto Extra Bold" pitchFamily="34" charset="-122"/>
                <a:cs typeface="Roboto Extra Bold" pitchFamily="34" charset="-120"/>
              </a:rPr>
              <a:t>Giáo dục kỹ năng sống: Bé biết bảo vệ môi trường qua công nghệ hình ảnh và trò chơi tương tác</a:t>
            </a:r>
            <a:endParaRPr lang="en-US" sz="4450" dirty="0"/>
          </a:p>
        </p:txBody>
      </p:sp>
      <p:sp>
        <p:nvSpPr>
          <p:cNvPr id="4" name="Text 1"/>
          <p:cNvSpPr/>
          <p:nvPr/>
        </p:nvSpPr>
        <p:spPr>
          <a:xfrm>
            <a:off x="793790" y="4415664"/>
            <a:ext cx="7556421" cy="907018"/>
          </a:xfrm>
          <a:prstGeom prst="rect">
            <a:avLst/>
          </a:prstGeom>
          <a:noFill/>
          <a:ln/>
        </p:spPr>
        <p:txBody>
          <a:bodyPr wrap="square" lIns="0" tIns="0" rIns="0" bIns="0" rtlCol="0" anchor="t"/>
          <a:lstStyle/>
          <a:p>
            <a:pPr marL="0" indent="0" algn="l">
              <a:lnSpc>
                <a:spcPts val="3550"/>
              </a:lnSpc>
              <a:buNone/>
            </a:pPr>
            <a:endParaRPr lang="en-US" sz="2200" dirty="0"/>
          </a:p>
        </p:txBody>
      </p:sp>
      <p:sp>
        <p:nvSpPr>
          <p:cNvPr id="5" name="Text 2"/>
          <p:cNvSpPr/>
          <p:nvPr/>
        </p:nvSpPr>
        <p:spPr>
          <a:xfrm>
            <a:off x="793790" y="5792986"/>
            <a:ext cx="7556421" cy="362903"/>
          </a:xfrm>
          <a:prstGeom prst="rect">
            <a:avLst/>
          </a:prstGeom>
          <a:noFill/>
          <a:ln/>
        </p:spPr>
        <p:txBody>
          <a:bodyPr wrap="none" lIns="0" tIns="0" rIns="0" bIns="0" rtlCol="0" anchor="t"/>
          <a:lstStyle/>
          <a:p>
            <a:pPr marL="0" indent="0" algn="ctr">
              <a:lnSpc>
                <a:spcPts val="2850"/>
              </a:lnSpc>
              <a:buNone/>
            </a:pPr>
            <a:r>
              <a:rPr lang="en-US" sz="3200" b="1" dirty="0">
                <a:solidFill>
                  <a:srgbClr val="FF0000"/>
                </a:solidFill>
                <a:latin typeface="Arimo" pitchFamily="34" charset="0"/>
                <a:ea typeface="Arimo" pitchFamily="34" charset="-122"/>
                <a:cs typeface="Arimo" pitchFamily="34" charset="-120"/>
              </a:rPr>
              <a:t>Giáo viên : NGUYỄN THỊ THANH TRANG</a:t>
            </a:r>
            <a:endParaRPr lang="en-US" sz="3200" dirty="0">
              <a:solidFill>
                <a:srgbClr val="FF0000"/>
              </a:solidFill>
            </a:endParaRPr>
          </a:p>
        </p:txBody>
      </p:sp>
      <p:sp>
        <p:nvSpPr>
          <p:cNvPr id="6" name="Text 3"/>
          <p:cNvSpPr/>
          <p:nvPr/>
        </p:nvSpPr>
        <p:spPr>
          <a:xfrm>
            <a:off x="793790" y="6411039"/>
            <a:ext cx="7556421" cy="362903"/>
          </a:xfrm>
          <a:prstGeom prst="rect">
            <a:avLst/>
          </a:prstGeom>
          <a:noFill/>
          <a:ln/>
        </p:spPr>
        <p:txBody>
          <a:bodyPr wrap="none" lIns="0" tIns="0" rIns="0" bIns="0" rtlCol="0" anchor="t"/>
          <a:lstStyle/>
          <a:p>
            <a:pPr marL="0" indent="0" algn="ctr">
              <a:lnSpc>
                <a:spcPts val="2850"/>
              </a:lnSpc>
              <a:buNone/>
            </a:pPr>
            <a:r>
              <a:rPr lang="en-US" sz="2800" b="1" dirty="0">
                <a:solidFill>
                  <a:srgbClr val="FF0000"/>
                </a:solidFill>
                <a:latin typeface="Arimo" pitchFamily="34" charset="0"/>
                <a:ea typeface="Arimo" pitchFamily="34" charset="-122"/>
                <a:cs typeface="Arimo" pitchFamily="34" charset="-120"/>
              </a:rPr>
              <a:t>Đơn vị : Trường mầm non Đồng Tâm</a:t>
            </a:r>
            <a:endParaRPr lang="en-US" sz="2800" dirty="0">
              <a:solidFill>
                <a:srgbClr val="FF0000"/>
              </a:solidFill>
            </a:endParaRPr>
          </a:p>
        </p:txBody>
      </p:sp>
      <p:sp>
        <p:nvSpPr>
          <p:cNvPr id="8" name="TextBox 7">
            <a:extLst>
              <a:ext uri="{FF2B5EF4-FFF2-40B4-BE49-F238E27FC236}">
                <a16:creationId xmlns:a16="http://schemas.microsoft.com/office/drawing/2014/main" id="{37EDEA58-6026-4F65-9A8E-5385D9E7203E}"/>
              </a:ext>
            </a:extLst>
          </p:cNvPr>
          <p:cNvSpPr txBox="1"/>
          <p:nvPr/>
        </p:nvSpPr>
        <p:spPr>
          <a:xfrm>
            <a:off x="914400" y="581761"/>
            <a:ext cx="7315200" cy="984372"/>
          </a:xfrm>
          <a:prstGeom prst="rect">
            <a:avLst/>
          </a:prstGeom>
          <a:noFill/>
        </p:spPr>
        <p:txBody>
          <a:bodyPr wrap="square">
            <a:spAutoFit/>
          </a:bodyPr>
          <a:lstStyle/>
          <a:p>
            <a:pPr marL="0" indent="0" algn="ctr">
              <a:lnSpc>
                <a:spcPts val="3550"/>
              </a:lnSpc>
              <a:buNone/>
            </a:pP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Hội</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thi</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giáo</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viên</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giỏi</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cấp</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trường</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p>
          <a:p>
            <a:pPr marL="0" indent="0" algn="ctr">
              <a:lnSpc>
                <a:spcPts val="3550"/>
              </a:lnSpc>
              <a:buNone/>
            </a:pP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Lớp</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mẫu</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giáo</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lớn</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 (5–6 </a:t>
            </a:r>
            <a:r>
              <a:rPr lang="en-US" sz="2800" b="1" dirty="0" err="1">
                <a:solidFill>
                  <a:srgbClr val="2A2742"/>
                </a:solidFill>
                <a:latin typeface="Times New Roman" panose="02020603050405020304" pitchFamily="18" charset="0"/>
                <a:ea typeface="Arimo" pitchFamily="34" charset="-122"/>
                <a:cs typeface="Times New Roman" panose="02020603050405020304" pitchFamily="18" charset="0"/>
              </a:rPr>
              <a:t>tuổi</a:t>
            </a:r>
            <a:r>
              <a:rPr lang="en-US" sz="2800" b="1" dirty="0">
                <a:solidFill>
                  <a:srgbClr val="2A2742"/>
                </a:solidFill>
                <a:latin typeface="Times New Roman" panose="02020603050405020304" pitchFamily="18" charset="0"/>
                <a:ea typeface="Arimo" pitchFamily="34" charset="-122"/>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664613"/>
            <a:ext cx="11823025" cy="1417677"/>
          </a:xfrm>
          <a:prstGeom prst="rect">
            <a:avLst/>
          </a:prstGeom>
          <a:noFill/>
          <a:ln/>
        </p:spPr>
        <p:txBody>
          <a:bodyPr wrap="none" lIns="0" tIns="0" rIns="0" bIns="0" rtlCol="0" anchor="t"/>
          <a:lstStyle/>
          <a:p>
            <a:pPr marL="0" indent="0" algn="l">
              <a:lnSpc>
                <a:spcPts val="11150"/>
              </a:lnSpc>
              <a:buNone/>
            </a:pPr>
            <a:r>
              <a:rPr lang="en-US" sz="8900" b="1" dirty="0">
                <a:solidFill>
                  <a:srgbClr val="231971"/>
                </a:solidFill>
                <a:latin typeface="Roboto Extra Bold" pitchFamily="34" charset="0"/>
                <a:ea typeface="Roboto Extra Bold" pitchFamily="34" charset="-122"/>
                <a:cs typeface="Roboto Extra Bold" pitchFamily="34" charset="-120"/>
              </a:rPr>
              <a:t>Thực hành là chìa khóa</a:t>
            </a:r>
            <a:endParaRPr lang="en-US" sz="8900" dirty="0"/>
          </a:p>
        </p:txBody>
      </p:sp>
      <p:sp>
        <p:nvSpPr>
          <p:cNvPr id="3" name="Text 1"/>
          <p:cNvSpPr/>
          <p:nvPr/>
        </p:nvSpPr>
        <p:spPr>
          <a:xfrm>
            <a:off x="793790" y="3535918"/>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Giáo dục kỹ năng sống cho trẻ mầm non cần phải đi đôi với thực hành và trải nghiệm. Sự kết hợp giữa công nghệ trực quan và các hoạt động STEAM đã tạo nên một môi trường học tập lý tưởng.</a:t>
            </a:r>
            <a:endParaRPr lang="en-US" sz="1750" dirty="0"/>
          </a:p>
        </p:txBody>
      </p:sp>
      <p:sp>
        <p:nvSpPr>
          <p:cNvPr id="4" name="Shape 2"/>
          <p:cNvSpPr/>
          <p:nvPr/>
        </p:nvSpPr>
        <p:spPr>
          <a:xfrm>
            <a:off x="793790" y="4516874"/>
            <a:ext cx="13042821" cy="2047994"/>
          </a:xfrm>
          <a:prstGeom prst="roundRect">
            <a:avLst>
              <a:gd name="adj" fmla="val 4652"/>
            </a:avLst>
          </a:prstGeom>
          <a:solidFill>
            <a:srgbClr val="E9E6FA"/>
          </a:solidFill>
          <a:ln w="7620">
            <a:solidFill>
              <a:srgbClr val="BDB8DF"/>
            </a:solidFill>
            <a:prstDash val="solid"/>
          </a:ln>
        </p:spPr>
      </p:sp>
      <p:sp>
        <p:nvSpPr>
          <p:cNvPr id="5" name="Shape 3"/>
          <p:cNvSpPr/>
          <p:nvPr/>
        </p:nvSpPr>
        <p:spPr>
          <a:xfrm>
            <a:off x="801410" y="4524494"/>
            <a:ext cx="4342448" cy="2032754"/>
          </a:xfrm>
          <a:prstGeom prst="roundRect">
            <a:avLst>
              <a:gd name="adj" fmla="val 4687"/>
            </a:avLst>
          </a:prstGeom>
          <a:solidFill>
            <a:srgbClr val="E9E6FA"/>
          </a:solidFill>
          <a:ln/>
        </p:spPr>
      </p:sp>
      <p:sp>
        <p:nvSpPr>
          <p:cNvPr id="6" name="Text 4"/>
          <p:cNvSpPr/>
          <p:nvPr/>
        </p:nvSpPr>
        <p:spPr>
          <a:xfrm>
            <a:off x="1028224" y="475130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Roboto Extra Bold" pitchFamily="34" charset="0"/>
                <a:ea typeface="Roboto Extra Bold" pitchFamily="34" charset="-122"/>
                <a:cs typeface="Roboto Extra Bold" pitchFamily="34" charset="-120"/>
              </a:rPr>
              <a:t>Hình ảnh &amp; Video</a:t>
            </a:r>
            <a:endParaRPr lang="en-US" sz="2200" dirty="0"/>
          </a:p>
        </p:txBody>
      </p:sp>
      <p:sp>
        <p:nvSpPr>
          <p:cNvPr id="7" name="Text 5"/>
          <p:cNvSpPr/>
          <p:nvPr/>
        </p:nvSpPr>
        <p:spPr>
          <a:xfrm>
            <a:off x="1028224" y="5241727"/>
            <a:ext cx="3548658" cy="1088708"/>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Tăng cường tính trực quan, giúp trẻ dễ dàng hình dung tác động của hành vi.</a:t>
            </a:r>
            <a:endParaRPr lang="en-US" sz="1750" dirty="0"/>
          </a:p>
        </p:txBody>
      </p:sp>
      <p:sp>
        <p:nvSpPr>
          <p:cNvPr id="8" name="Shape 6"/>
          <p:cNvSpPr/>
          <p:nvPr/>
        </p:nvSpPr>
        <p:spPr>
          <a:xfrm>
            <a:off x="5143857" y="4524494"/>
            <a:ext cx="4342567" cy="2032754"/>
          </a:xfrm>
          <a:prstGeom prst="rect">
            <a:avLst/>
          </a:prstGeom>
          <a:solidFill>
            <a:srgbClr val="E9E6FA"/>
          </a:solidFill>
          <a:ln/>
        </p:spPr>
      </p:sp>
      <p:sp>
        <p:nvSpPr>
          <p:cNvPr id="9" name="Shape 7"/>
          <p:cNvSpPr/>
          <p:nvPr/>
        </p:nvSpPr>
        <p:spPr>
          <a:xfrm>
            <a:off x="5143857" y="4524494"/>
            <a:ext cx="30480" cy="2032754"/>
          </a:xfrm>
          <a:prstGeom prst="roundRect">
            <a:avLst>
              <a:gd name="adj" fmla="val 312558"/>
            </a:avLst>
          </a:prstGeom>
          <a:solidFill>
            <a:srgbClr val="BDB8DF"/>
          </a:solidFill>
          <a:ln/>
        </p:spPr>
      </p:sp>
      <p:sp>
        <p:nvSpPr>
          <p:cNvPr id="10" name="Text 8"/>
          <p:cNvSpPr/>
          <p:nvPr/>
        </p:nvSpPr>
        <p:spPr>
          <a:xfrm>
            <a:off x="5710833" y="475130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Roboto Extra Bold" pitchFamily="34" charset="0"/>
                <a:ea typeface="Roboto Extra Bold" pitchFamily="34" charset="-122"/>
                <a:cs typeface="Roboto Extra Bold" pitchFamily="34" charset="-120"/>
              </a:rPr>
              <a:t>Trò chơi Tương tác</a:t>
            </a:r>
            <a:endParaRPr lang="en-US" sz="2200" dirty="0"/>
          </a:p>
        </p:txBody>
      </p:sp>
      <p:sp>
        <p:nvSpPr>
          <p:cNvPr id="11" name="Text 9"/>
          <p:cNvSpPr/>
          <p:nvPr/>
        </p:nvSpPr>
        <p:spPr>
          <a:xfrm>
            <a:off x="5710833" y="5241727"/>
            <a:ext cx="3208615" cy="1088708"/>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Biến kiến thức thành hoạt động vui chơi, tạo hứng thú và củng cố ghi nhớ.</a:t>
            </a:r>
            <a:endParaRPr lang="en-US" sz="1750" dirty="0"/>
          </a:p>
        </p:txBody>
      </p:sp>
      <p:sp>
        <p:nvSpPr>
          <p:cNvPr id="12" name="Shape 10"/>
          <p:cNvSpPr/>
          <p:nvPr/>
        </p:nvSpPr>
        <p:spPr>
          <a:xfrm>
            <a:off x="4860369" y="5257324"/>
            <a:ext cx="566976" cy="566976"/>
          </a:xfrm>
          <a:prstGeom prst="roundRect">
            <a:avLst>
              <a:gd name="adj" fmla="val 16803"/>
            </a:avLst>
          </a:prstGeom>
          <a:solidFill>
            <a:srgbClr val="FAFAFA">
              <a:alpha val="95000"/>
            </a:srgbClr>
          </a:solidFill>
          <a:ln w="30480">
            <a:solidFill>
              <a:srgbClr val="BDB8DF"/>
            </a:solidFill>
            <a:prstDash val="solid"/>
          </a:ln>
        </p:spPr>
      </p:sp>
      <p:pic>
        <p:nvPicPr>
          <p:cNvPr id="13" name="Image 0" descr="preencoded.png"/>
          <p:cNvPicPr>
            <a:picLocks noChangeAspect="1"/>
          </p:cNvPicPr>
          <p:nvPr/>
        </p:nvPicPr>
        <p:blipFill>
          <a:blip r:embed="rId3"/>
          <a:stretch>
            <a:fillRect/>
          </a:stretch>
        </p:blipFill>
        <p:spPr>
          <a:xfrm>
            <a:off x="5002054" y="5363647"/>
            <a:ext cx="283488" cy="354330"/>
          </a:xfrm>
          <a:prstGeom prst="rect">
            <a:avLst/>
          </a:prstGeom>
        </p:spPr>
      </p:pic>
      <p:sp>
        <p:nvSpPr>
          <p:cNvPr id="14" name="Shape 11"/>
          <p:cNvSpPr/>
          <p:nvPr/>
        </p:nvSpPr>
        <p:spPr>
          <a:xfrm>
            <a:off x="9486424" y="4524494"/>
            <a:ext cx="4342567" cy="2032754"/>
          </a:xfrm>
          <a:prstGeom prst="rect">
            <a:avLst/>
          </a:prstGeom>
          <a:solidFill>
            <a:srgbClr val="E9E6FA"/>
          </a:solidFill>
          <a:ln/>
        </p:spPr>
      </p:sp>
      <p:sp>
        <p:nvSpPr>
          <p:cNvPr id="15" name="Shape 12"/>
          <p:cNvSpPr/>
          <p:nvPr/>
        </p:nvSpPr>
        <p:spPr>
          <a:xfrm>
            <a:off x="9486424" y="4524494"/>
            <a:ext cx="30480" cy="2032754"/>
          </a:xfrm>
          <a:prstGeom prst="roundRect">
            <a:avLst>
              <a:gd name="adj" fmla="val 312558"/>
            </a:avLst>
          </a:prstGeom>
          <a:solidFill>
            <a:srgbClr val="BDB8DF"/>
          </a:solidFill>
          <a:ln/>
        </p:spPr>
      </p:sp>
      <p:sp>
        <p:nvSpPr>
          <p:cNvPr id="16" name="Text 13"/>
          <p:cNvSpPr/>
          <p:nvPr/>
        </p:nvSpPr>
        <p:spPr>
          <a:xfrm>
            <a:off x="10053399" y="475130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Roboto Extra Bold" pitchFamily="34" charset="0"/>
                <a:ea typeface="Roboto Extra Bold" pitchFamily="34" charset="-122"/>
                <a:cs typeface="Roboto Extra Bold" pitchFamily="34" charset="-120"/>
              </a:rPr>
              <a:t>Tái chế Sáng tạo</a:t>
            </a:r>
            <a:endParaRPr lang="en-US" sz="2200" dirty="0"/>
          </a:p>
        </p:txBody>
      </p:sp>
      <p:sp>
        <p:nvSpPr>
          <p:cNvPr id="17" name="Text 14"/>
          <p:cNvSpPr/>
          <p:nvPr/>
        </p:nvSpPr>
        <p:spPr>
          <a:xfrm>
            <a:off x="10053399" y="5241727"/>
            <a:ext cx="3548777" cy="1088708"/>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Giúp trẻ hiểu được giá trị của vật liệu đã qua sử dụng và khả năng biến đổi chúng.</a:t>
            </a:r>
            <a:endParaRPr lang="en-US" sz="1750" dirty="0"/>
          </a:p>
        </p:txBody>
      </p:sp>
      <p:sp>
        <p:nvSpPr>
          <p:cNvPr id="18" name="Shape 15"/>
          <p:cNvSpPr/>
          <p:nvPr/>
        </p:nvSpPr>
        <p:spPr>
          <a:xfrm>
            <a:off x="9202936" y="5257324"/>
            <a:ext cx="566976" cy="566976"/>
          </a:xfrm>
          <a:prstGeom prst="roundRect">
            <a:avLst>
              <a:gd name="adj" fmla="val 16803"/>
            </a:avLst>
          </a:prstGeom>
          <a:solidFill>
            <a:srgbClr val="FAFAFA">
              <a:alpha val="95000"/>
            </a:srgbClr>
          </a:solidFill>
          <a:ln w="30480">
            <a:solidFill>
              <a:srgbClr val="BDB8DF"/>
            </a:solidFill>
            <a:prstDash val="solid"/>
          </a:ln>
        </p:spPr>
      </p:sp>
      <p:pic>
        <p:nvPicPr>
          <p:cNvPr id="19" name="Image 1" descr="preencoded.png"/>
          <p:cNvPicPr>
            <a:picLocks noChangeAspect="1"/>
          </p:cNvPicPr>
          <p:nvPr/>
        </p:nvPicPr>
        <p:blipFill>
          <a:blip r:embed="rId4"/>
          <a:stretch>
            <a:fillRect/>
          </a:stretch>
        </p:blipFill>
        <p:spPr>
          <a:xfrm>
            <a:off x="9344620" y="5363647"/>
            <a:ext cx="283488" cy="354330"/>
          </a:xfrm>
          <a:prstGeom prst="rect">
            <a:avLst/>
          </a:prstGeom>
        </p:spPr>
      </p:pic>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58704"/>
            <a:ext cx="5945862" cy="602456"/>
          </a:xfrm>
          <a:prstGeom prst="rect">
            <a:avLst/>
          </a:prstGeom>
          <a:noFill/>
          <a:ln/>
        </p:spPr>
        <p:txBody>
          <a:bodyPr wrap="none" lIns="0" tIns="0" rIns="0" bIns="0" rtlCol="0" anchor="t"/>
          <a:lstStyle/>
          <a:p>
            <a:pPr marL="0" indent="0" algn="l">
              <a:lnSpc>
                <a:spcPts val="4700"/>
              </a:lnSpc>
              <a:buNone/>
            </a:pPr>
            <a:r>
              <a:rPr lang="en-US" sz="3750" b="1" dirty="0">
                <a:solidFill>
                  <a:srgbClr val="231971"/>
                </a:solidFill>
                <a:latin typeface="Roboto Extra Bold" pitchFamily="34" charset="0"/>
                <a:ea typeface="Roboto Extra Bold" pitchFamily="34" charset="-122"/>
                <a:cs typeface="Roboto Extra Bold" pitchFamily="34" charset="-120"/>
              </a:rPr>
              <a:t>Tại sao chọn đề tài này? </a:t>
            </a:r>
            <a:r>
              <a:rPr lang="en-US" sz="3750" b="1" dirty="0">
                <a:solidFill>
                  <a:srgbClr val="000000"/>
                </a:solidFill>
                <a:latin typeface="Roboto Extra Bold" pitchFamily="34" charset="0"/>
                <a:ea typeface="Roboto Extra Bold" pitchFamily="34" charset="-122"/>
                <a:cs typeface="Roboto Extra Bold" pitchFamily="34" charset="-120"/>
              </a:rPr>
              <a:t>🌿</a:t>
            </a:r>
            <a:endParaRPr lang="en-US" sz="3750" dirty="0"/>
          </a:p>
        </p:txBody>
      </p:sp>
      <p:sp>
        <p:nvSpPr>
          <p:cNvPr id="4" name="Shape 1"/>
          <p:cNvSpPr/>
          <p:nvPr/>
        </p:nvSpPr>
        <p:spPr>
          <a:xfrm>
            <a:off x="6280190" y="1950363"/>
            <a:ext cx="3681770" cy="2822258"/>
          </a:xfrm>
          <a:prstGeom prst="roundRect">
            <a:avLst>
              <a:gd name="adj" fmla="val 2869"/>
            </a:avLst>
          </a:prstGeom>
          <a:solidFill>
            <a:srgbClr val="E9E6FA"/>
          </a:solidFill>
          <a:ln w="7620">
            <a:solidFill>
              <a:srgbClr val="BDB8DF"/>
            </a:solidFill>
            <a:prstDash val="solid"/>
          </a:ln>
        </p:spPr>
      </p:sp>
      <p:sp>
        <p:nvSpPr>
          <p:cNvPr id="5" name="Shape 2"/>
          <p:cNvSpPr/>
          <p:nvPr/>
        </p:nvSpPr>
        <p:spPr>
          <a:xfrm>
            <a:off x="6480572" y="2150745"/>
            <a:ext cx="578406" cy="578406"/>
          </a:xfrm>
          <a:prstGeom prst="roundRect">
            <a:avLst>
              <a:gd name="adj" fmla="val 15807384"/>
            </a:avLst>
          </a:prstGeom>
          <a:solidFill>
            <a:srgbClr val="5E4CE6"/>
          </a:solidFill>
          <a:ln/>
        </p:spPr>
      </p:sp>
      <p:pic>
        <p:nvPicPr>
          <p:cNvPr id="6" name="Image 1" descr="preencoded.png"/>
          <p:cNvPicPr>
            <a:picLocks noChangeAspect="1"/>
          </p:cNvPicPr>
          <p:nvPr/>
        </p:nvPicPr>
        <p:blipFill>
          <a:blip r:embed="rId4"/>
          <a:stretch>
            <a:fillRect/>
          </a:stretch>
        </p:blipFill>
        <p:spPr>
          <a:xfrm>
            <a:off x="6639639" y="2277308"/>
            <a:ext cx="260271" cy="325279"/>
          </a:xfrm>
          <a:prstGeom prst="rect">
            <a:avLst/>
          </a:prstGeom>
        </p:spPr>
      </p:pic>
      <p:sp>
        <p:nvSpPr>
          <p:cNvPr id="7" name="Text 3"/>
          <p:cNvSpPr/>
          <p:nvPr/>
        </p:nvSpPr>
        <p:spPr>
          <a:xfrm>
            <a:off x="6480572" y="2921913"/>
            <a:ext cx="2936319" cy="301228"/>
          </a:xfrm>
          <a:prstGeom prst="rect">
            <a:avLst/>
          </a:prstGeom>
          <a:noFill/>
          <a:ln/>
        </p:spPr>
        <p:txBody>
          <a:bodyPr wrap="none" lIns="0" tIns="0" rIns="0" bIns="0" rtlCol="0" anchor="t"/>
          <a:lstStyle/>
          <a:p>
            <a:pPr marL="0" indent="0" algn="l">
              <a:lnSpc>
                <a:spcPts val="2350"/>
              </a:lnSpc>
              <a:buNone/>
            </a:pPr>
            <a:r>
              <a:rPr lang="en-US" sz="1850" b="1" dirty="0">
                <a:solidFill>
                  <a:srgbClr val="2A2742"/>
                </a:solidFill>
                <a:latin typeface="Roboto Extra Bold" pitchFamily="34" charset="0"/>
                <a:ea typeface="Roboto Extra Bold" pitchFamily="34" charset="-122"/>
                <a:cs typeface="Roboto Extra Bold" pitchFamily="34" charset="-120"/>
              </a:rPr>
              <a:t>Vấn đề gần gũi và cấp thiết</a:t>
            </a:r>
            <a:endParaRPr lang="en-US" sz="1850" dirty="0"/>
          </a:p>
        </p:txBody>
      </p:sp>
      <p:sp>
        <p:nvSpPr>
          <p:cNvPr id="8" name="Text 4"/>
          <p:cNvSpPr/>
          <p:nvPr/>
        </p:nvSpPr>
        <p:spPr>
          <a:xfrm>
            <a:off x="6480572" y="3338751"/>
            <a:ext cx="3281005" cy="1233487"/>
          </a:xfrm>
          <a:prstGeom prst="rect">
            <a:avLst/>
          </a:prstGeom>
          <a:noFill/>
          <a:ln/>
        </p:spPr>
        <p:txBody>
          <a:bodyPr wrap="square" lIns="0" tIns="0" rIns="0" bIns="0" rtlCol="0" anchor="t"/>
          <a:lstStyle/>
          <a:p>
            <a:pPr marL="0" indent="0" algn="l">
              <a:lnSpc>
                <a:spcPts val="2400"/>
              </a:lnSpc>
              <a:buNone/>
            </a:pPr>
            <a:r>
              <a:rPr lang="en-US" sz="1500" dirty="0">
                <a:solidFill>
                  <a:srgbClr val="2A2742"/>
                </a:solidFill>
                <a:latin typeface="Arimo" pitchFamily="34" charset="0"/>
                <a:ea typeface="Arimo" pitchFamily="34" charset="-122"/>
                <a:cs typeface="Arimo" pitchFamily="34" charset="-120"/>
              </a:rPr>
              <a:t>Môi trường là yếu tố ảnh hưởng trực tiếp đến sức khỏe và cuộc sống hàng ngày của trẻ. Việc giáo dục sớm giúp trẻ nhận thức tầm quan trọng của nó.</a:t>
            </a:r>
            <a:endParaRPr lang="en-US" sz="1500" dirty="0"/>
          </a:p>
        </p:txBody>
      </p:sp>
      <p:sp>
        <p:nvSpPr>
          <p:cNvPr id="9" name="Shape 5"/>
          <p:cNvSpPr/>
          <p:nvPr/>
        </p:nvSpPr>
        <p:spPr>
          <a:xfrm>
            <a:off x="10154722" y="1950363"/>
            <a:ext cx="3681889" cy="2822258"/>
          </a:xfrm>
          <a:prstGeom prst="roundRect">
            <a:avLst>
              <a:gd name="adj" fmla="val 2869"/>
            </a:avLst>
          </a:prstGeom>
          <a:solidFill>
            <a:srgbClr val="E9E6FA"/>
          </a:solidFill>
          <a:ln w="7620">
            <a:solidFill>
              <a:srgbClr val="BDB8DF"/>
            </a:solidFill>
            <a:prstDash val="solid"/>
          </a:ln>
        </p:spPr>
      </p:sp>
      <p:sp>
        <p:nvSpPr>
          <p:cNvPr id="10" name="Shape 6"/>
          <p:cNvSpPr/>
          <p:nvPr/>
        </p:nvSpPr>
        <p:spPr>
          <a:xfrm>
            <a:off x="10355104" y="2150745"/>
            <a:ext cx="578406" cy="578406"/>
          </a:xfrm>
          <a:prstGeom prst="roundRect">
            <a:avLst>
              <a:gd name="adj" fmla="val 15807384"/>
            </a:avLst>
          </a:prstGeom>
          <a:solidFill>
            <a:srgbClr val="5E4CE6"/>
          </a:solidFill>
          <a:ln/>
        </p:spPr>
      </p:sp>
      <p:pic>
        <p:nvPicPr>
          <p:cNvPr id="11" name="Image 2" descr="preencoded.png"/>
          <p:cNvPicPr>
            <a:picLocks noChangeAspect="1"/>
          </p:cNvPicPr>
          <p:nvPr/>
        </p:nvPicPr>
        <p:blipFill>
          <a:blip r:embed="rId5"/>
          <a:stretch>
            <a:fillRect/>
          </a:stretch>
        </p:blipFill>
        <p:spPr>
          <a:xfrm>
            <a:off x="10514171" y="2277308"/>
            <a:ext cx="260271" cy="325279"/>
          </a:xfrm>
          <a:prstGeom prst="rect">
            <a:avLst/>
          </a:prstGeom>
        </p:spPr>
      </p:pic>
      <p:sp>
        <p:nvSpPr>
          <p:cNvPr id="12" name="Text 7"/>
          <p:cNvSpPr/>
          <p:nvPr/>
        </p:nvSpPr>
        <p:spPr>
          <a:xfrm>
            <a:off x="10355104" y="2921913"/>
            <a:ext cx="2852857" cy="301228"/>
          </a:xfrm>
          <a:prstGeom prst="rect">
            <a:avLst/>
          </a:prstGeom>
          <a:noFill/>
          <a:ln/>
        </p:spPr>
        <p:txBody>
          <a:bodyPr wrap="none" lIns="0" tIns="0" rIns="0" bIns="0" rtlCol="0" anchor="t"/>
          <a:lstStyle/>
          <a:p>
            <a:pPr marL="0" indent="0" algn="l">
              <a:lnSpc>
                <a:spcPts val="2350"/>
              </a:lnSpc>
              <a:buNone/>
            </a:pPr>
            <a:r>
              <a:rPr lang="en-US" sz="1850" b="1" dirty="0">
                <a:solidFill>
                  <a:srgbClr val="2A2742"/>
                </a:solidFill>
                <a:latin typeface="Roboto Extra Bold" pitchFamily="34" charset="0"/>
                <a:ea typeface="Roboto Extra Bold" pitchFamily="34" charset="-122"/>
                <a:cs typeface="Roboto Extra Bold" pitchFamily="34" charset="-120"/>
              </a:rPr>
              <a:t>Hành động nhỏ, ý thức lớn</a:t>
            </a:r>
            <a:endParaRPr lang="en-US" sz="1850" dirty="0"/>
          </a:p>
        </p:txBody>
      </p:sp>
      <p:sp>
        <p:nvSpPr>
          <p:cNvPr id="13" name="Text 8"/>
          <p:cNvSpPr/>
          <p:nvPr/>
        </p:nvSpPr>
        <p:spPr>
          <a:xfrm>
            <a:off x="10355104" y="3338751"/>
            <a:ext cx="3281124" cy="1233487"/>
          </a:xfrm>
          <a:prstGeom prst="rect">
            <a:avLst/>
          </a:prstGeom>
          <a:noFill/>
          <a:ln/>
        </p:spPr>
        <p:txBody>
          <a:bodyPr wrap="square" lIns="0" tIns="0" rIns="0" bIns="0" rtlCol="0" anchor="t"/>
          <a:lstStyle/>
          <a:p>
            <a:pPr marL="0" indent="0" algn="l">
              <a:lnSpc>
                <a:spcPts val="2400"/>
              </a:lnSpc>
              <a:buNone/>
            </a:pPr>
            <a:r>
              <a:rPr lang="en-US" sz="1500" dirty="0">
                <a:solidFill>
                  <a:srgbClr val="2A2742"/>
                </a:solidFill>
                <a:latin typeface="Arimo" pitchFamily="34" charset="0"/>
                <a:ea typeface="Arimo" pitchFamily="34" charset="-122"/>
                <a:cs typeface="Arimo" pitchFamily="34" charset="-120"/>
              </a:rPr>
              <a:t>Giáo dục bảo vệ môi trường cần được bắt đầu từ những hành động nhỏ, cụ thể, dễ thực hiện trong khuôn viên trường và gia đình.</a:t>
            </a:r>
            <a:endParaRPr lang="en-US" sz="1500" dirty="0"/>
          </a:p>
        </p:txBody>
      </p:sp>
      <p:sp>
        <p:nvSpPr>
          <p:cNvPr id="14" name="Shape 9"/>
          <p:cNvSpPr/>
          <p:nvPr/>
        </p:nvSpPr>
        <p:spPr>
          <a:xfrm>
            <a:off x="6280190" y="4965383"/>
            <a:ext cx="7556421" cy="2205514"/>
          </a:xfrm>
          <a:prstGeom prst="roundRect">
            <a:avLst>
              <a:gd name="adj" fmla="val 3672"/>
            </a:avLst>
          </a:prstGeom>
          <a:solidFill>
            <a:srgbClr val="E9E6FA"/>
          </a:solidFill>
          <a:ln w="7620">
            <a:solidFill>
              <a:srgbClr val="BDB8DF"/>
            </a:solidFill>
            <a:prstDash val="solid"/>
          </a:ln>
        </p:spPr>
      </p:sp>
      <p:sp>
        <p:nvSpPr>
          <p:cNvPr id="15" name="Shape 10"/>
          <p:cNvSpPr/>
          <p:nvPr/>
        </p:nvSpPr>
        <p:spPr>
          <a:xfrm>
            <a:off x="6480572" y="5165765"/>
            <a:ext cx="578406" cy="578406"/>
          </a:xfrm>
          <a:prstGeom prst="roundRect">
            <a:avLst>
              <a:gd name="adj" fmla="val 15807384"/>
            </a:avLst>
          </a:prstGeom>
          <a:solidFill>
            <a:srgbClr val="5E4CE6"/>
          </a:solidFill>
          <a:ln/>
        </p:spPr>
      </p:sp>
      <p:pic>
        <p:nvPicPr>
          <p:cNvPr id="16" name="Image 3" descr="preencoded.png"/>
          <p:cNvPicPr>
            <a:picLocks noChangeAspect="1"/>
          </p:cNvPicPr>
          <p:nvPr/>
        </p:nvPicPr>
        <p:blipFill>
          <a:blip r:embed="rId6"/>
          <a:stretch>
            <a:fillRect/>
          </a:stretch>
        </p:blipFill>
        <p:spPr>
          <a:xfrm>
            <a:off x="6639639" y="5292328"/>
            <a:ext cx="260271" cy="325279"/>
          </a:xfrm>
          <a:prstGeom prst="rect">
            <a:avLst/>
          </a:prstGeom>
        </p:spPr>
      </p:pic>
      <p:sp>
        <p:nvSpPr>
          <p:cNvPr id="17" name="Text 11"/>
          <p:cNvSpPr/>
          <p:nvPr/>
        </p:nvSpPr>
        <p:spPr>
          <a:xfrm>
            <a:off x="6480572" y="5936933"/>
            <a:ext cx="2953822" cy="301228"/>
          </a:xfrm>
          <a:prstGeom prst="rect">
            <a:avLst/>
          </a:prstGeom>
          <a:noFill/>
          <a:ln/>
        </p:spPr>
        <p:txBody>
          <a:bodyPr wrap="none" lIns="0" tIns="0" rIns="0" bIns="0" rtlCol="0" anchor="t"/>
          <a:lstStyle/>
          <a:p>
            <a:pPr marL="0" indent="0" algn="l">
              <a:lnSpc>
                <a:spcPts val="2350"/>
              </a:lnSpc>
              <a:buNone/>
            </a:pPr>
            <a:r>
              <a:rPr lang="en-US" sz="1850" b="1" dirty="0">
                <a:solidFill>
                  <a:srgbClr val="2A2742"/>
                </a:solidFill>
                <a:latin typeface="Roboto Extra Bold" pitchFamily="34" charset="0"/>
                <a:ea typeface="Roboto Extra Bold" pitchFamily="34" charset="-122"/>
                <a:cs typeface="Roboto Extra Bold" pitchFamily="34" charset="-120"/>
              </a:rPr>
              <a:t>Tối ưu hóa bằng Công nghệ</a:t>
            </a:r>
            <a:endParaRPr lang="en-US" sz="1850" dirty="0"/>
          </a:p>
        </p:txBody>
      </p:sp>
      <p:sp>
        <p:nvSpPr>
          <p:cNvPr id="18" name="Text 12"/>
          <p:cNvSpPr/>
          <p:nvPr/>
        </p:nvSpPr>
        <p:spPr>
          <a:xfrm>
            <a:off x="6480572" y="6353770"/>
            <a:ext cx="7155656" cy="616744"/>
          </a:xfrm>
          <a:prstGeom prst="rect">
            <a:avLst/>
          </a:prstGeom>
          <a:noFill/>
          <a:ln/>
        </p:spPr>
        <p:txBody>
          <a:bodyPr wrap="square" lIns="0" tIns="0" rIns="0" bIns="0" rtlCol="0" anchor="t"/>
          <a:lstStyle/>
          <a:p>
            <a:pPr marL="0" indent="0" algn="l">
              <a:lnSpc>
                <a:spcPts val="2400"/>
              </a:lnSpc>
              <a:buNone/>
            </a:pPr>
            <a:r>
              <a:rPr lang="en-US" sz="1500" dirty="0">
                <a:solidFill>
                  <a:srgbClr val="2A2742"/>
                </a:solidFill>
                <a:latin typeface="Arimo" pitchFamily="34" charset="0"/>
                <a:ea typeface="Arimo" pitchFamily="34" charset="-122"/>
                <a:cs typeface="Arimo" pitchFamily="34" charset="-120"/>
              </a:rPr>
              <a:t>Ứng dụng công nghệ hình ảnh, video và trò chơi tương tác giúp buổi học sinh động, kích thích sự hứng thú và khả năng tiếp thu của trẻ một cách tối đa.</a:t>
            </a:r>
            <a:endParaRPr lang="en-US" sz="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additive="base">
                                        <p:cTn id="3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 calcmode="lin" valueType="num">
                                      <p:cBhvr additive="base">
                                        <p:cTn id="4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251109"/>
            <a:ext cx="6256496" cy="708779"/>
          </a:xfrm>
          <a:prstGeom prst="rect">
            <a:avLst/>
          </a:prstGeom>
          <a:noFill/>
          <a:ln/>
        </p:spPr>
        <p:txBody>
          <a:bodyPr wrap="none" lIns="0" tIns="0" rIns="0" bIns="0" rtlCol="0" anchor="t"/>
          <a:lstStyle/>
          <a:p>
            <a:pPr marL="0" indent="0" algn="l">
              <a:lnSpc>
                <a:spcPts val="5550"/>
              </a:lnSpc>
              <a:buNone/>
            </a:pPr>
            <a:r>
              <a:rPr lang="en-US" sz="4450" b="1" dirty="0">
                <a:solidFill>
                  <a:srgbClr val="231971"/>
                </a:solidFill>
                <a:latin typeface="Roboto Extra Bold" pitchFamily="34" charset="0"/>
                <a:ea typeface="Roboto Extra Bold" pitchFamily="34" charset="-122"/>
                <a:cs typeface="Roboto Extra Bold" pitchFamily="34" charset="-120"/>
              </a:rPr>
              <a:t>Mục tiêu giáo dục cốt lõi</a:t>
            </a:r>
            <a:endParaRPr lang="en-US" sz="4450" dirty="0"/>
          </a:p>
        </p:txBody>
      </p:sp>
      <p:sp>
        <p:nvSpPr>
          <p:cNvPr id="3" name="Text 1"/>
          <p:cNvSpPr/>
          <p:nvPr/>
        </p:nvSpPr>
        <p:spPr>
          <a:xfrm>
            <a:off x="2197418" y="2680097"/>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2A2742"/>
                </a:solidFill>
                <a:latin typeface="Roboto Extra Bold" pitchFamily="34" charset="0"/>
                <a:ea typeface="Roboto Extra Bold" pitchFamily="34" charset="-122"/>
                <a:cs typeface="Roboto Extra Bold" pitchFamily="34" charset="-120"/>
              </a:rPr>
              <a:t>Kiến thức</a:t>
            </a:r>
            <a:endParaRPr lang="en-US" sz="2200" dirty="0"/>
          </a:p>
        </p:txBody>
      </p:sp>
      <p:sp>
        <p:nvSpPr>
          <p:cNvPr id="4" name="Text 2"/>
          <p:cNvSpPr/>
          <p:nvPr/>
        </p:nvSpPr>
        <p:spPr>
          <a:xfrm>
            <a:off x="793790" y="3170515"/>
            <a:ext cx="4238863" cy="1088708"/>
          </a:xfrm>
          <a:prstGeom prst="rect">
            <a:avLst/>
          </a:prstGeom>
          <a:noFill/>
          <a:ln/>
        </p:spPr>
        <p:txBody>
          <a:bodyPr wrap="square" lIns="0" tIns="0" rIns="0" bIns="0" rtlCol="0" anchor="t"/>
          <a:lstStyle/>
          <a:p>
            <a:pPr marL="0" indent="0" algn="r">
              <a:lnSpc>
                <a:spcPts val="2850"/>
              </a:lnSpc>
              <a:buNone/>
            </a:pPr>
            <a:r>
              <a:rPr lang="en-US" sz="1750" dirty="0">
                <a:solidFill>
                  <a:srgbClr val="2A2742"/>
                </a:solidFill>
                <a:latin typeface="Arimo" pitchFamily="34" charset="0"/>
                <a:ea typeface="Arimo" pitchFamily="34" charset="-122"/>
                <a:cs typeface="Arimo" pitchFamily="34" charset="-120"/>
              </a:rPr>
              <a:t>Trẻ nhận biết các hành vi đúng, sai trong việc bảo vệ môi trường (tiết kiệm, phân loại rác, giữ vệ sinh).</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324362" y="3665458"/>
            <a:ext cx="318968" cy="398621"/>
          </a:xfrm>
          <a:prstGeom prst="rect">
            <a:avLst/>
          </a:prstGeom>
        </p:spPr>
      </p:pic>
      <p:sp>
        <p:nvSpPr>
          <p:cNvPr id="7" name="Text 3"/>
          <p:cNvSpPr/>
          <p:nvPr/>
        </p:nvSpPr>
        <p:spPr>
          <a:xfrm>
            <a:off x="9597628" y="268009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Roboto Extra Bold" pitchFamily="34" charset="0"/>
                <a:ea typeface="Roboto Extra Bold" pitchFamily="34" charset="-122"/>
                <a:cs typeface="Roboto Extra Bold" pitchFamily="34" charset="-120"/>
              </a:rPr>
              <a:t>Kỹ năng thực hành</a:t>
            </a:r>
            <a:endParaRPr lang="en-US" sz="2200" dirty="0"/>
          </a:p>
        </p:txBody>
      </p:sp>
      <p:sp>
        <p:nvSpPr>
          <p:cNvPr id="8" name="Text 4"/>
          <p:cNvSpPr/>
          <p:nvPr/>
        </p:nvSpPr>
        <p:spPr>
          <a:xfrm>
            <a:off x="9597628" y="3170515"/>
            <a:ext cx="4238982" cy="1088708"/>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Trẻ biết thực hành phân loại rác đơn giản, biết cách tiết kiệm nước, và chăm sóc cây xanh.</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86713" y="3665458"/>
            <a:ext cx="318968" cy="398621"/>
          </a:xfrm>
          <a:prstGeom prst="rect">
            <a:avLst/>
          </a:prstGeom>
        </p:spPr>
      </p:pic>
      <p:sp>
        <p:nvSpPr>
          <p:cNvPr id="11" name="Text 5"/>
          <p:cNvSpPr/>
          <p:nvPr/>
        </p:nvSpPr>
        <p:spPr>
          <a:xfrm>
            <a:off x="9597628" y="513266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Roboto Extra Bold" pitchFamily="34" charset="0"/>
                <a:ea typeface="Roboto Extra Bold" pitchFamily="34" charset="-122"/>
                <a:cs typeface="Roboto Extra Bold" pitchFamily="34" charset="-120"/>
              </a:rPr>
              <a:t>Thái độ, Tình cảm</a:t>
            </a:r>
            <a:endParaRPr lang="en-US" sz="2200" dirty="0"/>
          </a:p>
        </p:txBody>
      </p:sp>
      <p:sp>
        <p:nvSpPr>
          <p:cNvPr id="12" name="Text 6"/>
          <p:cNvSpPr/>
          <p:nvPr/>
        </p:nvSpPr>
        <p:spPr>
          <a:xfrm>
            <a:off x="9597628" y="5623084"/>
            <a:ext cx="4238982" cy="1088708"/>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Hình thành tình yêu thiên nhiên, ý thức trách nhiệm và sự đồng lòng trong bảo vệ không gian xanh - sạch - đẹp.</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7986713" y="5327809"/>
            <a:ext cx="318968" cy="398621"/>
          </a:xfrm>
          <a:prstGeom prst="rect">
            <a:avLst/>
          </a:prstGeom>
        </p:spPr>
      </p:pic>
      <p:sp>
        <p:nvSpPr>
          <p:cNvPr id="15" name="Text 7"/>
          <p:cNvSpPr/>
          <p:nvPr/>
        </p:nvSpPr>
        <p:spPr>
          <a:xfrm>
            <a:off x="2197418" y="5132665"/>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2A2742"/>
                </a:solidFill>
                <a:latin typeface="Roboto Extra Bold" pitchFamily="34" charset="0"/>
                <a:ea typeface="Roboto Extra Bold" pitchFamily="34" charset="-122"/>
                <a:cs typeface="Roboto Extra Bold" pitchFamily="34" charset="-120"/>
              </a:rPr>
              <a:t>Tư duy Phát triển</a:t>
            </a:r>
            <a:endParaRPr lang="en-US" sz="2200" dirty="0"/>
          </a:p>
        </p:txBody>
      </p:sp>
      <p:sp>
        <p:nvSpPr>
          <p:cNvPr id="16" name="Text 8"/>
          <p:cNvSpPr/>
          <p:nvPr/>
        </p:nvSpPr>
        <p:spPr>
          <a:xfrm>
            <a:off x="793790" y="5623084"/>
            <a:ext cx="4238863" cy="1088708"/>
          </a:xfrm>
          <a:prstGeom prst="rect">
            <a:avLst/>
          </a:prstGeom>
          <a:noFill/>
          <a:ln/>
        </p:spPr>
        <p:txBody>
          <a:bodyPr wrap="square" lIns="0" tIns="0" rIns="0" bIns="0" rtlCol="0" anchor="t"/>
          <a:lstStyle/>
          <a:p>
            <a:pPr marL="0" indent="0" algn="r">
              <a:lnSpc>
                <a:spcPts val="2850"/>
              </a:lnSpc>
              <a:buNone/>
            </a:pPr>
            <a:r>
              <a:rPr lang="en-US" sz="1750" dirty="0">
                <a:solidFill>
                  <a:srgbClr val="2A2742"/>
                </a:solidFill>
                <a:latin typeface="Arimo" pitchFamily="34" charset="0"/>
                <a:ea typeface="Arimo" pitchFamily="34" charset="-122"/>
                <a:cs typeface="Arimo" pitchFamily="34" charset="-120"/>
              </a:rPr>
              <a:t>Phát triển tư duy so sánh, phân tích, và giải quyết vấn đề đơn giản liên quan đến môi trường.</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324362" y="5327809"/>
            <a:ext cx="318968" cy="3986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2361" y="622578"/>
            <a:ext cx="8494633" cy="530543"/>
          </a:xfrm>
          <a:prstGeom prst="rect">
            <a:avLst/>
          </a:prstGeom>
          <a:noFill/>
          <a:ln/>
        </p:spPr>
        <p:txBody>
          <a:bodyPr wrap="none" lIns="0" tIns="0" rIns="0" bIns="0" rtlCol="0" anchor="t"/>
          <a:lstStyle/>
          <a:p>
            <a:pPr marL="0" indent="0" algn="l">
              <a:lnSpc>
                <a:spcPts val="4150"/>
              </a:lnSpc>
              <a:buNone/>
            </a:pPr>
            <a:r>
              <a:rPr lang="en-US" sz="3300" b="1" dirty="0">
                <a:solidFill>
                  <a:srgbClr val="231971"/>
                </a:solidFill>
                <a:latin typeface="Roboto Extra Bold" pitchFamily="34" charset="0"/>
                <a:ea typeface="Roboto Extra Bold" pitchFamily="34" charset="-122"/>
                <a:cs typeface="Roboto Extra Bold" pitchFamily="34" charset="-120"/>
              </a:rPr>
              <a:t>Phương pháp tiếp cận: Lấy trẻ làm trung tâm</a:t>
            </a:r>
            <a:endParaRPr lang="en-US" sz="3300" dirty="0"/>
          </a:p>
        </p:txBody>
      </p:sp>
      <p:sp>
        <p:nvSpPr>
          <p:cNvPr id="3" name="Shape 1"/>
          <p:cNvSpPr/>
          <p:nvPr/>
        </p:nvSpPr>
        <p:spPr>
          <a:xfrm>
            <a:off x="792361" y="1598771"/>
            <a:ext cx="7661672" cy="509349"/>
          </a:xfrm>
          <a:prstGeom prst="roundRect">
            <a:avLst>
              <a:gd name="adj" fmla="val 480067"/>
            </a:avLst>
          </a:prstGeom>
          <a:solidFill>
            <a:srgbClr val="E9E6FA"/>
          </a:solidFill>
          <a:ln w="7620">
            <a:solidFill>
              <a:srgbClr val="BDB8DF"/>
            </a:solidFill>
            <a:prstDash val="solid"/>
          </a:ln>
        </p:spPr>
      </p:sp>
      <p:sp>
        <p:nvSpPr>
          <p:cNvPr id="4" name="Text 2"/>
          <p:cNvSpPr/>
          <p:nvPr/>
        </p:nvSpPr>
        <p:spPr>
          <a:xfrm>
            <a:off x="4495800" y="1694259"/>
            <a:ext cx="254675" cy="318373"/>
          </a:xfrm>
          <a:prstGeom prst="rect">
            <a:avLst/>
          </a:prstGeom>
          <a:noFill/>
          <a:ln/>
        </p:spPr>
        <p:txBody>
          <a:bodyPr wrap="none" lIns="0" tIns="0" rIns="0" bIns="0" rtlCol="0" anchor="t"/>
          <a:lstStyle/>
          <a:p>
            <a:pPr marL="0" indent="0" algn="l">
              <a:lnSpc>
                <a:spcPts val="2000"/>
              </a:lnSpc>
              <a:buNone/>
            </a:pPr>
            <a:r>
              <a:rPr lang="en-US" sz="2000" b="1" dirty="0">
                <a:solidFill>
                  <a:srgbClr val="2A2742"/>
                </a:solidFill>
                <a:latin typeface="Roboto Extra Bold" pitchFamily="34" charset="0"/>
                <a:ea typeface="Roboto Extra Bold" pitchFamily="34" charset="-122"/>
                <a:cs typeface="Roboto Extra Bold" pitchFamily="34" charset="-120"/>
              </a:rPr>
              <a:t>1</a:t>
            </a:r>
            <a:endParaRPr lang="en-US" sz="2000" dirty="0"/>
          </a:p>
        </p:txBody>
      </p:sp>
      <p:sp>
        <p:nvSpPr>
          <p:cNvPr id="5" name="Text 3"/>
          <p:cNvSpPr/>
          <p:nvPr/>
        </p:nvSpPr>
        <p:spPr>
          <a:xfrm>
            <a:off x="962144" y="2277904"/>
            <a:ext cx="3258503" cy="265271"/>
          </a:xfrm>
          <a:prstGeom prst="rect">
            <a:avLst/>
          </a:prstGeom>
          <a:noFill/>
          <a:ln/>
        </p:spPr>
        <p:txBody>
          <a:bodyPr wrap="none" lIns="0" tIns="0" rIns="0" bIns="0" rtlCol="0" anchor="t"/>
          <a:lstStyle/>
          <a:p>
            <a:pPr marL="0" indent="0" algn="l">
              <a:lnSpc>
                <a:spcPts val="2050"/>
              </a:lnSpc>
              <a:buNone/>
            </a:pPr>
            <a:r>
              <a:rPr lang="en-US" sz="1650" b="1" dirty="0">
                <a:solidFill>
                  <a:srgbClr val="2A2742"/>
                </a:solidFill>
                <a:latin typeface="Roboto Extra Bold" pitchFamily="34" charset="0"/>
                <a:ea typeface="Roboto Extra Bold" pitchFamily="34" charset="-122"/>
                <a:cs typeface="Roboto Extra Bold" pitchFamily="34" charset="-120"/>
              </a:rPr>
              <a:t>Tăng cường quan sát và khám phá</a:t>
            </a:r>
            <a:endParaRPr lang="en-US" sz="1650" dirty="0"/>
          </a:p>
        </p:txBody>
      </p:sp>
      <p:sp>
        <p:nvSpPr>
          <p:cNvPr id="6" name="Text 4"/>
          <p:cNvSpPr/>
          <p:nvPr/>
        </p:nvSpPr>
        <p:spPr>
          <a:xfrm>
            <a:off x="962144" y="2712958"/>
            <a:ext cx="7322106" cy="543163"/>
          </a:xfrm>
          <a:prstGeom prst="rect">
            <a:avLst/>
          </a:prstGeom>
          <a:noFill/>
          <a:ln/>
        </p:spPr>
        <p:txBody>
          <a:bodyPr wrap="square" lIns="0" tIns="0" rIns="0" bIns="0" rtlCol="0" anchor="t"/>
          <a:lstStyle/>
          <a:p>
            <a:pPr marL="0" indent="0" algn="l">
              <a:lnSpc>
                <a:spcPts val="2100"/>
              </a:lnSpc>
              <a:buNone/>
            </a:pPr>
            <a:r>
              <a:rPr lang="en-US" sz="1300" dirty="0">
                <a:solidFill>
                  <a:srgbClr val="2A2742"/>
                </a:solidFill>
                <a:latin typeface="Arimo" pitchFamily="34" charset="0"/>
                <a:ea typeface="Arimo" pitchFamily="34" charset="-122"/>
                <a:cs typeface="Arimo" pitchFamily="34" charset="-120"/>
              </a:rPr>
              <a:t>Trẻ được tham gia trực tiếp vào quá trình quan sát, khám phá, và thảo luận về các vấn đề môi trường.</a:t>
            </a:r>
            <a:endParaRPr lang="en-US" sz="1300" dirty="0"/>
          </a:p>
        </p:txBody>
      </p:sp>
      <p:sp>
        <p:nvSpPr>
          <p:cNvPr id="7" name="Shape 5"/>
          <p:cNvSpPr/>
          <p:nvPr/>
        </p:nvSpPr>
        <p:spPr>
          <a:xfrm>
            <a:off x="792361" y="3595688"/>
            <a:ext cx="7661672" cy="509349"/>
          </a:xfrm>
          <a:prstGeom prst="roundRect">
            <a:avLst>
              <a:gd name="adj" fmla="val 480067"/>
            </a:avLst>
          </a:prstGeom>
          <a:solidFill>
            <a:srgbClr val="E9E6FA"/>
          </a:solidFill>
          <a:ln w="7620">
            <a:solidFill>
              <a:srgbClr val="BDB8DF"/>
            </a:solidFill>
            <a:prstDash val="solid"/>
          </a:ln>
        </p:spPr>
      </p:sp>
      <p:sp>
        <p:nvSpPr>
          <p:cNvPr id="8" name="Text 6"/>
          <p:cNvSpPr/>
          <p:nvPr/>
        </p:nvSpPr>
        <p:spPr>
          <a:xfrm>
            <a:off x="4495800" y="3691176"/>
            <a:ext cx="254675" cy="318373"/>
          </a:xfrm>
          <a:prstGeom prst="rect">
            <a:avLst/>
          </a:prstGeom>
          <a:noFill/>
          <a:ln/>
        </p:spPr>
        <p:txBody>
          <a:bodyPr wrap="none" lIns="0" tIns="0" rIns="0" bIns="0" rtlCol="0" anchor="t"/>
          <a:lstStyle/>
          <a:p>
            <a:pPr marL="0" indent="0" algn="l">
              <a:lnSpc>
                <a:spcPts val="2000"/>
              </a:lnSpc>
              <a:buNone/>
            </a:pPr>
            <a:r>
              <a:rPr lang="en-US" sz="2000" b="1" dirty="0">
                <a:solidFill>
                  <a:srgbClr val="2A2742"/>
                </a:solidFill>
                <a:latin typeface="Roboto Extra Bold" pitchFamily="34" charset="0"/>
                <a:ea typeface="Roboto Extra Bold" pitchFamily="34" charset="-122"/>
                <a:cs typeface="Roboto Extra Bold" pitchFamily="34" charset="-120"/>
              </a:rPr>
              <a:t>2</a:t>
            </a:r>
            <a:endParaRPr lang="en-US" sz="2000" dirty="0"/>
          </a:p>
        </p:txBody>
      </p:sp>
      <p:sp>
        <p:nvSpPr>
          <p:cNvPr id="9" name="Text 7"/>
          <p:cNvSpPr/>
          <p:nvPr/>
        </p:nvSpPr>
        <p:spPr>
          <a:xfrm>
            <a:off x="962144" y="4274820"/>
            <a:ext cx="3721775" cy="265271"/>
          </a:xfrm>
          <a:prstGeom prst="rect">
            <a:avLst/>
          </a:prstGeom>
          <a:noFill/>
          <a:ln/>
        </p:spPr>
        <p:txBody>
          <a:bodyPr wrap="none" lIns="0" tIns="0" rIns="0" bIns="0" rtlCol="0" anchor="t"/>
          <a:lstStyle/>
          <a:p>
            <a:pPr marL="0" indent="0" algn="l">
              <a:lnSpc>
                <a:spcPts val="2050"/>
              </a:lnSpc>
              <a:buNone/>
            </a:pPr>
            <a:r>
              <a:rPr lang="en-US" sz="1650" b="1" dirty="0">
                <a:solidFill>
                  <a:srgbClr val="2A2742"/>
                </a:solidFill>
                <a:latin typeface="Roboto Extra Bold" pitchFamily="34" charset="0"/>
                <a:ea typeface="Roboto Extra Bold" pitchFamily="34" charset="-122"/>
                <a:cs typeface="Roboto Extra Bold" pitchFamily="34" charset="-120"/>
              </a:rPr>
              <a:t>Ứng dụng Công nghệ Thông tin (CNTT)</a:t>
            </a:r>
            <a:endParaRPr lang="en-US" sz="1650" dirty="0"/>
          </a:p>
        </p:txBody>
      </p:sp>
      <p:sp>
        <p:nvSpPr>
          <p:cNvPr id="10" name="Text 8"/>
          <p:cNvSpPr/>
          <p:nvPr/>
        </p:nvSpPr>
        <p:spPr>
          <a:xfrm>
            <a:off x="962144" y="4709874"/>
            <a:ext cx="7322106" cy="543163"/>
          </a:xfrm>
          <a:prstGeom prst="rect">
            <a:avLst/>
          </a:prstGeom>
          <a:noFill/>
          <a:ln/>
        </p:spPr>
        <p:txBody>
          <a:bodyPr wrap="square" lIns="0" tIns="0" rIns="0" bIns="0" rtlCol="0" anchor="t"/>
          <a:lstStyle/>
          <a:p>
            <a:pPr marL="0" indent="0" algn="l">
              <a:lnSpc>
                <a:spcPts val="2100"/>
              </a:lnSpc>
              <a:buNone/>
            </a:pPr>
            <a:r>
              <a:rPr lang="en-US" sz="1300" dirty="0">
                <a:solidFill>
                  <a:srgbClr val="2A2742"/>
                </a:solidFill>
                <a:latin typeface="Arimo" pitchFamily="34" charset="0"/>
                <a:ea typeface="Arimo" pitchFamily="34" charset="-122"/>
                <a:cs typeface="Arimo" pitchFamily="34" charset="-120"/>
              </a:rPr>
              <a:t>Sử dụng hình ảnh 4K, video ngắn hấp dẫn, và các trò chơi tương tác trên bảng thông minh hoặc máy tính bảng.</a:t>
            </a:r>
            <a:endParaRPr lang="en-US" sz="1300" dirty="0"/>
          </a:p>
        </p:txBody>
      </p:sp>
      <p:sp>
        <p:nvSpPr>
          <p:cNvPr id="11" name="Shape 9"/>
          <p:cNvSpPr/>
          <p:nvPr/>
        </p:nvSpPr>
        <p:spPr>
          <a:xfrm>
            <a:off x="792361" y="5592604"/>
            <a:ext cx="7661672" cy="509349"/>
          </a:xfrm>
          <a:prstGeom prst="roundRect">
            <a:avLst>
              <a:gd name="adj" fmla="val 480067"/>
            </a:avLst>
          </a:prstGeom>
          <a:solidFill>
            <a:srgbClr val="E9E6FA"/>
          </a:solidFill>
          <a:ln w="7620">
            <a:solidFill>
              <a:srgbClr val="BDB8DF"/>
            </a:solidFill>
            <a:prstDash val="solid"/>
          </a:ln>
        </p:spPr>
      </p:sp>
      <p:sp>
        <p:nvSpPr>
          <p:cNvPr id="12" name="Text 10"/>
          <p:cNvSpPr/>
          <p:nvPr/>
        </p:nvSpPr>
        <p:spPr>
          <a:xfrm>
            <a:off x="4495800" y="5688092"/>
            <a:ext cx="254675" cy="318373"/>
          </a:xfrm>
          <a:prstGeom prst="rect">
            <a:avLst/>
          </a:prstGeom>
          <a:noFill/>
          <a:ln/>
        </p:spPr>
        <p:txBody>
          <a:bodyPr wrap="none" lIns="0" tIns="0" rIns="0" bIns="0" rtlCol="0" anchor="t"/>
          <a:lstStyle/>
          <a:p>
            <a:pPr marL="0" indent="0" algn="l">
              <a:lnSpc>
                <a:spcPts val="2000"/>
              </a:lnSpc>
              <a:buNone/>
            </a:pPr>
            <a:r>
              <a:rPr lang="en-US" sz="2000" b="1" dirty="0">
                <a:solidFill>
                  <a:srgbClr val="2A2742"/>
                </a:solidFill>
                <a:latin typeface="Roboto Extra Bold" pitchFamily="34" charset="0"/>
                <a:ea typeface="Roboto Extra Bold" pitchFamily="34" charset="-122"/>
                <a:cs typeface="Roboto Extra Bold" pitchFamily="34" charset="-120"/>
              </a:rPr>
              <a:t>3</a:t>
            </a:r>
            <a:endParaRPr lang="en-US" sz="2000" dirty="0"/>
          </a:p>
        </p:txBody>
      </p:sp>
      <p:sp>
        <p:nvSpPr>
          <p:cNvPr id="13" name="Text 11"/>
          <p:cNvSpPr/>
          <p:nvPr/>
        </p:nvSpPr>
        <p:spPr>
          <a:xfrm>
            <a:off x="962144" y="6271736"/>
            <a:ext cx="2485668" cy="265271"/>
          </a:xfrm>
          <a:prstGeom prst="rect">
            <a:avLst/>
          </a:prstGeom>
          <a:noFill/>
          <a:ln/>
        </p:spPr>
        <p:txBody>
          <a:bodyPr wrap="none" lIns="0" tIns="0" rIns="0" bIns="0" rtlCol="0" anchor="t"/>
          <a:lstStyle/>
          <a:p>
            <a:pPr marL="0" indent="0" algn="l">
              <a:lnSpc>
                <a:spcPts val="2050"/>
              </a:lnSpc>
              <a:buNone/>
            </a:pPr>
            <a:r>
              <a:rPr lang="en-US" sz="1650" b="1" dirty="0">
                <a:solidFill>
                  <a:srgbClr val="2A2742"/>
                </a:solidFill>
                <a:latin typeface="Roboto Extra Bold" pitchFamily="34" charset="0"/>
                <a:ea typeface="Roboto Extra Bold" pitchFamily="34" charset="-122"/>
                <a:cs typeface="Roboto Extra Bold" pitchFamily="34" charset="-120"/>
              </a:rPr>
              <a:t>Tích hợp STEAM linh hoạt</a:t>
            </a:r>
            <a:endParaRPr lang="en-US" sz="1650" dirty="0"/>
          </a:p>
        </p:txBody>
      </p:sp>
      <p:sp>
        <p:nvSpPr>
          <p:cNvPr id="14" name="Text 12"/>
          <p:cNvSpPr/>
          <p:nvPr/>
        </p:nvSpPr>
        <p:spPr>
          <a:xfrm>
            <a:off x="962144" y="6706791"/>
            <a:ext cx="7322106" cy="543163"/>
          </a:xfrm>
          <a:prstGeom prst="rect">
            <a:avLst/>
          </a:prstGeom>
          <a:noFill/>
          <a:ln/>
        </p:spPr>
        <p:txBody>
          <a:bodyPr wrap="square" lIns="0" tIns="0" rIns="0" bIns="0" rtlCol="0" anchor="t"/>
          <a:lstStyle/>
          <a:p>
            <a:pPr marL="0" indent="0" algn="l">
              <a:lnSpc>
                <a:spcPts val="2100"/>
              </a:lnSpc>
              <a:buNone/>
            </a:pPr>
            <a:r>
              <a:rPr lang="en-US" sz="1300" dirty="0">
                <a:solidFill>
                  <a:srgbClr val="2A2742"/>
                </a:solidFill>
                <a:latin typeface="Arimo" pitchFamily="34" charset="0"/>
                <a:ea typeface="Arimo" pitchFamily="34" charset="-122"/>
                <a:cs typeface="Arimo" pitchFamily="34" charset="-120"/>
              </a:rPr>
              <a:t>Lồng ghép các yếu tố Khoa học (S), Kỹ thuật (T), Nghệ thuật (A) và Toán học (M) vào các hoạt động thực hành bảo vệ môi trường.</a:t>
            </a:r>
            <a:endParaRPr lang="en-US" sz="1300" dirty="0"/>
          </a:p>
        </p:txBody>
      </p:sp>
      <p:pic>
        <p:nvPicPr>
          <p:cNvPr id="15" name="Image 0" descr="preencoded.png"/>
          <p:cNvPicPr>
            <a:picLocks noChangeAspect="1"/>
          </p:cNvPicPr>
          <p:nvPr/>
        </p:nvPicPr>
        <p:blipFill>
          <a:blip r:embed="rId3"/>
          <a:stretch>
            <a:fillRect/>
          </a:stretch>
        </p:blipFill>
        <p:spPr>
          <a:xfrm>
            <a:off x="8875752" y="1598771"/>
            <a:ext cx="3727252" cy="3727252"/>
          </a:xfrm>
          <a:prstGeom prst="rect">
            <a:avLst/>
          </a:prstGeom>
        </p:spPr>
      </p:pic>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90307"/>
            <a:ext cx="13042821" cy="1417558"/>
          </a:xfrm>
          <a:prstGeom prst="rect">
            <a:avLst/>
          </a:prstGeom>
          <a:noFill/>
          <a:ln/>
        </p:spPr>
        <p:txBody>
          <a:bodyPr wrap="square" lIns="0" tIns="0" rIns="0" bIns="0" rtlCol="0" anchor="t"/>
          <a:lstStyle/>
          <a:p>
            <a:pPr marL="0" indent="0" algn="l">
              <a:lnSpc>
                <a:spcPts val="5550"/>
              </a:lnSpc>
              <a:buNone/>
            </a:pPr>
            <a:r>
              <a:rPr lang="en-US" sz="4450" b="1" dirty="0">
                <a:solidFill>
                  <a:srgbClr val="231971"/>
                </a:solidFill>
                <a:latin typeface="Roboto Extra Bold" pitchFamily="34" charset="0"/>
                <a:ea typeface="Roboto Extra Bold" pitchFamily="34" charset="-122"/>
                <a:cs typeface="Roboto Extra Bold" pitchFamily="34" charset="-120"/>
              </a:rPr>
              <a:t>Hoạt động 1: Khám phá qua hình ảnh – Môi trường sạch &amp; bẩn</a:t>
            </a:r>
            <a:endParaRPr lang="en-US" sz="4450" dirty="0"/>
          </a:p>
        </p:txBody>
      </p:sp>
      <p:sp>
        <p:nvSpPr>
          <p:cNvPr id="3" name="Text 1"/>
          <p:cNvSpPr/>
          <p:nvPr/>
        </p:nvSpPr>
        <p:spPr>
          <a:xfrm>
            <a:off x="793790" y="2428549"/>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Hoạt động giúp trẻ có cái nhìn trực quan, phân biệt rõ ràng sự khác biệt giữa hai thái cực môi trường và hậu quả của các hành vi.</a:t>
            </a:r>
            <a:endParaRPr lang="en-US" sz="1750" dirty="0"/>
          </a:p>
        </p:txBody>
      </p:sp>
      <p:sp>
        <p:nvSpPr>
          <p:cNvPr id="4" name="Text 2"/>
          <p:cNvSpPr/>
          <p:nvPr/>
        </p:nvSpPr>
        <p:spPr>
          <a:xfrm>
            <a:off x="793789" y="3183152"/>
            <a:ext cx="4158615" cy="708660"/>
          </a:xfrm>
          <a:prstGeom prst="rect">
            <a:avLst/>
          </a:prstGeom>
          <a:noFill/>
          <a:ln/>
        </p:spPr>
        <p:txBody>
          <a:bodyPr wrap="square" lIns="0" tIns="0" rIns="0" bIns="0" rtlCol="0" anchor="t"/>
          <a:lstStyle/>
          <a:p>
            <a:pPr marL="0" indent="0" algn="l">
              <a:lnSpc>
                <a:spcPts val="2750"/>
              </a:lnSpc>
              <a:buNone/>
            </a:pPr>
            <a:r>
              <a:rPr lang="en-US" sz="2200" b="1" dirty="0">
                <a:solidFill>
                  <a:srgbClr val="2A2742"/>
                </a:solidFill>
                <a:latin typeface="Roboto Extra Bold" pitchFamily="34" charset="0"/>
                <a:ea typeface="Roboto Extra Bold" pitchFamily="34" charset="-122"/>
                <a:cs typeface="Roboto Extra Bold" pitchFamily="34" charset="-120"/>
              </a:rPr>
              <a:t>Cảnh 1: Công viên xanh sạch đẹp</a:t>
            </a:r>
            <a:endParaRPr lang="en-US" sz="2200" dirty="0"/>
          </a:p>
        </p:txBody>
      </p:sp>
      <p:sp>
        <p:nvSpPr>
          <p:cNvPr id="5" name="Text 3"/>
          <p:cNvSpPr/>
          <p:nvPr/>
        </p:nvSpPr>
        <p:spPr>
          <a:xfrm>
            <a:off x="772274" y="6258716"/>
            <a:ext cx="4158615" cy="1088708"/>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Trẻ quan sát những lợi ích khi môi trường trong lành: không khí thoáng mát, nhiều cây xanh, mọi người vui vẻ.</a:t>
            </a:r>
            <a:endParaRPr lang="en-US" sz="1750" dirty="0"/>
          </a:p>
        </p:txBody>
      </p:sp>
      <p:sp>
        <p:nvSpPr>
          <p:cNvPr id="6" name="Text 4"/>
          <p:cNvSpPr/>
          <p:nvPr/>
        </p:nvSpPr>
        <p:spPr>
          <a:xfrm>
            <a:off x="5235893" y="3209051"/>
            <a:ext cx="3023830"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Roboto Extra Bold" pitchFamily="34" charset="0"/>
                <a:ea typeface="Roboto Extra Bold" pitchFamily="34" charset="-122"/>
                <a:cs typeface="Roboto Extra Bold" pitchFamily="34" charset="-120"/>
              </a:rPr>
              <a:t>Cảnh 2: Bãi rác bừa bộn</a:t>
            </a:r>
            <a:endParaRPr lang="en-US" sz="2200" dirty="0"/>
          </a:p>
        </p:txBody>
      </p:sp>
      <p:sp>
        <p:nvSpPr>
          <p:cNvPr id="7" name="Text 5"/>
          <p:cNvSpPr/>
          <p:nvPr/>
        </p:nvSpPr>
        <p:spPr>
          <a:xfrm>
            <a:off x="5235893" y="6258716"/>
            <a:ext cx="4158615" cy="1088708"/>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Trẻ xem hình ảnh về ô nhiễm: rác thải, nước bẩn, không khí ô nhiễm, từ đó nêu lên cảm xúc và nhận xét.</a:t>
            </a:r>
            <a:endParaRPr lang="en-US" sz="1750" dirty="0"/>
          </a:p>
        </p:txBody>
      </p:sp>
      <p:sp>
        <p:nvSpPr>
          <p:cNvPr id="8" name="Text 6"/>
          <p:cNvSpPr/>
          <p:nvPr/>
        </p:nvSpPr>
        <p:spPr>
          <a:xfrm>
            <a:off x="9581176" y="314689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Roboto Extra Bold" pitchFamily="34" charset="0"/>
                <a:ea typeface="Roboto Extra Bold" pitchFamily="34" charset="-122"/>
                <a:cs typeface="Roboto Extra Bold" pitchFamily="34" charset="-120"/>
              </a:rPr>
              <a:t>Thảo luận &amp; Phân biệt</a:t>
            </a:r>
            <a:endParaRPr lang="en-US" sz="2200" dirty="0"/>
          </a:p>
        </p:txBody>
      </p:sp>
      <p:sp>
        <p:nvSpPr>
          <p:cNvPr id="9" name="Text 7"/>
          <p:cNvSpPr/>
          <p:nvPr/>
        </p:nvSpPr>
        <p:spPr>
          <a:xfrm>
            <a:off x="9699512" y="6164755"/>
            <a:ext cx="4158615" cy="1451610"/>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Cô giáo đặt câu hỏi mở, hướng dẫn trẻ nhận biết hành vi nào là đúng (bỏ rác vào thùng) và hành vi nào là sai (vứt rác bừa bãi).</a:t>
            </a:r>
            <a:endParaRPr lang="en-US" sz="1750" dirty="0"/>
          </a:p>
        </p:txBody>
      </p:sp>
      <p:pic>
        <p:nvPicPr>
          <p:cNvPr id="11" name="Picture 10">
            <a:extLst>
              <a:ext uri="{FF2B5EF4-FFF2-40B4-BE49-F238E27FC236}">
                <a16:creationId xmlns:a16="http://schemas.microsoft.com/office/drawing/2014/main" id="{43025531-6A97-4781-BEB3-93AFDBF9E7A3}"/>
              </a:ext>
            </a:extLst>
          </p:cNvPr>
          <p:cNvPicPr>
            <a:picLocks noChangeAspect="1"/>
          </p:cNvPicPr>
          <p:nvPr/>
        </p:nvPicPr>
        <p:blipFill>
          <a:blip r:embed="rId3"/>
          <a:stretch>
            <a:fillRect/>
          </a:stretch>
        </p:blipFill>
        <p:spPr>
          <a:xfrm>
            <a:off x="946674" y="3563381"/>
            <a:ext cx="3467668" cy="2600751"/>
          </a:xfrm>
          <a:prstGeom prst="rect">
            <a:avLst/>
          </a:prstGeom>
        </p:spPr>
      </p:pic>
      <p:pic>
        <p:nvPicPr>
          <p:cNvPr id="13" name="Picture 12">
            <a:extLst>
              <a:ext uri="{FF2B5EF4-FFF2-40B4-BE49-F238E27FC236}">
                <a16:creationId xmlns:a16="http://schemas.microsoft.com/office/drawing/2014/main" id="{F3FB3E3B-4E7E-4D65-B2A3-60F7C5CD2A66}"/>
              </a:ext>
            </a:extLst>
          </p:cNvPr>
          <p:cNvPicPr>
            <a:picLocks noChangeAspect="1"/>
          </p:cNvPicPr>
          <p:nvPr/>
        </p:nvPicPr>
        <p:blipFill>
          <a:blip r:embed="rId4"/>
          <a:stretch>
            <a:fillRect/>
          </a:stretch>
        </p:blipFill>
        <p:spPr>
          <a:xfrm>
            <a:off x="4981459" y="3637811"/>
            <a:ext cx="4129419" cy="2546475"/>
          </a:xfrm>
          <a:prstGeom prst="rect">
            <a:avLst/>
          </a:prstGeom>
        </p:spPr>
      </p:pic>
      <p:pic>
        <p:nvPicPr>
          <p:cNvPr id="17" name="Picture 16">
            <a:extLst>
              <a:ext uri="{FF2B5EF4-FFF2-40B4-BE49-F238E27FC236}">
                <a16:creationId xmlns:a16="http://schemas.microsoft.com/office/drawing/2014/main" id="{35EF0C5D-C727-4357-B183-D923FEC610CA}"/>
              </a:ext>
            </a:extLst>
          </p:cNvPr>
          <p:cNvPicPr>
            <a:picLocks noChangeAspect="1"/>
          </p:cNvPicPr>
          <p:nvPr/>
        </p:nvPicPr>
        <p:blipFill>
          <a:blip r:embed="rId5"/>
          <a:stretch>
            <a:fillRect/>
          </a:stretch>
        </p:blipFill>
        <p:spPr>
          <a:xfrm>
            <a:off x="9481759" y="3537482"/>
            <a:ext cx="4297178" cy="2546476"/>
          </a:xfrm>
          <a:prstGeom prst="rect">
            <a:avLst/>
          </a:prstGeom>
        </p:spPr>
      </p:pic>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68404" y="446603"/>
            <a:ext cx="8650367" cy="431363"/>
          </a:xfrm>
          <a:prstGeom prst="rect">
            <a:avLst/>
          </a:prstGeom>
          <a:noFill/>
          <a:ln/>
        </p:spPr>
        <p:txBody>
          <a:bodyPr wrap="none" lIns="0" tIns="0" rIns="0" bIns="0" rtlCol="0" anchor="t"/>
          <a:lstStyle/>
          <a:p>
            <a:pPr marL="0" indent="0" algn="l">
              <a:lnSpc>
                <a:spcPts val="3350"/>
              </a:lnSpc>
              <a:buNone/>
            </a:pPr>
            <a:r>
              <a:rPr lang="en-US" sz="2700" b="1" dirty="0">
                <a:solidFill>
                  <a:srgbClr val="231971"/>
                </a:solidFill>
                <a:latin typeface="Roboto Extra Bold" pitchFamily="34" charset="0"/>
                <a:ea typeface="Roboto Extra Bold" pitchFamily="34" charset="-122"/>
                <a:cs typeface="Roboto Extra Bold" pitchFamily="34" charset="-120"/>
              </a:rPr>
              <a:t>Hoạt động 2: Trò chơi tương tác “Phân loại rác cùng bé”</a:t>
            </a:r>
            <a:endParaRPr lang="en-US" sz="2700" dirty="0"/>
          </a:p>
        </p:txBody>
      </p:sp>
      <p:sp>
        <p:nvSpPr>
          <p:cNvPr id="3" name="Text 1"/>
          <p:cNvSpPr/>
          <p:nvPr/>
        </p:nvSpPr>
        <p:spPr>
          <a:xfrm>
            <a:off x="568404" y="1154073"/>
            <a:ext cx="13493591" cy="220980"/>
          </a:xfrm>
          <a:prstGeom prst="rect">
            <a:avLst/>
          </a:prstGeom>
          <a:noFill/>
          <a:ln/>
        </p:spPr>
        <p:txBody>
          <a:bodyPr wrap="none" lIns="0" tIns="0" rIns="0" bIns="0" rtlCol="0" anchor="t"/>
          <a:lstStyle/>
          <a:p>
            <a:pPr marL="0" indent="0" algn="l">
              <a:lnSpc>
                <a:spcPts val="1700"/>
              </a:lnSpc>
              <a:buNone/>
            </a:pPr>
            <a:r>
              <a:rPr lang="en-US" sz="1050" dirty="0">
                <a:solidFill>
                  <a:srgbClr val="2A2742"/>
                </a:solidFill>
                <a:latin typeface="Arimo" pitchFamily="34" charset="0"/>
                <a:ea typeface="Arimo" pitchFamily="34" charset="-122"/>
                <a:cs typeface="Arimo" pitchFamily="34" charset="-120"/>
              </a:rPr>
              <a:t>Trò chơi áp dụng công nghệ để biến việc học trở nên thú vị, giúp trẻ rèn luyện kỹ năng phân loại rác một cách nhanh chóng và chính xác.</a:t>
            </a:r>
            <a:endParaRPr lang="en-US" sz="1050" dirty="0"/>
          </a:p>
        </p:txBody>
      </p:sp>
      <p:pic>
        <p:nvPicPr>
          <p:cNvPr id="5" name="Image 1" descr="preencoded.png"/>
          <p:cNvPicPr>
            <a:picLocks noChangeAspect="1"/>
          </p:cNvPicPr>
          <p:nvPr/>
        </p:nvPicPr>
        <p:blipFill>
          <a:blip r:embed="rId3"/>
          <a:stretch>
            <a:fillRect/>
          </a:stretch>
        </p:blipFill>
        <p:spPr>
          <a:xfrm>
            <a:off x="9617393" y="1663898"/>
            <a:ext cx="207050" cy="258842"/>
          </a:xfrm>
          <a:prstGeom prst="rect">
            <a:avLst/>
          </a:prstGeom>
        </p:spPr>
      </p:pic>
      <p:sp>
        <p:nvSpPr>
          <p:cNvPr id="6" name="Text 2"/>
          <p:cNvSpPr/>
          <p:nvPr/>
        </p:nvSpPr>
        <p:spPr>
          <a:xfrm>
            <a:off x="10014228" y="1685568"/>
            <a:ext cx="1725573" cy="215622"/>
          </a:xfrm>
          <a:prstGeom prst="rect">
            <a:avLst/>
          </a:prstGeom>
          <a:noFill/>
          <a:ln/>
        </p:spPr>
        <p:txBody>
          <a:bodyPr wrap="none" lIns="0" tIns="0" rIns="0" bIns="0" rtlCol="0" anchor="t"/>
          <a:lstStyle/>
          <a:p>
            <a:pPr marL="0" indent="0" algn="l">
              <a:lnSpc>
                <a:spcPts val="1650"/>
              </a:lnSpc>
              <a:buNone/>
            </a:pPr>
            <a:r>
              <a:rPr lang="en-US" sz="1350" b="1" dirty="0">
                <a:solidFill>
                  <a:srgbClr val="2A2742"/>
                </a:solidFill>
                <a:latin typeface="Roboto Extra Bold" pitchFamily="34" charset="0"/>
                <a:ea typeface="Roboto Extra Bold" pitchFamily="34" charset="-122"/>
                <a:cs typeface="Roboto Extra Bold" pitchFamily="34" charset="-120"/>
              </a:rPr>
              <a:t>Phần mềm hỗ trợ</a:t>
            </a:r>
            <a:endParaRPr lang="en-US" sz="1350" dirty="0"/>
          </a:p>
        </p:txBody>
      </p:sp>
      <p:sp>
        <p:nvSpPr>
          <p:cNvPr id="7" name="Text 3"/>
          <p:cNvSpPr/>
          <p:nvPr/>
        </p:nvSpPr>
        <p:spPr>
          <a:xfrm>
            <a:off x="10014228" y="2039183"/>
            <a:ext cx="4055388" cy="441960"/>
          </a:xfrm>
          <a:prstGeom prst="rect">
            <a:avLst/>
          </a:prstGeom>
          <a:noFill/>
          <a:ln/>
        </p:spPr>
        <p:txBody>
          <a:bodyPr wrap="square" lIns="0" tIns="0" rIns="0" bIns="0" rtlCol="0" anchor="t"/>
          <a:lstStyle/>
          <a:p>
            <a:pPr marL="0" indent="0" algn="l">
              <a:lnSpc>
                <a:spcPts val="1700"/>
              </a:lnSpc>
              <a:buNone/>
            </a:pPr>
            <a:r>
              <a:rPr lang="en-US" sz="1050" dirty="0">
                <a:solidFill>
                  <a:srgbClr val="2A2742"/>
                </a:solidFill>
                <a:latin typeface="Arimo" pitchFamily="34" charset="0"/>
                <a:ea typeface="Arimo" pitchFamily="34" charset="-122"/>
                <a:cs typeface="Arimo" pitchFamily="34" charset="-120"/>
              </a:rPr>
              <a:t>Sử dụng các công cụ tương tác (Liveworksheets, ClassPoint) tạo hiệu ứng kéo – thả rác vào đúng thùng.</a:t>
            </a:r>
            <a:endParaRPr lang="en-US" sz="1050" dirty="0"/>
          </a:p>
        </p:txBody>
      </p:sp>
      <p:pic>
        <p:nvPicPr>
          <p:cNvPr id="8" name="Image 2" descr="preencoded.png"/>
          <p:cNvPicPr>
            <a:picLocks noChangeAspect="1"/>
          </p:cNvPicPr>
          <p:nvPr/>
        </p:nvPicPr>
        <p:blipFill>
          <a:blip r:embed="rId3"/>
          <a:stretch>
            <a:fillRect/>
          </a:stretch>
        </p:blipFill>
        <p:spPr>
          <a:xfrm>
            <a:off x="9617393" y="2735580"/>
            <a:ext cx="207050" cy="258842"/>
          </a:xfrm>
          <a:prstGeom prst="rect">
            <a:avLst/>
          </a:prstGeom>
        </p:spPr>
      </p:pic>
      <p:sp>
        <p:nvSpPr>
          <p:cNvPr id="9" name="Text 4"/>
          <p:cNvSpPr/>
          <p:nvPr/>
        </p:nvSpPr>
        <p:spPr>
          <a:xfrm>
            <a:off x="10014228" y="2757249"/>
            <a:ext cx="1725573" cy="215622"/>
          </a:xfrm>
          <a:prstGeom prst="rect">
            <a:avLst/>
          </a:prstGeom>
          <a:noFill/>
          <a:ln/>
        </p:spPr>
        <p:txBody>
          <a:bodyPr wrap="none" lIns="0" tIns="0" rIns="0" bIns="0" rtlCol="0" anchor="t"/>
          <a:lstStyle/>
          <a:p>
            <a:pPr marL="0" indent="0" algn="l">
              <a:lnSpc>
                <a:spcPts val="1650"/>
              </a:lnSpc>
              <a:buNone/>
            </a:pPr>
            <a:r>
              <a:rPr lang="en-US" sz="1350" b="1" dirty="0">
                <a:solidFill>
                  <a:srgbClr val="2A2742"/>
                </a:solidFill>
                <a:latin typeface="Roboto Extra Bold" pitchFamily="34" charset="0"/>
                <a:ea typeface="Roboto Extra Bold" pitchFamily="34" charset="-122"/>
                <a:cs typeface="Roboto Extra Bold" pitchFamily="34" charset="-120"/>
              </a:rPr>
              <a:t>Hệ thống thưởng</a:t>
            </a:r>
            <a:endParaRPr lang="en-US" sz="1350" dirty="0"/>
          </a:p>
        </p:txBody>
      </p:sp>
      <p:sp>
        <p:nvSpPr>
          <p:cNvPr id="10" name="Text 5"/>
          <p:cNvSpPr/>
          <p:nvPr/>
        </p:nvSpPr>
        <p:spPr>
          <a:xfrm>
            <a:off x="10014228" y="3110865"/>
            <a:ext cx="4055388" cy="441960"/>
          </a:xfrm>
          <a:prstGeom prst="rect">
            <a:avLst/>
          </a:prstGeom>
          <a:noFill/>
          <a:ln/>
        </p:spPr>
        <p:txBody>
          <a:bodyPr wrap="square" lIns="0" tIns="0" rIns="0" bIns="0" rtlCol="0" anchor="t"/>
          <a:lstStyle/>
          <a:p>
            <a:pPr marL="0" indent="0" algn="l">
              <a:lnSpc>
                <a:spcPts val="1700"/>
              </a:lnSpc>
              <a:buNone/>
            </a:pPr>
            <a:r>
              <a:rPr lang="en-US" sz="1050" dirty="0">
                <a:solidFill>
                  <a:srgbClr val="2A2742"/>
                </a:solidFill>
                <a:latin typeface="Arimo" pitchFamily="34" charset="0"/>
                <a:ea typeface="Arimo" pitchFamily="34" charset="-122"/>
                <a:cs typeface="Arimo" pitchFamily="34" charset="-120"/>
              </a:rPr>
              <a:t>Âm thanh vui nhộn (vỗ tay, nhạc chiến thắng) và điểm thưởng được hiển thị ngay lập tức khi trẻ phân loại đúng.</a:t>
            </a:r>
            <a:endParaRPr lang="en-US" sz="1050" dirty="0"/>
          </a:p>
        </p:txBody>
      </p:sp>
      <p:pic>
        <p:nvPicPr>
          <p:cNvPr id="11" name="Image 3" descr="preencoded.png"/>
          <p:cNvPicPr>
            <a:picLocks noChangeAspect="1"/>
          </p:cNvPicPr>
          <p:nvPr/>
        </p:nvPicPr>
        <p:blipFill>
          <a:blip r:embed="rId3"/>
          <a:stretch>
            <a:fillRect/>
          </a:stretch>
        </p:blipFill>
        <p:spPr>
          <a:xfrm>
            <a:off x="9617393" y="3807262"/>
            <a:ext cx="207050" cy="258842"/>
          </a:xfrm>
          <a:prstGeom prst="rect">
            <a:avLst/>
          </a:prstGeom>
        </p:spPr>
      </p:pic>
      <p:sp>
        <p:nvSpPr>
          <p:cNvPr id="12" name="Text 6"/>
          <p:cNvSpPr/>
          <p:nvPr/>
        </p:nvSpPr>
        <p:spPr>
          <a:xfrm>
            <a:off x="10014228" y="3828931"/>
            <a:ext cx="1725573" cy="215622"/>
          </a:xfrm>
          <a:prstGeom prst="rect">
            <a:avLst/>
          </a:prstGeom>
          <a:noFill/>
          <a:ln/>
        </p:spPr>
        <p:txBody>
          <a:bodyPr wrap="none" lIns="0" tIns="0" rIns="0" bIns="0" rtlCol="0" anchor="t"/>
          <a:lstStyle/>
          <a:p>
            <a:pPr marL="0" indent="0" algn="l">
              <a:lnSpc>
                <a:spcPts val="1650"/>
              </a:lnSpc>
              <a:buNone/>
            </a:pPr>
            <a:r>
              <a:rPr lang="en-US" sz="1350" b="1" dirty="0">
                <a:solidFill>
                  <a:srgbClr val="2A2742"/>
                </a:solidFill>
                <a:latin typeface="Roboto Extra Bold" pitchFamily="34" charset="0"/>
                <a:ea typeface="Roboto Extra Bold" pitchFamily="34" charset="-122"/>
                <a:cs typeface="Roboto Extra Bold" pitchFamily="34" charset="-120"/>
              </a:rPr>
              <a:t>Nội dung rác đa dạng</a:t>
            </a:r>
            <a:endParaRPr lang="en-US" sz="1350" dirty="0"/>
          </a:p>
        </p:txBody>
      </p:sp>
      <p:sp>
        <p:nvSpPr>
          <p:cNvPr id="13" name="Text 7"/>
          <p:cNvSpPr/>
          <p:nvPr/>
        </p:nvSpPr>
        <p:spPr>
          <a:xfrm>
            <a:off x="10014228" y="4182547"/>
            <a:ext cx="4055388" cy="441960"/>
          </a:xfrm>
          <a:prstGeom prst="rect">
            <a:avLst/>
          </a:prstGeom>
          <a:noFill/>
          <a:ln/>
        </p:spPr>
        <p:txBody>
          <a:bodyPr wrap="square" lIns="0" tIns="0" rIns="0" bIns="0" rtlCol="0" anchor="t"/>
          <a:lstStyle/>
          <a:p>
            <a:pPr marL="0" indent="0" algn="l">
              <a:lnSpc>
                <a:spcPts val="1700"/>
              </a:lnSpc>
              <a:buNone/>
            </a:pPr>
            <a:r>
              <a:rPr lang="en-US" sz="1050" dirty="0">
                <a:solidFill>
                  <a:srgbClr val="2A2742"/>
                </a:solidFill>
                <a:latin typeface="Arimo" pitchFamily="34" charset="0"/>
                <a:ea typeface="Arimo" pitchFamily="34" charset="-122"/>
                <a:cs typeface="Arimo" pitchFamily="34" charset="-120"/>
              </a:rPr>
              <a:t>Bao gồm rác hữu cơ (lá cây, vỏ trái cây), rác tái chế (chai nhựa, giấy báo), và rác thải khác (khăn ướt, tã lót).</a:t>
            </a:r>
            <a:endParaRPr lang="en-US" sz="1050" dirty="0"/>
          </a:p>
        </p:txBody>
      </p:sp>
      <p:pic>
        <p:nvPicPr>
          <p:cNvPr id="15" name="Picture 14">
            <a:extLst>
              <a:ext uri="{FF2B5EF4-FFF2-40B4-BE49-F238E27FC236}">
                <a16:creationId xmlns:a16="http://schemas.microsoft.com/office/drawing/2014/main" id="{0C2CFBFE-0D57-47CD-A880-DF76180610BF}"/>
              </a:ext>
            </a:extLst>
          </p:cNvPr>
          <p:cNvPicPr>
            <a:picLocks noChangeAspect="1"/>
          </p:cNvPicPr>
          <p:nvPr/>
        </p:nvPicPr>
        <p:blipFill>
          <a:blip r:embed="rId4"/>
          <a:stretch>
            <a:fillRect/>
          </a:stretch>
        </p:blipFill>
        <p:spPr>
          <a:xfrm>
            <a:off x="484094" y="1793319"/>
            <a:ext cx="8992194" cy="5139942"/>
          </a:xfrm>
          <a:prstGeom prst="rect">
            <a:avLst/>
          </a:prstGeom>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18598"/>
          </a:xfrm>
          <a:prstGeom prst="rect">
            <a:avLst/>
          </a:prstGeom>
        </p:spPr>
      </p:pic>
      <p:sp>
        <p:nvSpPr>
          <p:cNvPr id="3" name="Text 0"/>
          <p:cNvSpPr/>
          <p:nvPr/>
        </p:nvSpPr>
        <p:spPr>
          <a:xfrm>
            <a:off x="790932" y="2741176"/>
            <a:ext cx="13048536" cy="1059180"/>
          </a:xfrm>
          <a:prstGeom prst="rect">
            <a:avLst/>
          </a:prstGeom>
          <a:noFill/>
          <a:ln/>
        </p:spPr>
        <p:txBody>
          <a:bodyPr wrap="square" lIns="0" tIns="0" rIns="0" bIns="0" rtlCol="0" anchor="t"/>
          <a:lstStyle/>
          <a:p>
            <a:pPr marL="0" indent="0" algn="l">
              <a:lnSpc>
                <a:spcPts val="4150"/>
              </a:lnSpc>
              <a:buNone/>
            </a:pPr>
            <a:r>
              <a:rPr lang="en-US" sz="3300" b="1" dirty="0">
                <a:solidFill>
                  <a:srgbClr val="231971"/>
                </a:solidFill>
                <a:latin typeface="Roboto Extra Bold" pitchFamily="34" charset="0"/>
                <a:ea typeface="Roboto Extra Bold" pitchFamily="34" charset="-122"/>
                <a:cs typeface="Roboto Extra Bold" pitchFamily="34" charset="-120"/>
              </a:rPr>
              <a:t>Hoạt động 3: Bé sáng tạo cùng STEAM – Trồng cây từ vật liệu tái chế</a:t>
            </a:r>
            <a:endParaRPr lang="en-US" sz="3300" dirty="0"/>
          </a:p>
        </p:txBody>
      </p:sp>
      <p:sp>
        <p:nvSpPr>
          <p:cNvPr id="4" name="Text 1"/>
          <p:cNvSpPr/>
          <p:nvPr/>
        </p:nvSpPr>
        <p:spPr>
          <a:xfrm>
            <a:off x="1045131" y="4308753"/>
            <a:ext cx="7296864" cy="317659"/>
          </a:xfrm>
          <a:prstGeom prst="rect">
            <a:avLst/>
          </a:prstGeom>
          <a:noFill/>
          <a:ln/>
        </p:spPr>
        <p:txBody>
          <a:bodyPr wrap="none" lIns="0" tIns="0" rIns="0" bIns="0" rtlCol="0" anchor="t"/>
          <a:lstStyle/>
          <a:p>
            <a:pPr marL="0" indent="0" algn="l">
              <a:lnSpc>
                <a:spcPts val="2500"/>
              </a:lnSpc>
              <a:buNone/>
            </a:pPr>
            <a:r>
              <a:rPr lang="en-US" sz="2000" b="1" dirty="0">
                <a:solidFill>
                  <a:srgbClr val="231971"/>
                </a:solidFill>
                <a:latin typeface="Roboto Extra Bold" pitchFamily="34" charset="0"/>
                <a:ea typeface="Roboto Extra Bold" pitchFamily="34" charset="-122"/>
                <a:cs typeface="Roboto Extra Bold" pitchFamily="34" charset="-120"/>
              </a:rPr>
              <a:t>Tích hợp Khoa học (S) và Toán học (M) qua thực hành trồng cây.</a:t>
            </a:r>
            <a:endParaRPr lang="en-US" sz="2000" dirty="0"/>
          </a:p>
        </p:txBody>
      </p:sp>
      <p:sp>
        <p:nvSpPr>
          <p:cNvPr id="5" name="Shape 2"/>
          <p:cNvSpPr/>
          <p:nvPr/>
        </p:nvSpPr>
        <p:spPr>
          <a:xfrm>
            <a:off x="790932" y="4054554"/>
            <a:ext cx="22860" cy="826056"/>
          </a:xfrm>
          <a:prstGeom prst="rect">
            <a:avLst/>
          </a:prstGeom>
          <a:solidFill>
            <a:srgbClr val="5E4CE6"/>
          </a:solidFill>
          <a:ln/>
        </p:spPr>
      </p:sp>
      <p:sp>
        <p:nvSpPr>
          <p:cNvPr id="6" name="Shape 3"/>
          <p:cNvSpPr/>
          <p:nvPr/>
        </p:nvSpPr>
        <p:spPr>
          <a:xfrm>
            <a:off x="1045131" y="5749052"/>
            <a:ext cx="3982164" cy="169426"/>
          </a:xfrm>
          <a:prstGeom prst="roundRect">
            <a:avLst>
              <a:gd name="adj" fmla="val 42017"/>
            </a:avLst>
          </a:prstGeom>
          <a:solidFill>
            <a:srgbClr val="E9E6FA"/>
          </a:solidFill>
          <a:ln w="7620">
            <a:solidFill>
              <a:srgbClr val="BDB8DF"/>
            </a:solidFill>
            <a:prstDash val="solid"/>
          </a:ln>
        </p:spPr>
      </p:sp>
      <p:sp>
        <p:nvSpPr>
          <p:cNvPr id="7" name="Shape 4"/>
          <p:cNvSpPr/>
          <p:nvPr/>
        </p:nvSpPr>
        <p:spPr>
          <a:xfrm>
            <a:off x="790932" y="5579626"/>
            <a:ext cx="508397" cy="508397"/>
          </a:xfrm>
          <a:prstGeom prst="roundRect">
            <a:avLst>
              <a:gd name="adj" fmla="val 89930"/>
            </a:avLst>
          </a:prstGeom>
          <a:solidFill>
            <a:srgbClr val="E9E6FA"/>
          </a:solidFill>
          <a:ln w="7620">
            <a:solidFill>
              <a:srgbClr val="BDB8DF"/>
            </a:solidFill>
            <a:prstDash val="solid"/>
          </a:ln>
        </p:spPr>
      </p:sp>
      <p:pic>
        <p:nvPicPr>
          <p:cNvPr id="8" name="Image 1" descr="preencoded.png"/>
          <p:cNvPicPr>
            <a:picLocks noChangeAspect="1"/>
          </p:cNvPicPr>
          <p:nvPr/>
        </p:nvPicPr>
        <p:blipFill>
          <a:blip r:embed="rId4"/>
          <a:stretch>
            <a:fillRect/>
          </a:stretch>
        </p:blipFill>
        <p:spPr>
          <a:xfrm>
            <a:off x="917972" y="5674995"/>
            <a:ext cx="254198" cy="317778"/>
          </a:xfrm>
          <a:prstGeom prst="rect">
            <a:avLst/>
          </a:prstGeom>
        </p:spPr>
      </p:pic>
      <p:sp>
        <p:nvSpPr>
          <p:cNvPr id="9" name="Text 5"/>
          <p:cNvSpPr/>
          <p:nvPr/>
        </p:nvSpPr>
        <p:spPr>
          <a:xfrm>
            <a:off x="960358" y="6257449"/>
            <a:ext cx="2118598" cy="264676"/>
          </a:xfrm>
          <a:prstGeom prst="rect">
            <a:avLst/>
          </a:prstGeom>
          <a:noFill/>
          <a:ln/>
        </p:spPr>
        <p:txBody>
          <a:bodyPr wrap="none" lIns="0" tIns="0" rIns="0" bIns="0" rtlCol="0" anchor="t"/>
          <a:lstStyle/>
          <a:p>
            <a:pPr marL="0" indent="0" algn="l">
              <a:lnSpc>
                <a:spcPts val="2050"/>
              </a:lnSpc>
              <a:buNone/>
            </a:pPr>
            <a:r>
              <a:rPr lang="en-US" sz="1650" b="1" dirty="0">
                <a:solidFill>
                  <a:srgbClr val="2A2742"/>
                </a:solidFill>
                <a:latin typeface="Roboto Extra Bold" pitchFamily="34" charset="0"/>
                <a:ea typeface="Roboto Extra Bold" pitchFamily="34" charset="-122"/>
                <a:cs typeface="Roboto Extra Bold" pitchFamily="34" charset="-120"/>
              </a:rPr>
              <a:t>Kỹ thuật Tái chế (T)</a:t>
            </a:r>
            <a:endParaRPr lang="en-US" sz="1650" dirty="0"/>
          </a:p>
        </p:txBody>
      </p:sp>
      <p:sp>
        <p:nvSpPr>
          <p:cNvPr id="10" name="Text 6"/>
          <p:cNvSpPr/>
          <p:nvPr/>
        </p:nvSpPr>
        <p:spPr>
          <a:xfrm>
            <a:off x="960358" y="6623804"/>
            <a:ext cx="3897630" cy="813673"/>
          </a:xfrm>
          <a:prstGeom prst="rect">
            <a:avLst/>
          </a:prstGeom>
          <a:noFill/>
          <a:ln/>
        </p:spPr>
        <p:txBody>
          <a:bodyPr wrap="square" lIns="0" tIns="0" rIns="0" bIns="0" rtlCol="0" anchor="t"/>
          <a:lstStyle/>
          <a:p>
            <a:pPr marL="0" indent="0" algn="l">
              <a:lnSpc>
                <a:spcPts val="2100"/>
              </a:lnSpc>
              <a:buNone/>
            </a:pPr>
            <a:r>
              <a:rPr lang="en-US" sz="1300" dirty="0">
                <a:solidFill>
                  <a:srgbClr val="2A2742"/>
                </a:solidFill>
                <a:latin typeface="Arimo" pitchFamily="34" charset="0"/>
                <a:ea typeface="Arimo" pitchFamily="34" charset="-122"/>
                <a:cs typeface="Arimo" pitchFamily="34" charset="-120"/>
              </a:rPr>
              <a:t>Trẻ cùng cô giáo cắt, trang trí chai nhựa cũ để làm chậu cây. Phát huy khả năng sáng tạo nghệ thuật (A).</a:t>
            </a:r>
            <a:endParaRPr lang="en-US" sz="1300" dirty="0"/>
          </a:p>
        </p:txBody>
      </p:sp>
      <p:sp>
        <p:nvSpPr>
          <p:cNvPr id="11" name="Shape 7"/>
          <p:cNvSpPr/>
          <p:nvPr/>
        </p:nvSpPr>
        <p:spPr>
          <a:xfrm>
            <a:off x="5451038" y="5494853"/>
            <a:ext cx="3982283" cy="169426"/>
          </a:xfrm>
          <a:prstGeom prst="roundRect">
            <a:avLst>
              <a:gd name="adj" fmla="val 42017"/>
            </a:avLst>
          </a:prstGeom>
          <a:solidFill>
            <a:srgbClr val="E9E6FA"/>
          </a:solidFill>
          <a:ln w="7620">
            <a:solidFill>
              <a:srgbClr val="BDB8DF"/>
            </a:solidFill>
            <a:prstDash val="solid"/>
          </a:ln>
        </p:spPr>
      </p:sp>
      <p:sp>
        <p:nvSpPr>
          <p:cNvPr id="12" name="Shape 8"/>
          <p:cNvSpPr/>
          <p:nvPr/>
        </p:nvSpPr>
        <p:spPr>
          <a:xfrm>
            <a:off x="5196840" y="5325428"/>
            <a:ext cx="508397" cy="508397"/>
          </a:xfrm>
          <a:prstGeom prst="roundRect">
            <a:avLst>
              <a:gd name="adj" fmla="val 89930"/>
            </a:avLst>
          </a:prstGeom>
          <a:solidFill>
            <a:srgbClr val="E9E6FA"/>
          </a:solidFill>
          <a:ln w="7620">
            <a:solidFill>
              <a:srgbClr val="BDB8DF"/>
            </a:solidFill>
            <a:prstDash val="solid"/>
          </a:ln>
        </p:spPr>
      </p:sp>
      <p:pic>
        <p:nvPicPr>
          <p:cNvPr id="13" name="Image 2" descr="preencoded.png"/>
          <p:cNvPicPr>
            <a:picLocks noChangeAspect="1"/>
          </p:cNvPicPr>
          <p:nvPr/>
        </p:nvPicPr>
        <p:blipFill>
          <a:blip r:embed="rId5"/>
          <a:stretch>
            <a:fillRect/>
          </a:stretch>
        </p:blipFill>
        <p:spPr>
          <a:xfrm>
            <a:off x="5323880" y="5420797"/>
            <a:ext cx="254198" cy="317778"/>
          </a:xfrm>
          <a:prstGeom prst="rect">
            <a:avLst/>
          </a:prstGeom>
        </p:spPr>
      </p:pic>
      <p:sp>
        <p:nvSpPr>
          <p:cNvPr id="14" name="Text 9"/>
          <p:cNvSpPr/>
          <p:nvPr/>
        </p:nvSpPr>
        <p:spPr>
          <a:xfrm>
            <a:off x="5366266" y="6003250"/>
            <a:ext cx="2164080" cy="264676"/>
          </a:xfrm>
          <a:prstGeom prst="rect">
            <a:avLst/>
          </a:prstGeom>
          <a:noFill/>
          <a:ln/>
        </p:spPr>
        <p:txBody>
          <a:bodyPr wrap="none" lIns="0" tIns="0" rIns="0" bIns="0" rtlCol="0" anchor="t"/>
          <a:lstStyle/>
          <a:p>
            <a:pPr marL="0" indent="0" algn="l">
              <a:lnSpc>
                <a:spcPts val="2050"/>
              </a:lnSpc>
              <a:buNone/>
            </a:pPr>
            <a:r>
              <a:rPr lang="en-US" sz="1650" b="1" dirty="0">
                <a:solidFill>
                  <a:srgbClr val="2A2742"/>
                </a:solidFill>
                <a:latin typeface="Roboto Extra Bold" pitchFamily="34" charset="0"/>
                <a:ea typeface="Roboto Extra Bold" pitchFamily="34" charset="-122"/>
                <a:cs typeface="Roboto Extra Bold" pitchFamily="34" charset="-120"/>
              </a:rPr>
              <a:t>Trồng và Chăm sóc (S)</a:t>
            </a:r>
            <a:endParaRPr lang="en-US" sz="1650" dirty="0"/>
          </a:p>
        </p:txBody>
      </p:sp>
      <p:sp>
        <p:nvSpPr>
          <p:cNvPr id="15" name="Text 10"/>
          <p:cNvSpPr/>
          <p:nvPr/>
        </p:nvSpPr>
        <p:spPr>
          <a:xfrm>
            <a:off x="5366266" y="6369606"/>
            <a:ext cx="3897749" cy="542449"/>
          </a:xfrm>
          <a:prstGeom prst="rect">
            <a:avLst/>
          </a:prstGeom>
          <a:noFill/>
          <a:ln/>
        </p:spPr>
        <p:txBody>
          <a:bodyPr wrap="square" lIns="0" tIns="0" rIns="0" bIns="0" rtlCol="0" anchor="t"/>
          <a:lstStyle/>
          <a:p>
            <a:pPr marL="0" indent="0" algn="l">
              <a:lnSpc>
                <a:spcPts val="2100"/>
              </a:lnSpc>
              <a:buNone/>
            </a:pPr>
            <a:r>
              <a:rPr lang="en-US" sz="1300" dirty="0">
                <a:solidFill>
                  <a:srgbClr val="2A2742"/>
                </a:solidFill>
                <a:latin typeface="Arimo" pitchFamily="34" charset="0"/>
                <a:ea typeface="Arimo" pitchFamily="34" charset="-122"/>
                <a:cs typeface="Arimo" pitchFamily="34" charset="-120"/>
              </a:rPr>
              <a:t>Thực hành gieo hạt đậu, học cách tưới nước, đặt chậu cây ở nơi có ánh sáng để quan sát sự sống.</a:t>
            </a:r>
            <a:endParaRPr lang="en-US" sz="1300" dirty="0"/>
          </a:p>
        </p:txBody>
      </p:sp>
      <p:sp>
        <p:nvSpPr>
          <p:cNvPr id="16" name="Shape 11"/>
          <p:cNvSpPr/>
          <p:nvPr/>
        </p:nvSpPr>
        <p:spPr>
          <a:xfrm>
            <a:off x="9857065" y="5240655"/>
            <a:ext cx="3982283" cy="169426"/>
          </a:xfrm>
          <a:prstGeom prst="roundRect">
            <a:avLst>
              <a:gd name="adj" fmla="val 42017"/>
            </a:avLst>
          </a:prstGeom>
          <a:solidFill>
            <a:srgbClr val="E9E6FA"/>
          </a:solidFill>
          <a:ln w="7620">
            <a:solidFill>
              <a:srgbClr val="BDB8DF"/>
            </a:solidFill>
            <a:prstDash val="solid"/>
          </a:ln>
        </p:spPr>
      </p:sp>
      <p:sp>
        <p:nvSpPr>
          <p:cNvPr id="17" name="Shape 12"/>
          <p:cNvSpPr/>
          <p:nvPr/>
        </p:nvSpPr>
        <p:spPr>
          <a:xfrm>
            <a:off x="9602867" y="5071229"/>
            <a:ext cx="508397" cy="508397"/>
          </a:xfrm>
          <a:prstGeom prst="roundRect">
            <a:avLst>
              <a:gd name="adj" fmla="val 89930"/>
            </a:avLst>
          </a:prstGeom>
          <a:solidFill>
            <a:srgbClr val="E9E6FA"/>
          </a:solidFill>
          <a:ln w="7620">
            <a:solidFill>
              <a:srgbClr val="BDB8DF"/>
            </a:solidFill>
            <a:prstDash val="solid"/>
          </a:ln>
        </p:spPr>
      </p:sp>
      <p:pic>
        <p:nvPicPr>
          <p:cNvPr id="18" name="Image 3" descr="preencoded.png"/>
          <p:cNvPicPr>
            <a:picLocks noChangeAspect="1"/>
          </p:cNvPicPr>
          <p:nvPr/>
        </p:nvPicPr>
        <p:blipFill>
          <a:blip r:embed="rId6"/>
          <a:stretch>
            <a:fillRect/>
          </a:stretch>
        </p:blipFill>
        <p:spPr>
          <a:xfrm>
            <a:off x="9729907" y="5166598"/>
            <a:ext cx="254198" cy="317778"/>
          </a:xfrm>
          <a:prstGeom prst="rect">
            <a:avLst/>
          </a:prstGeom>
        </p:spPr>
      </p:pic>
      <p:sp>
        <p:nvSpPr>
          <p:cNvPr id="19" name="Text 13"/>
          <p:cNvSpPr/>
          <p:nvPr/>
        </p:nvSpPr>
        <p:spPr>
          <a:xfrm>
            <a:off x="9772293" y="5749052"/>
            <a:ext cx="2118598" cy="264676"/>
          </a:xfrm>
          <a:prstGeom prst="rect">
            <a:avLst/>
          </a:prstGeom>
          <a:noFill/>
          <a:ln/>
        </p:spPr>
        <p:txBody>
          <a:bodyPr wrap="none" lIns="0" tIns="0" rIns="0" bIns="0" rtlCol="0" anchor="t"/>
          <a:lstStyle/>
          <a:p>
            <a:pPr marL="0" indent="0" algn="l">
              <a:lnSpc>
                <a:spcPts val="2050"/>
              </a:lnSpc>
              <a:buNone/>
            </a:pPr>
            <a:r>
              <a:rPr lang="en-US" sz="1650" b="1" dirty="0">
                <a:solidFill>
                  <a:srgbClr val="2A2742"/>
                </a:solidFill>
                <a:latin typeface="Roboto Extra Bold" pitchFamily="34" charset="0"/>
                <a:ea typeface="Roboto Extra Bold" pitchFamily="34" charset="-122"/>
                <a:cs typeface="Roboto Extra Bold" pitchFamily="34" charset="-120"/>
              </a:rPr>
              <a:t>Đo lường (M)</a:t>
            </a:r>
            <a:endParaRPr lang="en-US" sz="1650" dirty="0"/>
          </a:p>
        </p:txBody>
      </p:sp>
      <p:sp>
        <p:nvSpPr>
          <p:cNvPr id="20" name="Text 14"/>
          <p:cNvSpPr/>
          <p:nvPr/>
        </p:nvSpPr>
        <p:spPr>
          <a:xfrm>
            <a:off x="9772293" y="6115407"/>
            <a:ext cx="3897749" cy="542449"/>
          </a:xfrm>
          <a:prstGeom prst="rect">
            <a:avLst/>
          </a:prstGeom>
          <a:noFill/>
          <a:ln/>
        </p:spPr>
        <p:txBody>
          <a:bodyPr wrap="square" lIns="0" tIns="0" rIns="0" bIns="0" rtlCol="0" anchor="t"/>
          <a:lstStyle/>
          <a:p>
            <a:pPr marL="0" indent="0" algn="l">
              <a:lnSpc>
                <a:spcPts val="2100"/>
              </a:lnSpc>
              <a:buNone/>
            </a:pPr>
            <a:r>
              <a:rPr lang="en-US" sz="1300" dirty="0">
                <a:solidFill>
                  <a:srgbClr val="2A2742"/>
                </a:solidFill>
                <a:latin typeface="Arimo" pitchFamily="34" charset="0"/>
                <a:ea typeface="Arimo" pitchFamily="34" charset="-122"/>
                <a:cs typeface="Arimo" pitchFamily="34" charset="-120"/>
              </a:rPr>
              <a:t>Sử dụng thước đo đơn giản, theo dõi và ghi lại sự phát triển, chiều cao của cây sau mỗi tuần.</a:t>
            </a:r>
            <a:endParaRPr lang="en-US" sz="1300" dirty="0"/>
          </a:p>
        </p:txBody>
      </p:sp>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39735" y="748070"/>
            <a:ext cx="7023259" cy="660440"/>
          </a:xfrm>
          <a:prstGeom prst="rect">
            <a:avLst/>
          </a:prstGeom>
          <a:noFill/>
          <a:ln/>
        </p:spPr>
        <p:txBody>
          <a:bodyPr wrap="none" lIns="0" tIns="0" rIns="0" bIns="0" rtlCol="0" anchor="t"/>
          <a:lstStyle/>
          <a:p>
            <a:pPr marL="0" indent="0" algn="l">
              <a:lnSpc>
                <a:spcPts val="5200"/>
              </a:lnSpc>
              <a:buNone/>
            </a:pPr>
            <a:r>
              <a:rPr lang="en-US" sz="4150" b="1" dirty="0">
                <a:solidFill>
                  <a:srgbClr val="231971"/>
                </a:solidFill>
                <a:latin typeface="Roboto Extra Bold" pitchFamily="34" charset="0"/>
                <a:ea typeface="Roboto Extra Bold" pitchFamily="34" charset="-122"/>
                <a:cs typeface="Roboto Extra Bold" pitchFamily="34" charset="-120"/>
              </a:rPr>
              <a:t>Kết quả và Hiệu quả đạt được</a:t>
            </a:r>
            <a:endParaRPr lang="en-US" sz="4150" dirty="0"/>
          </a:p>
        </p:txBody>
      </p:sp>
      <p:sp>
        <p:nvSpPr>
          <p:cNvPr id="3" name="Text 1"/>
          <p:cNvSpPr/>
          <p:nvPr/>
        </p:nvSpPr>
        <p:spPr>
          <a:xfrm>
            <a:off x="739735" y="1936790"/>
            <a:ext cx="4207431" cy="697468"/>
          </a:xfrm>
          <a:prstGeom prst="rect">
            <a:avLst/>
          </a:prstGeom>
          <a:noFill/>
          <a:ln/>
        </p:spPr>
        <p:txBody>
          <a:bodyPr wrap="none" lIns="0" tIns="0" rIns="0" bIns="0" rtlCol="0" anchor="t"/>
          <a:lstStyle/>
          <a:p>
            <a:pPr marL="0" indent="0" algn="ctr">
              <a:lnSpc>
                <a:spcPts val="5450"/>
              </a:lnSpc>
              <a:buNone/>
            </a:pPr>
            <a:r>
              <a:rPr lang="en-US" sz="5450" b="1" dirty="0">
                <a:solidFill>
                  <a:srgbClr val="2A2742"/>
                </a:solidFill>
                <a:latin typeface="Roboto Extra Bold" pitchFamily="34" charset="0"/>
                <a:ea typeface="Roboto Extra Bold" pitchFamily="34" charset="-122"/>
                <a:cs typeface="Roboto Extra Bold" pitchFamily="34" charset="-120"/>
              </a:rPr>
              <a:t>100%</a:t>
            </a:r>
            <a:endParaRPr lang="en-US" sz="5450" dirty="0"/>
          </a:p>
        </p:txBody>
      </p:sp>
      <p:sp>
        <p:nvSpPr>
          <p:cNvPr id="4" name="Text 2"/>
          <p:cNvSpPr/>
          <p:nvPr/>
        </p:nvSpPr>
        <p:spPr>
          <a:xfrm>
            <a:off x="1522452" y="2898338"/>
            <a:ext cx="2641997" cy="330160"/>
          </a:xfrm>
          <a:prstGeom prst="rect">
            <a:avLst/>
          </a:prstGeom>
          <a:noFill/>
          <a:ln/>
        </p:spPr>
        <p:txBody>
          <a:bodyPr wrap="none" lIns="0" tIns="0" rIns="0" bIns="0" rtlCol="0" anchor="t"/>
          <a:lstStyle/>
          <a:p>
            <a:pPr marL="0" indent="0" algn="ctr">
              <a:lnSpc>
                <a:spcPts val="2600"/>
              </a:lnSpc>
              <a:buNone/>
            </a:pPr>
            <a:r>
              <a:rPr lang="en-US" sz="2050" b="1" dirty="0">
                <a:solidFill>
                  <a:srgbClr val="2A2742"/>
                </a:solidFill>
                <a:latin typeface="Roboto Extra Bold" pitchFamily="34" charset="0"/>
                <a:ea typeface="Roboto Extra Bold" pitchFamily="34" charset="-122"/>
                <a:cs typeface="Roboto Extra Bold" pitchFamily="34" charset="-120"/>
              </a:rPr>
              <a:t>Tăng cường hứng thú</a:t>
            </a:r>
            <a:endParaRPr lang="en-US" sz="2050" dirty="0"/>
          </a:p>
        </p:txBody>
      </p:sp>
      <p:sp>
        <p:nvSpPr>
          <p:cNvPr id="5" name="Text 3"/>
          <p:cNvSpPr/>
          <p:nvPr/>
        </p:nvSpPr>
        <p:spPr>
          <a:xfrm>
            <a:off x="739735" y="3355300"/>
            <a:ext cx="4207431" cy="1014413"/>
          </a:xfrm>
          <a:prstGeom prst="rect">
            <a:avLst/>
          </a:prstGeom>
          <a:noFill/>
          <a:ln/>
        </p:spPr>
        <p:txBody>
          <a:bodyPr wrap="square" lIns="0" tIns="0" rIns="0" bIns="0" rtlCol="0" anchor="t"/>
          <a:lstStyle/>
          <a:p>
            <a:pPr marL="0" indent="0" algn="ctr">
              <a:lnSpc>
                <a:spcPts val="2650"/>
              </a:lnSpc>
              <a:buNone/>
            </a:pPr>
            <a:r>
              <a:rPr lang="en-US" sz="1650" dirty="0">
                <a:solidFill>
                  <a:srgbClr val="2A2742"/>
                </a:solidFill>
                <a:latin typeface="Arimo" pitchFamily="34" charset="0"/>
                <a:ea typeface="Arimo" pitchFamily="34" charset="-122"/>
                <a:cs typeface="Arimo" pitchFamily="34" charset="-120"/>
              </a:rPr>
              <a:t>Trẻ hứng thú, tích cực tham gia vào các hoạt động liên quan đến bảo vệ môi trường nhờ vào phương pháp học tập mới lạ.</a:t>
            </a:r>
            <a:endParaRPr lang="en-US" sz="1650" dirty="0"/>
          </a:p>
        </p:txBody>
      </p:sp>
      <p:sp>
        <p:nvSpPr>
          <p:cNvPr id="6" name="Text 4"/>
          <p:cNvSpPr/>
          <p:nvPr/>
        </p:nvSpPr>
        <p:spPr>
          <a:xfrm>
            <a:off x="5211366" y="1936790"/>
            <a:ext cx="4207550" cy="697468"/>
          </a:xfrm>
          <a:prstGeom prst="rect">
            <a:avLst/>
          </a:prstGeom>
          <a:noFill/>
          <a:ln/>
        </p:spPr>
        <p:txBody>
          <a:bodyPr wrap="none" lIns="0" tIns="0" rIns="0" bIns="0" rtlCol="0" anchor="t"/>
          <a:lstStyle/>
          <a:p>
            <a:pPr marL="0" indent="0" algn="ctr">
              <a:lnSpc>
                <a:spcPts val="5450"/>
              </a:lnSpc>
              <a:buNone/>
            </a:pPr>
            <a:r>
              <a:rPr lang="en-US" sz="5450" b="1" dirty="0">
                <a:solidFill>
                  <a:srgbClr val="2A2742"/>
                </a:solidFill>
                <a:latin typeface="Roboto Extra Bold" pitchFamily="34" charset="0"/>
                <a:ea typeface="Roboto Extra Bold" pitchFamily="34" charset="-122"/>
                <a:cs typeface="Roboto Extra Bold" pitchFamily="34" charset="-120"/>
              </a:rPr>
              <a:t>95%</a:t>
            </a:r>
            <a:endParaRPr lang="en-US" sz="5450" dirty="0"/>
          </a:p>
        </p:txBody>
      </p:sp>
      <p:sp>
        <p:nvSpPr>
          <p:cNvPr id="7" name="Text 5"/>
          <p:cNvSpPr/>
          <p:nvPr/>
        </p:nvSpPr>
        <p:spPr>
          <a:xfrm>
            <a:off x="5994083" y="2898338"/>
            <a:ext cx="2641997" cy="330160"/>
          </a:xfrm>
          <a:prstGeom prst="rect">
            <a:avLst/>
          </a:prstGeom>
          <a:noFill/>
          <a:ln/>
        </p:spPr>
        <p:txBody>
          <a:bodyPr wrap="none" lIns="0" tIns="0" rIns="0" bIns="0" rtlCol="0" anchor="t"/>
          <a:lstStyle/>
          <a:p>
            <a:pPr marL="0" indent="0" algn="ctr">
              <a:lnSpc>
                <a:spcPts val="2600"/>
              </a:lnSpc>
              <a:buNone/>
            </a:pPr>
            <a:r>
              <a:rPr lang="en-US" sz="2050" b="1" dirty="0">
                <a:solidFill>
                  <a:srgbClr val="2A2742"/>
                </a:solidFill>
                <a:latin typeface="Roboto Extra Bold" pitchFamily="34" charset="0"/>
                <a:ea typeface="Roboto Extra Bold" pitchFamily="34" charset="-122"/>
                <a:cs typeface="Roboto Extra Bold" pitchFamily="34" charset="-120"/>
              </a:rPr>
              <a:t>Áp dụng thực tế</a:t>
            </a:r>
            <a:endParaRPr lang="en-US" sz="2050" dirty="0"/>
          </a:p>
        </p:txBody>
      </p:sp>
      <p:sp>
        <p:nvSpPr>
          <p:cNvPr id="8" name="Text 6"/>
          <p:cNvSpPr/>
          <p:nvPr/>
        </p:nvSpPr>
        <p:spPr>
          <a:xfrm>
            <a:off x="5211366" y="3355300"/>
            <a:ext cx="4207550" cy="1014413"/>
          </a:xfrm>
          <a:prstGeom prst="rect">
            <a:avLst/>
          </a:prstGeom>
          <a:noFill/>
          <a:ln/>
        </p:spPr>
        <p:txBody>
          <a:bodyPr wrap="square" lIns="0" tIns="0" rIns="0" bIns="0" rtlCol="0" anchor="t"/>
          <a:lstStyle/>
          <a:p>
            <a:pPr marL="0" indent="0" algn="ctr">
              <a:lnSpc>
                <a:spcPts val="2650"/>
              </a:lnSpc>
              <a:buNone/>
            </a:pPr>
            <a:r>
              <a:rPr lang="en-US" sz="1650" dirty="0">
                <a:solidFill>
                  <a:srgbClr val="2A2742"/>
                </a:solidFill>
                <a:latin typeface="Arimo" pitchFamily="34" charset="0"/>
                <a:ea typeface="Arimo" pitchFamily="34" charset="-122"/>
                <a:cs typeface="Arimo" pitchFamily="34" charset="-120"/>
              </a:rPr>
              <a:t>Trẻ hình thành thói quen tốt như tự giác phân loại rác, tắt nước, tắt đèn sau khi sử dụng trong cuộc sống hàng ngày.</a:t>
            </a:r>
            <a:endParaRPr lang="en-US" sz="1650" dirty="0"/>
          </a:p>
        </p:txBody>
      </p:sp>
      <p:sp>
        <p:nvSpPr>
          <p:cNvPr id="9" name="Text 7"/>
          <p:cNvSpPr/>
          <p:nvPr/>
        </p:nvSpPr>
        <p:spPr>
          <a:xfrm>
            <a:off x="9683115" y="1936790"/>
            <a:ext cx="4207431" cy="697468"/>
          </a:xfrm>
          <a:prstGeom prst="rect">
            <a:avLst/>
          </a:prstGeom>
          <a:noFill/>
          <a:ln/>
        </p:spPr>
        <p:txBody>
          <a:bodyPr wrap="none" lIns="0" tIns="0" rIns="0" bIns="0" rtlCol="0" anchor="t"/>
          <a:lstStyle/>
          <a:p>
            <a:pPr marL="0" indent="0" algn="ctr">
              <a:lnSpc>
                <a:spcPts val="5450"/>
              </a:lnSpc>
              <a:buNone/>
            </a:pPr>
            <a:r>
              <a:rPr lang="en-US" sz="5450" b="1" dirty="0">
                <a:solidFill>
                  <a:srgbClr val="2A2742"/>
                </a:solidFill>
                <a:latin typeface="Roboto Extra Bold" pitchFamily="34" charset="0"/>
                <a:ea typeface="Roboto Extra Bold" pitchFamily="34" charset="-122"/>
                <a:cs typeface="Roboto Extra Bold" pitchFamily="34" charset="-120"/>
              </a:rPr>
              <a:t>70%</a:t>
            </a:r>
            <a:endParaRPr lang="en-US" sz="5450" dirty="0"/>
          </a:p>
        </p:txBody>
      </p:sp>
      <p:sp>
        <p:nvSpPr>
          <p:cNvPr id="10" name="Text 8"/>
          <p:cNvSpPr/>
          <p:nvPr/>
        </p:nvSpPr>
        <p:spPr>
          <a:xfrm>
            <a:off x="10465832" y="2898338"/>
            <a:ext cx="2641997" cy="330160"/>
          </a:xfrm>
          <a:prstGeom prst="rect">
            <a:avLst/>
          </a:prstGeom>
          <a:noFill/>
          <a:ln/>
        </p:spPr>
        <p:txBody>
          <a:bodyPr wrap="none" lIns="0" tIns="0" rIns="0" bIns="0" rtlCol="0" anchor="t"/>
          <a:lstStyle/>
          <a:p>
            <a:pPr marL="0" indent="0" algn="ctr">
              <a:lnSpc>
                <a:spcPts val="2600"/>
              </a:lnSpc>
              <a:buNone/>
            </a:pPr>
            <a:r>
              <a:rPr lang="en-US" sz="2050" b="1" dirty="0">
                <a:solidFill>
                  <a:srgbClr val="2A2742"/>
                </a:solidFill>
                <a:latin typeface="Roboto Extra Bold" pitchFamily="34" charset="0"/>
                <a:ea typeface="Roboto Extra Bold" pitchFamily="34" charset="-122"/>
                <a:cs typeface="Roboto Extra Bold" pitchFamily="34" charset="-120"/>
              </a:rPr>
              <a:t>Phát triển Kỹ năng</a:t>
            </a:r>
            <a:endParaRPr lang="en-US" sz="2050" dirty="0"/>
          </a:p>
        </p:txBody>
      </p:sp>
      <p:sp>
        <p:nvSpPr>
          <p:cNvPr id="11" name="Text 9"/>
          <p:cNvSpPr/>
          <p:nvPr/>
        </p:nvSpPr>
        <p:spPr>
          <a:xfrm>
            <a:off x="9683115" y="3355300"/>
            <a:ext cx="4207431" cy="1014413"/>
          </a:xfrm>
          <a:prstGeom prst="rect">
            <a:avLst/>
          </a:prstGeom>
          <a:noFill/>
          <a:ln/>
        </p:spPr>
        <p:txBody>
          <a:bodyPr wrap="square" lIns="0" tIns="0" rIns="0" bIns="0" rtlCol="0" anchor="t"/>
          <a:lstStyle/>
          <a:p>
            <a:pPr marL="0" indent="0" algn="ctr">
              <a:lnSpc>
                <a:spcPts val="2650"/>
              </a:lnSpc>
              <a:buNone/>
            </a:pPr>
            <a:r>
              <a:rPr lang="en-US" sz="1650" dirty="0">
                <a:solidFill>
                  <a:srgbClr val="2A2742"/>
                </a:solidFill>
                <a:latin typeface="Arimo" pitchFamily="34" charset="0"/>
                <a:ea typeface="Arimo" pitchFamily="34" charset="-122"/>
                <a:cs typeface="Arimo" pitchFamily="34" charset="-120"/>
              </a:rPr>
              <a:t>Tăng cường kỹ năng hợp tác nhóm, giao tiếp, khả năng tư duy logic và giải quyết vấn đề cơ bản.</a:t>
            </a:r>
            <a:endParaRPr lang="en-US" sz="1650" dirty="0"/>
          </a:p>
        </p:txBody>
      </p:sp>
      <p:pic>
        <p:nvPicPr>
          <p:cNvPr id="13" name="Image 1" descr="preencoded.png"/>
          <p:cNvPicPr>
            <a:picLocks noChangeAspect="1"/>
          </p:cNvPicPr>
          <p:nvPr/>
        </p:nvPicPr>
        <p:blipFill>
          <a:blip r:embed="rId3"/>
          <a:stretch>
            <a:fillRect/>
          </a:stretch>
        </p:blipFill>
        <p:spPr>
          <a:xfrm>
            <a:off x="7399734" y="4744045"/>
            <a:ext cx="4614930" cy="3155572"/>
          </a:xfrm>
          <a:prstGeom prst="rect">
            <a:avLst/>
          </a:prstGeom>
        </p:spPr>
      </p:pic>
      <p:pic>
        <p:nvPicPr>
          <p:cNvPr id="15" name="Picture 14">
            <a:extLst>
              <a:ext uri="{FF2B5EF4-FFF2-40B4-BE49-F238E27FC236}">
                <a16:creationId xmlns:a16="http://schemas.microsoft.com/office/drawing/2014/main" id="{F3A881FA-61EB-43C9-B323-2B00BF8AD2F4}"/>
              </a:ext>
            </a:extLst>
          </p:cNvPr>
          <p:cNvPicPr>
            <a:picLocks noChangeAspect="1"/>
          </p:cNvPicPr>
          <p:nvPr/>
        </p:nvPicPr>
        <p:blipFill>
          <a:blip r:embed="rId4"/>
          <a:stretch>
            <a:fillRect/>
          </a:stretch>
        </p:blipFill>
        <p:spPr>
          <a:xfrm>
            <a:off x="2175041" y="4744044"/>
            <a:ext cx="4207430" cy="3155573"/>
          </a:xfrm>
          <a:prstGeom prst="rect">
            <a:avLst/>
          </a:prstGeom>
        </p:spPr>
      </p:pic>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573411"/>
            <a:ext cx="6956822" cy="708779"/>
          </a:xfrm>
          <a:prstGeom prst="rect">
            <a:avLst/>
          </a:prstGeom>
          <a:noFill/>
          <a:ln/>
        </p:spPr>
        <p:txBody>
          <a:bodyPr wrap="none" lIns="0" tIns="0" rIns="0" bIns="0" rtlCol="0" anchor="t"/>
          <a:lstStyle/>
          <a:p>
            <a:pPr marL="0" indent="0" algn="l">
              <a:lnSpc>
                <a:spcPts val="5550"/>
              </a:lnSpc>
              <a:buNone/>
            </a:pPr>
            <a:r>
              <a:rPr lang="en-US" sz="4450" b="1" dirty="0">
                <a:solidFill>
                  <a:srgbClr val="231971"/>
                </a:solidFill>
                <a:latin typeface="Roboto Extra Bold" pitchFamily="34" charset="0"/>
                <a:ea typeface="Roboto Extra Bold" pitchFamily="34" charset="-122"/>
                <a:cs typeface="Roboto Extra Bold" pitchFamily="34" charset="-120"/>
              </a:rPr>
              <a:t>Lời kết: Gieo hạt mầm xanh</a:t>
            </a:r>
            <a:endParaRPr lang="en-US" sz="4450" dirty="0"/>
          </a:p>
        </p:txBody>
      </p:sp>
      <p:sp>
        <p:nvSpPr>
          <p:cNvPr id="4" name="Text 1"/>
          <p:cNvSpPr/>
          <p:nvPr/>
        </p:nvSpPr>
        <p:spPr>
          <a:xfrm>
            <a:off x="1133951" y="2877503"/>
            <a:ext cx="7216259" cy="1360527"/>
          </a:xfrm>
          <a:prstGeom prst="rect">
            <a:avLst/>
          </a:prstGeom>
          <a:noFill/>
          <a:ln/>
        </p:spPr>
        <p:txBody>
          <a:bodyPr wrap="square" lIns="0" tIns="0" rIns="0" bIns="0" rtlCol="0" anchor="t"/>
          <a:lstStyle/>
          <a:p>
            <a:pPr marL="0" indent="0" algn="l">
              <a:lnSpc>
                <a:spcPts val="3550"/>
              </a:lnSpc>
              <a:buNone/>
            </a:pPr>
            <a:r>
              <a:rPr lang="en-US" sz="2200" dirty="0">
                <a:solidFill>
                  <a:srgbClr val="2A2742"/>
                </a:solidFill>
                <a:latin typeface="Arimo" pitchFamily="34" charset="0"/>
                <a:ea typeface="Arimo" pitchFamily="34" charset="-122"/>
                <a:cs typeface="Arimo" pitchFamily="34" charset="-120"/>
              </a:rPr>
              <a:t>“Giáo dục bảo vệ môi trường không chỉ là bài học, mà là hành trình gieo những hạt mầm xanh trong tâm hồn trẻ thơ.”</a:t>
            </a:r>
            <a:endParaRPr lang="en-US" sz="2200" dirty="0"/>
          </a:p>
        </p:txBody>
      </p:sp>
      <p:sp>
        <p:nvSpPr>
          <p:cNvPr id="5" name="Shape 2"/>
          <p:cNvSpPr/>
          <p:nvPr/>
        </p:nvSpPr>
        <p:spPr>
          <a:xfrm>
            <a:off x="793790" y="2622352"/>
            <a:ext cx="30480" cy="1870829"/>
          </a:xfrm>
          <a:prstGeom prst="rect">
            <a:avLst/>
          </a:prstGeom>
          <a:solidFill>
            <a:srgbClr val="5E4CE6"/>
          </a:solidFill>
          <a:ln/>
        </p:spPr>
      </p:sp>
      <p:sp>
        <p:nvSpPr>
          <p:cNvPr id="6" name="Shape 3"/>
          <p:cNvSpPr/>
          <p:nvPr/>
        </p:nvSpPr>
        <p:spPr>
          <a:xfrm>
            <a:off x="793790" y="4748332"/>
            <a:ext cx="7556421" cy="1907858"/>
          </a:xfrm>
          <a:prstGeom prst="roundRect">
            <a:avLst>
              <a:gd name="adj" fmla="val 4993"/>
            </a:avLst>
          </a:prstGeom>
          <a:solidFill>
            <a:srgbClr val="C3BCF6"/>
          </a:solidFill>
          <a:ln/>
        </p:spPr>
      </p:sp>
      <p:pic>
        <p:nvPicPr>
          <p:cNvPr id="7" name="Image 1" descr="preencoded.png"/>
          <p:cNvPicPr>
            <a:picLocks noChangeAspect="1"/>
          </p:cNvPicPr>
          <p:nvPr/>
        </p:nvPicPr>
        <p:blipFill>
          <a:blip r:embed="rId4"/>
          <a:stretch>
            <a:fillRect/>
          </a:stretch>
        </p:blipFill>
        <p:spPr>
          <a:xfrm>
            <a:off x="1020604" y="5058013"/>
            <a:ext cx="354330" cy="283488"/>
          </a:xfrm>
          <a:prstGeom prst="rect">
            <a:avLst/>
          </a:prstGeom>
        </p:spPr>
      </p:pic>
      <p:sp>
        <p:nvSpPr>
          <p:cNvPr id="8" name="Text 4"/>
          <p:cNvSpPr/>
          <p:nvPr/>
        </p:nvSpPr>
        <p:spPr>
          <a:xfrm>
            <a:off x="1601748" y="5031819"/>
            <a:ext cx="2987040"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Roboto Extra Bold" pitchFamily="34" charset="0"/>
                <a:ea typeface="Roboto Extra Bold" pitchFamily="34" charset="-122"/>
                <a:cs typeface="Roboto Extra Bold" pitchFamily="34" charset="-120"/>
              </a:rPr>
              <a:t>Xin chân thành cảm ơn!</a:t>
            </a:r>
            <a:endParaRPr lang="en-US" sz="2200" dirty="0"/>
          </a:p>
        </p:txBody>
      </p:sp>
      <p:sp>
        <p:nvSpPr>
          <p:cNvPr id="9" name="Text 5"/>
          <p:cNvSpPr/>
          <p:nvPr/>
        </p:nvSpPr>
        <p:spPr>
          <a:xfrm>
            <a:off x="1601748" y="5612963"/>
            <a:ext cx="6521648"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Arimo" pitchFamily="34" charset="0"/>
                <a:ea typeface="Arimo" pitchFamily="34" charset="-122"/>
                <a:cs typeface="Arimo" pitchFamily="34" charset="-120"/>
              </a:rPr>
              <a:t>Kính chúc quý Ban Giám Khảo và toàn thể đồng nghiệp sức khỏe, thành công. Rất mong nhận được những góp ý quý báu.</a:t>
            </a:r>
            <a:endParaRPr lang="en-US" sz="1750" dirty="0"/>
          </a:p>
        </p:txBody>
      </p:sp>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1152</Words>
  <Application>Microsoft Office PowerPoint</Application>
  <PresentationFormat>Custom</PresentationFormat>
  <Paragraphs>87</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Times New Roman</vt:lpstr>
      <vt:lpstr>Calibri</vt:lpstr>
      <vt:lpstr>Arimo</vt:lpstr>
      <vt:lpstr>Roboto Extra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ASUS</cp:lastModifiedBy>
  <cp:revision>5</cp:revision>
  <dcterms:created xsi:type="dcterms:W3CDTF">2025-10-14T00:52:00Z</dcterms:created>
  <dcterms:modified xsi:type="dcterms:W3CDTF">2025-10-15T08:37:12Z</dcterms:modified>
</cp:coreProperties>
</file>