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Calibri" panose="020F0502020204030204" pitchFamily="34" charset="0"/>
      <p:regular r:id="rId13"/>
      <p:bold r:id="rId14"/>
      <p:italic r:id="rId15"/>
      <p:boldItalic r:id="rId16"/>
    </p:embeddedFont>
    <p:embeddedFont>
      <p:font typeface="Geist" panose="020B0604020202020204" charset="0"/>
      <p:regular r:id="rId17"/>
    </p:embeddedFont>
    <p:embeddedFont>
      <p:font typeface="Noto Serif SC Bold" panose="02020200000000000000" pitchFamily="18" charset="-128"/>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1" d="100"/>
          <a:sy n="71"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593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85813" y="617934"/>
            <a:ext cx="7572375" cy="1894165"/>
          </a:xfrm>
          <a:prstGeom prst="rect">
            <a:avLst/>
          </a:prstGeom>
          <a:noFill/>
          <a:ln/>
        </p:spPr>
        <p:txBody>
          <a:bodyPr wrap="square" lIns="0" tIns="0" rIns="0" bIns="0" rtlCol="0" anchor="t"/>
          <a:lstStyle/>
          <a:p>
            <a:pPr marL="0" indent="0" algn="l">
              <a:lnSpc>
                <a:spcPts val="4950"/>
              </a:lnSpc>
              <a:buNone/>
            </a:pPr>
            <a:r>
              <a:rPr lang="en-US" sz="3950" b="1" dirty="0">
                <a:solidFill>
                  <a:srgbClr val="006747"/>
                </a:solidFill>
                <a:latin typeface="Noto Serif SC Bold" pitchFamily="34" charset="0"/>
                <a:ea typeface="Noto Serif SC Bold" pitchFamily="34" charset="-122"/>
                <a:cs typeface="Noto Serif SC Bold" pitchFamily="34" charset="-120"/>
              </a:rPr>
              <a:t>ỨNG DỤNG CÔNG NGHỆ AI TRONG PHÁT TRIỂN NGÔN NGỮ CHO TRẺ 5–6 TUỔI</a:t>
            </a:r>
            <a:endParaRPr lang="en-US" sz="3950" dirty="0"/>
          </a:p>
        </p:txBody>
      </p:sp>
      <p:sp>
        <p:nvSpPr>
          <p:cNvPr id="4" name="Text 1"/>
          <p:cNvSpPr/>
          <p:nvPr/>
        </p:nvSpPr>
        <p:spPr>
          <a:xfrm>
            <a:off x="785813" y="2815114"/>
            <a:ext cx="7572375" cy="2614613"/>
          </a:xfrm>
          <a:prstGeom prst="rect">
            <a:avLst/>
          </a:prstGeom>
          <a:noFill/>
          <a:ln/>
        </p:spPr>
        <p:txBody>
          <a:bodyPr wrap="square" lIns="0" tIns="0" rIns="0" bIns="0" rtlCol="0" anchor="t"/>
          <a:lstStyle/>
          <a:p>
            <a:pPr marL="0" indent="0" algn="l">
              <a:lnSpc>
                <a:spcPts val="6850"/>
              </a:lnSpc>
              <a:buNone/>
            </a:pPr>
            <a:r>
              <a:rPr lang="en-US" sz="5450" b="1" dirty="0">
                <a:solidFill>
                  <a:srgbClr val="006747"/>
                </a:solidFill>
                <a:latin typeface="Noto Serif SC Bold" pitchFamily="34" charset="0"/>
                <a:ea typeface="Noto Serif SC Bold" pitchFamily="34" charset="-122"/>
                <a:cs typeface="Noto Serif SC Bold" pitchFamily="34" charset="-120"/>
              </a:rPr>
              <a:t>Qua công nghệ hình ảnh và trò chơi tương tác</a:t>
            </a:r>
            <a:endParaRPr lang="en-US" sz="5450" dirty="0"/>
          </a:p>
        </p:txBody>
      </p:sp>
      <p:sp>
        <p:nvSpPr>
          <p:cNvPr id="5" name="Text 2"/>
          <p:cNvSpPr/>
          <p:nvPr/>
        </p:nvSpPr>
        <p:spPr>
          <a:xfrm>
            <a:off x="1088827" y="5891354"/>
            <a:ext cx="7572375" cy="391932"/>
          </a:xfrm>
          <a:prstGeom prst="rect">
            <a:avLst/>
          </a:prstGeom>
          <a:noFill/>
          <a:ln/>
        </p:spPr>
        <p:txBody>
          <a:bodyPr wrap="none" lIns="0" tIns="0" rIns="0" bIns="0" rtlCol="0" anchor="t"/>
          <a:lstStyle/>
          <a:p>
            <a:pPr marL="0" indent="0" algn="l">
              <a:lnSpc>
                <a:spcPts val="2500"/>
              </a:lnSpc>
              <a:buNone/>
            </a:pPr>
            <a:r>
              <a:rPr lang="en-US" sz="3200" b="1" dirty="0">
                <a:solidFill>
                  <a:srgbClr val="FF0000"/>
                </a:solidFill>
                <a:latin typeface="Times New Roman" panose="02020603050405020304" pitchFamily="18" charset="0"/>
                <a:ea typeface="Geist" pitchFamily="34" charset="-122"/>
                <a:cs typeface="Times New Roman" panose="02020603050405020304" pitchFamily="18" charset="0"/>
              </a:rPr>
              <a:t>Giáo viên thực hiện: Nguyễn Thị Thanh Nga</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 3"/>
          <p:cNvSpPr/>
          <p:nvPr/>
        </p:nvSpPr>
        <p:spPr>
          <a:xfrm>
            <a:off x="1320165" y="6484768"/>
            <a:ext cx="7269361" cy="323255"/>
          </a:xfrm>
          <a:prstGeom prst="rect">
            <a:avLst/>
          </a:prstGeom>
          <a:noFill/>
          <a:ln/>
        </p:spPr>
        <p:txBody>
          <a:bodyPr wrap="none" lIns="0" tIns="0" rIns="0" bIns="0" rtlCol="0" anchor="t"/>
          <a:lstStyle/>
          <a:p>
            <a:pPr marL="0" indent="0" algn="l">
              <a:lnSpc>
                <a:spcPts val="2500"/>
              </a:lnSpc>
              <a:buNone/>
            </a:pPr>
            <a:r>
              <a:rPr lang="en-US" sz="3600" b="1" dirty="0">
                <a:solidFill>
                  <a:srgbClr val="4B4A4A"/>
                </a:solidFill>
                <a:latin typeface="Times New Roman" panose="02020603050405020304" pitchFamily="18" charset="0"/>
                <a:ea typeface="Geist" pitchFamily="34" charset="-122"/>
                <a:cs typeface="Times New Roman" panose="02020603050405020304" pitchFamily="18" charset="0"/>
              </a:rPr>
              <a:t>Lớp: 5 tuổi C</a:t>
            </a:r>
            <a:endParaRPr lang="en-US" sz="3600" b="1" dirty="0">
              <a:latin typeface="Times New Roman" panose="02020603050405020304" pitchFamily="18" charset="0"/>
              <a:cs typeface="Times New Roman" panose="02020603050405020304" pitchFamily="18" charset="0"/>
            </a:endParaRPr>
          </a:p>
        </p:txBody>
      </p:sp>
      <p:sp>
        <p:nvSpPr>
          <p:cNvPr id="7" name="Text 4"/>
          <p:cNvSpPr/>
          <p:nvPr/>
        </p:nvSpPr>
        <p:spPr>
          <a:xfrm>
            <a:off x="1088827" y="7061121"/>
            <a:ext cx="7269361" cy="323255"/>
          </a:xfrm>
          <a:prstGeom prst="rect">
            <a:avLst/>
          </a:prstGeom>
          <a:noFill/>
          <a:ln/>
        </p:spPr>
        <p:txBody>
          <a:bodyPr wrap="none" lIns="0" tIns="0" rIns="0" bIns="0" rtlCol="0" anchor="t"/>
          <a:lstStyle/>
          <a:p>
            <a:pPr marL="0" indent="0" algn="l">
              <a:lnSpc>
                <a:spcPts val="2500"/>
              </a:lnSpc>
              <a:buNone/>
            </a:pPr>
            <a:r>
              <a:rPr lang="en-US" sz="3200" b="1" dirty="0">
                <a:solidFill>
                  <a:srgbClr val="002060"/>
                </a:solidFill>
                <a:latin typeface="Times New Roman" panose="02020603050405020304" pitchFamily="18" charset="0"/>
                <a:ea typeface="Geist" pitchFamily="34" charset="-122"/>
                <a:cs typeface="Times New Roman" panose="02020603050405020304" pitchFamily="18" charset="0"/>
              </a:rPr>
              <a:t>Trường Mầm non Đồng Tâm</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8" name="Shape 5"/>
          <p:cNvSpPr/>
          <p:nvPr/>
        </p:nvSpPr>
        <p:spPr>
          <a:xfrm>
            <a:off x="785813" y="5732740"/>
            <a:ext cx="22860" cy="1878925"/>
          </a:xfrm>
          <a:prstGeom prst="rect">
            <a:avLst/>
          </a:prstGeom>
          <a:solidFill>
            <a:srgbClr val="006747"/>
          </a:solidFill>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57476"/>
            <a:ext cx="7091839" cy="496133"/>
          </a:xfrm>
          <a:prstGeom prst="rect">
            <a:avLst/>
          </a:prstGeom>
          <a:noFill/>
          <a:ln/>
        </p:spPr>
        <p:txBody>
          <a:bodyPr wrap="none" lIns="0" tIns="0" rIns="0" bIns="0" rtlCol="0" anchor="t"/>
          <a:lstStyle/>
          <a:p>
            <a:pPr marL="0" indent="0" algn="l">
              <a:lnSpc>
                <a:spcPts val="3900"/>
              </a:lnSpc>
              <a:buNone/>
            </a:pPr>
            <a:r>
              <a:rPr lang="en-US" sz="3100" b="1" dirty="0">
                <a:solidFill>
                  <a:srgbClr val="006747"/>
                </a:solidFill>
                <a:latin typeface="Noto Serif SC Bold" pitchFamily="34" charset="0"/>
                <a:ea typeface="Noto Serif SC Bold" pitchFamily="34" charset="-122"/>
                <a:cs typeface="Noto Serif SC Bold" pitchFamily="34" charset="-120"/>
              </a:rPr>
              <a:t>TỔNG KẾT VÀ HƯỚNG TRIỂN KHAI</a:t>
            </a:r>
            <a:endParaRPr lang="en-US" sz="3100" dirty="0"/>
          </a:p>
        </p:txBody>
      </p:sp>
      <p:sp>
        <p:nvSpPr>
          <p:cNvPr id="3" name="Shape 1"/>
          <p:cNvSpPr/>
          <p:nvPr/>
        </p:nvSpPr>
        <p:spPr>
          <a:xfrm>
            <a:off x="793790" y="1571149"/>
            <a:ext cx="635079" cy="952619"/>
          </a:xfrm>
          <a:prstGeom prst="roundRect">
            <a:avLst>
              <a:gd name="adj" fmla="val 360023"/>
            </a:avLst>
          </a:prstGeom>
          <a:solidFill>
            <a:srgbClr val="D1EFE4"/>
          </a:solidFill>
          <a:ln w="7620">
            <a:solidFill>
              <a:srgbClr val="B7D5CA"/>
            </a:solidFill>
            <a:prstDash val="solid"/>
          </a:ln>
        </p:spPr>
      </p:sp>
      <p:pic>
        <p:nvPicPr>
          <p:cNvPr id="4" name="Image 0" descr="preencoded.png"/>
          <p:cNvPicPr>
            <a:picLocks noChangeAspect="1"/>
          </p:cNvPicPr>
          <p:nvPr/>
        </p:nvPicPr>
        <p:blipFill>
          <a:blip r:embed="rId3"/>
          <a:stretch>
            <a:fillRect/>
          </a:stretch>
        </p:blipFill>
        <p:spPr>
          <a:xfrm>
            <a:off x="992267" y="1898571"/>
            <a:ext cx="238125" cy="297656"/>
          </a:xfrm>
          <a:prstGeom prst="rect">
            <a:avLst/>
          </a:prstGeom>
        </p:spPr>
      </p:pic>
      <p:sp>
        <p:nvSpPr>
          <p:cNvPr id="5" name="Text 2"/>
          <p:cNvSpPr/>
          <p:nvPr/>
        </p:nvSpPr>
        <p:spPr>
          <a:xfrm>
            <a:off x="1587579" y="1593413"/>
            <a:ext cx="3307150" cy="384453"/>
          </a:xfrm>
          <a:prstGeom prst="rect">
            <a:avLst/>
          </a:prstGeom>
          <a:noFill/>
          <a:ln/>
        </p:spPr>
        <p:txBody>
          <a:bodyPr wrap="none" lIns="0" tIns="0" rIns="0" bIns="0" rtlCol="0" anchor="t"/>
          <a:lstStyle/>
          <a:p>
            <a:pPr marL="0" indent="0" algn="l">
              <a:lnSpc>
                <a:spcPts val="1950"/>
              </a:lnSpc>
              <a:buNone/>
            </a:pPr>
            <a:r>
              <a:rPr lang="en-US" sz="1550" b="1" dirty="0">
                <a:solidFill>
                  <a:srgbClr val="4B4A4A"/>
                </a:solidFill>
                <a:latin typeface="Noto Serif SC Bold" pitchFamily="34" charset="0"/>
                <a:ea typeface="Noto Serif SC Bold" pitchFamily="34" charset="-122"/>
                <a:cs typeface="Noto Serif SC Bold" pitchFamily="34" charset="-120"/>
              </a:rPr>
              <a:t>Ưu tiên thiết kế hình ảnh</a:t>
            </a:r>
            <a:endParaRPr lang="en-US" sz="1550" dirty="0"/>
          </a:p>
        </p:txBody>
      </p:sp>
      <p:sp>
        <p:nvSpPr>
          <p:cNvPr id="6" name="Text 3"/>
          <p:cNvSpPr/>
          <p:nvPr/>
        </p:nvSpPr>
        <p:spPr>
          <a:xfrm>
            <a:off x="1587579" y="2073116"/>
            <a:ext cx="12249031" cy="254079"/>
          </a:xfrm>
          <a:prstGeom prst="rect">
            <a:avLst/>
          </a:prstGeom>
          <a:noFill/>
          <a:ln/>
        </p:spPr>
        <p:txBody>
          <a:bodyPr wrap="none" lIns="0" tIns="0" rIns="0" bIns="0" rtlCol="0" anchor="t"/>
          <a:lstStyle/>
          <a:p>
            <a:pPr marL="0" indent="0" algn="l">
              <a:lnSpc>
                <a:spcPts val="2000"/>
              </a:lnSpc>
              <a:buNone/>
            </a:pPr>
            <a:r>
              <a:rPr lang="en-US" dirty="0">
                <a:solidFill>
                  <a:srgbClr val="4B4A4A"/>
                </a:solidFill>
                <a:latin typeface="Times New Roman" panose="02020603050405020304" pitchFamily="18" charset="0"/>
                <a:ea typeface="Geist" pitchFamily="34" charset="-122"/>
                <a:cs typeface="Times New Roman" panose="02020603050405020304" pitchFamily="18" charset="0"/>
              </a:rPr>
              <a:t>Sử dụng các công cụ AI để tạo hình ảnh và hoạt động tương tác sinh động, màu sắc tươi sáng, phù hợp với lứa tuổi mầm non.</a:t>
            </a:r>
            <a:endParaRPr lang="en-US" dirty="0">
              <a:latin typeface="Times New Roman" panose="02020603050405020304" pitchFamily="18" charset="0"/>
              <a:cs typeface="Times New Roman" panose="02020603050405020304" pitchFamily="18" charset="0"/>
            </a:endParaRPr>
          </a:p>
        </p:txBody>
      </p:sp>
      <p:sp>
        <p:nvSpPr>
          <p:cNvPr id="7" name="Shape 4"/>
          <p:cNvSpPr/>
          <p:nvPr/>
        </p:nvSpPr>
        <p:spPr>
          <a:xfrm>
            <a:off x="793790" y="2682478"/>
            <a:ext cx="635079" cy="952619"/>
          </a:xfrm>
          <a:prstGeom prst="roundRect">
            <a:avLst>
              <a:gd name="adj" fmla="val 360023"/>
            </a:avLst>
          </a:prstGeom>
          <a:solidFill>
            <a:srgbClr val="D1EFE4"/>
          </a:solidFill>
          <a:ln w="7620">
            <a:solidFill>
              <a:srgbClr val="B7D5CA"/>
            </a:solidFill>
            <a:prstDash val="solid"/>
          </a:ln>
        </p:spPr>
      </p:sp>
      <p:pic>
        <p:nvPicPr>
          <p:cNvPr id="8" name="Image 1" descr="preencoded.png"/>
          <p:cNvPicPr>
            <a:picLocks noChangeAspect="1"/>
          </p:cNvPicPr>
          <p:nvPr/>
        </p:nvPicPr>
        <p:blipFill>
          <a:blip r:embed="rId4"/>
          <a:stretch>
            <a:fillRect/>
          </a:stretch>
        </p:blipFill>
        <p:spPr>
          <a:xfrm>
            <a:off x="992267" y="3009900"/>
            <a:ext cx="238125" cy="297656"/>
          </a:xfrm>
          <a:prstGeom prst="rect">
            <a:avLst/>
          </a:prstGeom>
        </p:spPr>
      </p:pic>
      <p:sp>
        <p:nvSpPr>
          <p:cNvPr id="9" name="Text 5"/>
          <p:cNvSpPr/>
          <p:nvPr/>
        </p:nvSpPr>
        <p:spPr>
          <a:xfrm>
            <a:off x="1587579" y="2841188"/>
            <a:ext cx="2138720" cy="248007"/>
          </a:xfrm>
          <a:prstGeom prst="rect">
            <a:avLst/>
          </a:prstGeom>
          <a:noFill/>
          <a:ln/>
        </p:spPr>
        <p:txBody>
          <a:bodyPr wrap="none" lIns="0" tIns="0" rIns="0" bIns="0" rtlCol="0" anchor="t"/>
          <a:lstStyle/>
          <a:p>
            <a:pPr marL="0" indent="0" algn="l">
              <a:lnSpc>
                <a:spcPts val="1950"/>
              </a:lnSpc>
              <a:buNone/>
            </a:pPr>
            <a:r>
              <a:rPr lang="en-US" sz="1550" b="1" dirty="0">
                <a:solidFill>
                  <a:srgbClr val="4B4A4A"/>
                </a:solidFill>
                <a:latin typeface="Noto Serif SC Bold" pitchFamily="34" charset="0"/>
                <a:ea typeface="Noto Serif SC Bold" pitchFamily="34" charset="-122"/>
                <a:cs typeface="Noto Serif SC Bold" pitchFamily="34" charset="-120"/>
              </a:rPr>
              <a:t>Đảm bảo sự cân bằng</a:t>
            </a:r>
            <a:endParaRPr lang="en-US" sz="1550" dirty="0"/>
          </a:p>
        </p:txBody>
      </p:sp>
      <p:sp>
        <p:nvSpPr>
          <p:cNvPr id="10" name="Text 6"/>
          <p:cNvSpPr/>
          <p:nvPr/>
        </p:nvSpPr>
        <p:spPr>
          <a:xfrm>
            <a:off x="1587579" y="3184446"/>
            <a:ext cx="12249031" cy="254079"/>
          </a:xfrm>
          <a:prstGeom prst="rect">
            <a:avLst/>
          </a:prstGeom>
          <a:noFill/>
          <a:ln/>
        </p:spPr>
        <p:txBody>
          <a:bodyPr wrap="none" lIns="0" tIns="0" rIns="0" bIns="0" rtlCol="0" anchor="t"/>
          <a:lstStyle/>
          <a:p>
            <a:pPr marL="0" indent="0" algn="l">
              <a:lnSpc>
                <a:spcPts val="2000"/>
              </a:lnSpc>
              <a:buNone/>
            </a:pPr>
            <a:r>
              <a:rPr lang="en-US" sz="1600" dirty="0">
                <a:solidFill>
                  <a:srgbClr val="4B4A4A"/>
                </a:solidFill>
                <a:latin typeface="Times New Roman" panose="02020603050405020304" pitchFamily="18" charset="0"/>
                <a:ea typeface="Geist" pitchFamily="34" charset="-122"/>
                <a:cs typeface="Times New Roman" panose="02020603050405020304" pitchFamily="18" charset="0"/>
              </a:rPr>
              <a:t>Kết hợp linh hoạt giữa hoạt động công nghệ (trò chơi AI) và các hoạt động truyền thống (hoạt động nhóm, kể chuyện). Tránh lạm dụng màn hình.</a:t>
            </a:r>
            <a:endParaRPr lang="en-US" sz="1600" dirty="0">
              <a:latin typeface="Times New Roman" panose="02020603050405020304" pitchFamily="18" charset="0"/>
              <a:cs typeface="Times New Roman" panose="02020603050405020304" pitchFamily="18" charset="0"/>
            </a:endParaRPr>
          </a:p>
        </p:txBody>
      </p:sp>
      <p:sp>
        <p:nvSpPr>
          <p:cNvPr id="11" name="Shape 7"/>
          <p:cNvSpPr/>
          <p:nvPr/>
        </p:nvSpPr>
        <p:spPr>
          <a:xfrm>
            <a:off x="793790" y="3793808"/>
            <a:ext cx="635079" cy="952619"/>
          </a:xfrm>
          <a:prstGeom prst="roundRect">
            <a:avLst>
              <a:gd name="adj" fmla="val 360023"/>
            </a:avLst>
          </a:prstGeom>
          <a:solidFill>
            <a:srgbClr val="D1EFE4"/>
          </a:solidFill>
          <a:ln w="7620">
            <a:solidFill>
              <a:srgbClr val="B7D5CA"/>
            </a:solidFill>
            <a:prstDash val="solid"/>
          </a:ln>
        </p:spPr>
      </p:sp>
      <p:pic>
        <p:nvPicPr>
          <p:cNvPr id="12" name="Image 2" descr="preencoded.png"/>
          <p:cNvPicPr>
            <a:picLocks noChangeAspect="1"/>
          </p:cNvPicPr>
          <p:nvPr/>
        </p:nvPicPr>
        <p:blipFill>
          <a:blip r:embed="rId5"/>
          <a:stretch>
            <a:fillRect/>
          </a:stretch>
        </p:blipFill>
        <p:spPr>
          <a:xfrm>
            <a:off x="992267" y="4121229"/>
            <a:ext cx="238125" cy="297656"/>
          </a:xfrm>
          <a:prstGeom prst="rect">
            <a:avLst/>
          </a:prstGeom>
        </p:spPr>
      </p:pic>
      <p:sp>
        <p:nvSpPr>
          <p:cNvPr id="13" name="Text 8"/>
          <p:cNvSpPr/>
          <p:nvPr/>
        </p:nvSpPr>
        <p:spPr>
          <a:xfrm>
            <a:off x="1587579" y="3952518"/>
            <a:ext cx="2762369" cy="248007"/>
          </a:xfrm>
          <a:prstGeom prst="rect">
            <a:avLst/>
          </a:prstGeom>
          <a:noFill/>
          <a:ln/>
        </p:spPr>
        <p:txBody>
          <a:bodyPr wrap="none" lIns="0" tIns="0" rIns="0" bIns="0" rtlCol="0" anchor="t"/>
          <a:lstStyle/>
          <a:p>
            <a:pPr marL="0" indent="0" algn="l">
              <a:lnSpc>
                <a:spcPts val="1950"/>
              </a:lnSpc>
              <a:buNone/>
            </a:pPr>
            <a:r>
              <a:rPr lang="en-US" sz="1550" b="1" dirty="0">
                <a:solidFill>
                  <a:srgbClr val="4B4A4A"/>
                </a:solidFill>
                <a:latin typeface="Noto Serif SC Bold" pitchFamily="34" charset="0"/>
                <a:ea typeface="Noto Serif SC Bold" pitchFamily="34" charset="-122"/>
                <a:cs typeface="Noto Serif SC Bold" pitchFamily="34" charset="-120"/>
              </a:rPr>
              <a:t>Sử dụng Font chữ tiếng Việt</a:t>
            </a:r>
            <a:endParaRPr lang="en-US" sz="1550" dirty="0"/>
          </a:p>
        </p:txBody>
      </p:sp>
      <p:sp>
        <p:nvSpPr>
          <p:cNvPr id="14" name="Text 9"/>
          <p:cNvSpPr/>
          <p:nvPr/>
        </p:nvSpPr>
        <p:spPr>
          <a:xfrm>
            <a:off x="1587579" y="4295775"/>
            <a:ext cx="12249031" cy="254079"/>
          </a:xfrm>
          <a:prstGeom prst="rect">
            <a:avLst/>
          </a:prstGeom>
          <a:noFill/>
          <a:ln/>
        </p:spPr>
        <p:txBody>
          <a:bodyPr wrap="none" lIns="0" tIns="0" rIns="0" bIns="0" rtlCol="0" anchor="t"/>
          <a:lstStyle/>
          <a:p>
            <a:pPr marL="0" indent="0" algn="l">
              <a:lnSpc>
                <a:spcPts val="2000"/>
              </a:lnSpc>
              <a:buNone/>
            </a:pPr>
            <a:r>
              <a:rPr lang="en-US" dirty="0">
                <a:solidFill>
                  <a:srgbClr val="4B4A4A"/>
                </a:solidFill>
                <a:latin typeface="Times New Roman" panose="02020603050405020304" pitchFamily="18" charset="0"/>
                <a:ea typeface="Geist" pitchFamily="34" charset="-122"/>
                <a:cs typeface="Times New Roman" panose="02020603050405020304" pitchFamily="18" charset="0"/>
              </a:rPr>
              <a:t>Lựa chọn các phông chữ rõ ràng, dễ đọc như Arial, Google Sans hoặc Be Vietnam Pro để đảm bảo tính chuyên nghiệp và dễ tiếp cận.</a:t>
            </a:r>
            <a:endParaRPr lang="en-US" dirty="0">
              <a:latin typeface="Times New Roman" panose="02020603050405020304" pitchFamily="18" charset="0"/>
              <a:cs typeface="Times New Roman" panose="02020603050405020304" pitchFamily="18" charset="0"/>
            </a:endParaRPr>
          </a:p>
        </p:txBody>
      </p:sp>
      <p:pic>
        <p:nvPicPr>
          <p:cNvPr id="15" name="Image 3" descr="preencoded.png"/>
          <p:cNvPicPr>
            <a:picLocks noChangeAspect="1"/>
          </p:cNvPicPr>
          <p:nvPr/>
        </p:nvPicPr>
        <p:blipFill>
          <a:blip r:embed="rId6"/>
          <a:stretch>
            <a:fillRect/>
          </a:stretch>
        </p:blipFill>
        <p:spPr>
          <a:xfrm>
            <a:off x="4465439" y="5029557"/>
            <a:ext cx="2786301" cy="1905238"/>
          </a:xfrm>
          <a:prstGeom prst="rect">
            <a:avLst/>
          </a:prstGeom>
        </p:spPr>
      </p:pic>
      <p:pic>
        <p:nvPicPr>
          <p:cNvPr id="16" name="Image 4" descr="preencoded.png"/>
          <p:cNvPicPr>
            <a:picLocks noChangeAspect="1"/>
          </p:cNvPicPr>
          <p:nvPr/>
        </p:nvPicPr>
        <p:blipFill>
          <a:blip r:embed="rId7"/>
          <a:stretch>
            <a:fillRect/>
          </a:stretch>
        </p:blipFill>
        <p:spPr>
          <a:xfrm>
            <a:off x="7378660" y="5029557"/>
            <a:ext cx="2786301" cy="1905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54248" y="513993"/>
            <a:ext cx="4205883" cy="525780"/>
          </a:xfrm>
          <a:prstGeom prst="rect">
            <a:avLst/>
          </a:prstGeom>
          <a:noFill/>
          <a:ln/>
        </p:spPr>
        <p:txBody>
          <a:bodyPr wrap="none" lIns="0" tIns="0" rIns="0" bIns="0" rtlCol="0" anchor="t"/>
          <a:lstStyle/>
          <a:p>
            <a:pPr marL="0" indent="0" algn="l">
              <a:lnSpc>
                <a:spcPts val="4100"/>
              </a:lnSpc>
              <a:buNone/>
            </a:pPr>
            <a:r>
              <a:rPr lang="en-US" sz="3300" b="1" dirty="0">
                <a:solidFill>
                  <a:srgbClr val="006747"/>
                </a:solidFill>
                <a:latin typeface="Noto Serif SC Bold" pitchFamily="34" charset="0"/>
                <a:ea typeface="Noto Serif SC Bold" pitchFamily="34" charset="-122"/>
                <a:cs typeface="Noto Serif SC Bold" pitchFamily="34" charset="-120"/>
              </a:rPr>
              <a:t>Lý do chọn đề tài</a:t>
            </a:r>
            <a:endParaRPr lang="en-US" sz="3300" dirty="0"/>
          </a:p>
        </p:txBody>
      </p:sp>
      <p:sp>
        <p:nvSpPr>
          <p:cNvPr id="3" name="Shape 1"/>
          <p:cNvSpPr/>
          <p:nvPr/>
        </p:nvSpPr>
        <p:spPr>
          <a:xfrm>
            <a:off x="654248" y="1481257"/>
            <a:ext cx="7142321" cy="1351359"/>
          </a:xfrm>
          <a:prstGeom prst="roundRect">
            <a:avLst>
              <a:gd name="adj" fmla="val 8120"/>
            </a:avLst>
          </a:prstGeom>
          <a:solidFill>
            <a:srgbClr val="E5F9F2">
              <a:alpha val="95000"/>
            </a:srgbClr>
          </a:solidFill>
          <a:ln w="22860">
            <a:solidFill>
              <a:srgbClr val="B7D5CA"/>
            </a:solidFill>
            <a:prstDash val="solid"/>
          </a:ln>
        </p:spPr>
      </p:sp>
      <p:sp>
        <p:nvSpPr>
          <p:cNvPr id="4" name="Shape 2"/>
          <p:cNvSpPr/>
          <p:nvPr/>
        </p:nvSpPr>
        <p:spPr>
          <a:xfrm>
            <a:off x="631388" y="1481257"/>
            <a:ext cx="91440" cy="1351359"/>
          </a:xfrm>
          <a:prstGeom prst="roundRect">
            <a:avLst>
              <a:gd name="adj" fmla="val 165589"/>
            </a:avLst>
          </a:prstGeom>
          <a:solidFill>
            <a:srgbClr val="006747"/>
          </a:solidFill>
          <a:ln/>
        </p:spPr>
      </p:sp>
      <p:sp>
        <p:nvSpPr>
          <p:cNvPr id="5" name="Text 3"/>
          <p:cNvSpPr/>
          <p:nvPr/>
        </p:nvSpPr>
        <p:spPr>
          <a:xfrm>
            <a:off x="913924" y="1672352"/>
            <a:ext cx="3775948" cy="262771"/>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Giai đoạn vàng phát triển Ngôn ngữ</a:t>
            </a:r>
            <a:endParaRPr lang="en-US" sz="1650" dirty="0"/>
          </a:p>
        </p:txBody>
      </p:sp>
      <p:sp>
        <p:nvSpPr>
          <p:cNvPr id="6" name="Text 4"/>
          <p:cNvSpPr/>
          <p:nvPr/>
        </p:nvSpPr>
        <p:spPr>
          <a:xfrm>
            <a:off x="913924" y="2103358"/>
            <a:ext cx="6691551" cy="538163"/>
          </a:xfrm>
          <a:prstGeom prst="rect">
            <a:avLst/>
          </a:prstGeom>
          <a:noFill/>
          <a:ln/>
        </p:spPr>
        <p:txBody>
          <a:bodyPr wrap="square" lIns="0" tIns="0" rIns="0" bIns="0" rtlCol="0" anchor="t"/>
          <a:lstStyle/>
          <a:p>
            <a:pPr marL="0" indent="0" algn="l">
              <a:lnSpc>
                <a:spcPts val="2100"/>
              </a:lnSpc>
              <a:buNone/>
            </a:pPr>
            <a:r>
              <a:rPr lang="en-US" dirty="0">
                <a:solidFill>
                  <a:srgbClr val="4B4A4A"/>
                </a:solidFill>
                <a:latin typeface="Times New Roman" panose="02020603050405020304" pitchFamily="18" charset="0"/>
                <a:ea typeface="Geist" pitchFamily="34" charset="-122"/>
                <a:cs typeface="Times New Roman" panose="02020603050405020304" pitchFamily="18" charset="0"/>
              </a:rPr>
              <a:t>Trẻ 5–6 tuổi đang ở giai đoạn "bùng nổ" về ngôn ngữ, khả năng tiếp thu và sử dụng từ ngữ, cấu trúc câu phức tạp phát triển mạnh mẽ.</a:t>
            </a:r>
            <a:endParaRPr lang="en-US" dirty="0">
              <a:latin typeface="Times New Roman" panose="02020603050405020304" pitchFamily="18" charset="0"/>
              <a:cs typeface="Times New Roman" panose="02020603050405020304" pitchFamily="18" charset="0"/>
            </a:endParaRPr>
          </a:p>
        </p:txBody>
      </p:sp>
      <p:sp>
        <p:nvSpPr>
          <p:cNvPr id="7" name="Shape 5"/>
          <p:cNvSpPr/>
          <p:nvPr/>
        </p:nvSpPr>
        <p:spPr>
          <a:xfrm>
            <a:off x="654248" y="3000851"/>
            <a:ext cx="7142321" cy="1351359"/>
          </a:xfrm>
          <a:prstGeom prst="roundRect">
            <a:avLst>
              <a:gd name="adj" fmla="val 8120"/>
            </a:avLst>
          </a:prstGeom>
          <a:solidFill>
            <a:srgbClr val="E5F9F2">
              <a:alpha val="95000"/>
            </a:srgbClr>
          </a:solidFill>
          <a:ln w="22860">
            <a:solidFill>
              <a:srgbClr val="B7D5CA"/>
            </a:solidFill>
            <a:prstDash val="solid"/>
          </a:ln>
        </p:spPr>
      </p:sp>
      <p:sp>
        <p:nvSpPr>
          <p:cNvPr id="8" name="Shape 6"/>
          <p:cNvSpPr/>
          <p:nvPr/>
        </p:nvSpPr>
        <p:spPr>
          <a:xfrm>
            <a:off x="631388" y="3000851"/>
            <a:ext cx="91440" cy="1351359"/>
          </a:xfrm>
          <a:prstGeom prst="roundRect">
            <a:avLst>
              <a:gd name="adj" fmla="val 165589"/>
            </a:avLst>
          </a:prstGeom>
          <a:solidFill>
            <a:srgbClr val="006747"/>
          </a:solidFill>
          <a:ln/>
        </p:spPr>
      </p:sp>
      <p:sp>
        <p:nvSpPr>
          <p:cNvPr id="9" name="Text 7"/>
          <p:cNvSpPr/>
          <p:nvPr/>
        </p:nvSpPr>
        <p:spPr>
          <a:xfrm>
            <a:off x="913924" y="3191947"/>
            <a:ext cx="3218259" cy="262771"/>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Đổi mới Phương pháp Dạy học</a:t>
            </a:r>
            <a:endParaRPr lang="en-US" sz="1650" dirty="0"/>
          </a:p>
        </p:txBody>
      </p:sp>
      <p:sp>
        <p:nvSpPr>
          <p:cNvPr id="10" name="Text 8"/>
          <p:cNvSpPr/>
          <p:nvPr/>
        </p:nvSpPr>
        <p:spPr>
          <a:xfrm>
            <a:off x="913924" y="3622953"/>
            <a:ext cx="6691551" cy="538163"/>
          </a:xfrm>
          <a:prstGeom prst="rect">
            <a:avLst/>
          </a:prstGeom>
          <a:noFill/>
          <a:ln/>
        </p:spPr>
        <p:txBody>
          <a:bodyPr wrap="square" lIns="0" tIns="0" rIns="0" bIns="0" rtlCol="0" anchor="t"/>
          <a:lstStyle/>
          <a:p>
            <a:pPr marL="0" indent="0" algn="l">
              <a:lnSpc>
                <a:spcPts val="2100"/>
              </a:lnSpc>
              <a:buNone/>
            </a:pPr>
            <a:r>
              <a:rPr lang="en-US" dirty="0">
                <a:solidFill>
                  <a:srgbClr val="4B4A4A"/>
                </a:solidFill>
                <a:latin typeface="Times New Roman" panose="02020603050405020304" pitchFamily="18" charset="0"/>
                <a:ea typeface="Geist" pitchFamily="34" charset="-122"/>
                <a:cs typeface="Times New Roman" panose="02020603050405020304" pitchFamily="18" charset="0"/>
              </a:rPr>
              <a:t>Công nghệ AI mang lại cơ hội để cá nhân hóa và đổi mới các phương pháp dạy học truyền thống, tăng tính tương tác và hiệu quả.</a:t>
            </a:r>
            <a:endParaRPr lang="en-US" dirty="0">
              <a:latin typeface="Times New Roman" panose="02020603050405020304" pitchFamily="18" charset="0"/>
              <a:cs typeface="Times New Roman" panose="02020603050405020304" pitchFamily="18" charset="0"/>
            </a:endParaRPr>
          </a:p>
        </p:txBody>
      </p:sp>
      <p:sp>
        <p:nvSpPr>
          <p:cNvPr id="11" name="Shape 9"/>
          <p:cNvSpPr/>
          <p:nvPr/>
        </p:nvSpPr>
        <p:spPr>
          <a:xfrm>
            <a:off x="654248" y="4520446"/>
            <a:ext cx="7142321" cy="1351359"/>
          </a:xfrm>
          <a:prstGeom prst="roundRect">
            <a:avLst>
              <a:gd name="adj" fmla="val 8120"/>
            </a:avLst>
          </a:prstGeom>
          <a:solidFill>
            <a:srgbClr val="E5F9F2">
              <a:alpha val="95000"/>
            </a:srgbClr>
          </a:solidFill>
          <a:ln w="22860">
            <a:solidFill>
              <a:srgbClr val="B7D5CA"/>
            </a:solidFill>
            <a:prstDash val="solid"/>
          </a:ln>
        </p:spPr>
      </p:sp>
      <p:sp>
        <p:nvSpPr>
          <p:cNvPr id="12" name="Shape 10"/>
          <p:cNvSpPr/>
          <p:nvPr/>
        </p:nvSpPr>
        <p:spPr>
          <a:xfrm>
            <a:off x="631388" y="4520446"/>
            <a:ext cx="91440" cy="1351359"/>
          </a:xfrm>
          <a:prstGeom prst="roundRect">
            <a:avLst>
              <a:gd name="adj" fmla="val 165589"/>
            </a:avLst>
          </a:prstGeom>
          <a:solidFill>
            <a:srgbClr val="006747"/>
          </a:solidFill>
          <a:ln/>
        </p:spPr>
      </p:sp>
      <p:sp>
        <p:nvSpPr>
          <p:cNvPr id="13" name="Text 11"/>
          <p:cNvSpPr/>
          <p:nvPr/>
        </p:nvSpPr>
        <p:spPr>
          <a:xfrm>
            <a:off x="913924" y="4711541"/>
            <a:ext cx="2629853" cy="262771"/>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Học tập qua Trải nghiệm</a:t>
            </a:r>
            <a:endParaRPr lang="en-US" sz="1650" dirty="0"/>
          </a:p>
        </p:txBody>
      </p:sp>
      <p:sp>
        <p:nvSpPr>
          <p:cNvPr id="14" name="Text 12"/>
          <p:cNvSpPr/>
          <p:nvPr/>
        </p:nvSpPr>
        <p:spPr>
          <a:xfrm>
            <a:off x="913924" y="5142548"/>
            <a:ext cx="6691551" cy="538163"/>
          </a:xfrm>
          <a:prstGeom prst="rect">
            <a:avLst/>
          </a:prstGeom>
          <a:noFill/>
          <a:ln/>
        </p:spPr>
        <p:txBody>
          <a:bodyPr wrap="square" lIns="0" tIns="0" rIns="0" bIns="0" rtlCol="0" anchor="t"/>
          <a:lstStyle/>
          <a:p>
            <a:pPr marL="0" indent="0" algn="l">
              <a:lnSpc>
                <a:spcPts val="2100"/>
              </a:lnSpc>
              <a:buNone/>
            </a:pPr>
            <a:r>
              <a:rPr lang="en-US" dirty="0">
                <a:solidFill>
                  <a:srgbClr val="4B4A4A"/>
                </a:solidFill>
                <a:latin typeface="Times New Roman" panose="02020603050405020304" pitchFamily="18" charset="0"/>
                <a:ea typeface="Geist" pitchFamily="34" charset="-122"/>
                <a:cs typeface="Times New Roman" panose="02020603050405020304" pitchFamily="18" charset="0"/>
              </a:rPr>
              <a:t>Ứng dụng AI giúp trẻ hứng thú, học qua trải nghiệm, hình ảnh trực quan sinh động và các trò chơi tương tác cuốn hút.</a:t>
            </a:r>
            <a:endParaRPr lang="en-US" dirty="0">
              <a:latin typeface="Times New Roman" panose="02020603050405020304" pitchFamily="18" charset="0"/>
              <a:cs typeface="Times New Roman" panose="02020603050405020304" pitchFamily="18" charset="0"/>
            </a:endParaRPr>
          </a:p>
        </p:txBody>
      </p:sp>
      <p:sp>
        <p:nvSpPr>
          <p:cNvPr id="16" name="Shape 13"/>
          <p:cNvSpPr/>
          <p:nvPr/>
        </p:nvSpPr>
        <p:spPr>
          <a:xfrm>
            <a:off x="8214479" y="6862643"/>
            <a:ext cx="5769173" cy="983813"/>
          </a:xfrm>
          <a:prstGeom prst="roundRect">
            <a:avLst>
              <a:gd name="adj" fmla="val 15391"/>
            </a:avLst>
          </a:prstGeom>
          <a:solidFill>
            <a:srgbClr val="B3FFE7"/>
          </a:solidFill>
          <a:ln/>
        </p:spPr>
      </p:sp>
      <p:pic>
        <p:nvPicPr>
          <p:cNvPr id="17" name="Image 1" descr="preencoded.png"/>
          <p:cNvPicPr>
            <a:picLocks noChangeAspect="1"/>
          </p:cNvPicPr>
          <p:nvPr/>
        </p:nvPicPr>
        <p:blipFill>
          <a:blip r:embed="rId3"/>
          <a:stretch>
            <a:fillRect/>
          </a:stretch>
        </p:blipFill>
        <p:spPr>
          <a:xfrm>
            <a:off x="8382714" y="7116128"/>
            <a:ext cx="210264" cy="168235"/>
          </a:xfrm>
          <a:prstGeom prst="rect">
            <a:avLst/>
          </a:prstGeom>
        </p:spPr>
      </p:pic>
      <p:sp>
        <p:nvSpPr>
          <p:cNvPr id="18" name="Text 14"/>
          <p:cNvSpPr/>
          <p:nvPr/>
        </p:nvSpPr>
        <p:spPr>
          <a:xfrm>
            <a:off x="8592978" y="7072908"/>
            <a:ext cx="5222439" cy="538163"/>
          </a:xfrm>
          <a:prstGeom prst="rect">
            <a:avLst/>
          </a:prstGeom>
          <a:noFill/>
          <a:ln/>
        </p:spPr>
        <p:txBody>
          <a:bodyPr wrap="square" lIns="0" tIns="0" rIns="0" bIns="0" rtlCol="0" anchor="t"/>
          <a:lstStyle/>
          <a:p>
            <a:pPr marL="0" indent="0" algn="l">
              <a:lnSpc>
                <a:spcPts val="2100"/>
              </a:lnSpc>
              <a:buNone/>
            </a:pPr>
            <a:r>
              <a:rPr lang="en-US" dirty="0">
                <a:solidFill>
                  <a:srgbClr val="000000"/>
                </a:solidFill>
                <a:latin typeface="Times New Roman" panose="02020603050405020304" pitchFamily="18" charset="0"/>
                <a:ea typeface="Geist" pitchFamily="34" charset="-122"/>
                <a:cs typeface="Times New Roman" panose="02020603050405020304" pitchFamily="18" charset="0"/>
              </a:rPr>
              <a:t>Công nghệ giúp giáo viên mầm non tạo ra các bài học trực quan và hấp dẫn hơn, khai thác tối đa tiềm năng ngôn ngữ của trẻ.</a:t>
            </a:r>
            <a:endParaRPr lang="en-US"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FB9CCB6-040B-4DE7-ADDD-058B4885D65E}"/>
              </a:ext>
            </a:extLst>
          </p:cNvPr>
          <p:cNvPicPr>
            <a:picLocks noChangeAspect="1"/>
          </p:cNvPicPr>
          <p:nvPr/>
        </p:nvPicPr>
        <p:blipFill>
          <a:blip r:embed="rId4"/>
          <a:stretch>
            <a:fillRect/>
          </a:stretch>
        </p:blipFill>
        <p:spPr>
          <a:xfrm>
            <a:off x="7987665" y="1484419"/>
            <a:ext cx="6276975" cy="3997372"/>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86213" y="723509"/>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Mục tiêu và ý nghĩa</a:t>
            </a:r>
            <a:endParaRPr lang="en-US" sz="4450" dirty="0"/>
          </a:p>
        </p:txBody>
      </p:sp>
      <p:sp>
        <p:nvSpPr>
          <p:cNvPr id="3" name="Text 1"/>
          <p:cNvSpPr/>
          <p:nvPr/>
        </p:nvSpPr>
        <p:spPr>
          <a:xfrm>
            <a:off x="793789" y="1735186"/>
            <a:ext cx="13042821" cy="725805"/>
          </a:xfrm>
          <a:prstGeom prst="rect">
            <a:avLst/>
          </a:prstGeom>
          <a:noFill/>
          <a:ln/>
        </p:spPr>
        <p:txBody>
          <a:bodyPr wrap="square" lIns="0" tIns="0" rIns="0" bIns="0" rtlCol="0" anchor="t"/>
          <a:lstStyle/>
          <a:p>
            <a:pPr marL="0" indent="0" algn="l">
              <a:lnSpc>
                <a:spcPts val="2850"/>
              </a:lnSpc>
              <a:buNone/>
            </a:pP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Mục</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tiêu</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việc</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ứng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dụng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AI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trong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phát</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triển</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ngôn</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ngữ</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là</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nhằm</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xây</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dựng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nền</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tảng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vững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chắc</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cho</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việc</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học</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tập</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giao</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tiếp</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sau</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này</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trẻ</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793790" y="3942636"/>
            <a:ext cx="680442" cy="680442"/>
          </a:xfrm>
          <a:prstGeom prst="rect">
            <a:avLst/>
          </a:prstGeom>
        </p:spPr>
      </p:pic>
      <p:sp>
        <p:nvSpPr>
          <p:cNvPr id="5" name="Text 2"/>
          <p:cNvSpPr/>
          <p:nvPr/>
        </p:nvSpPr>
        <p:spPr>
          <a:xfrm>
            <a:off x="1757720" y="4133969"/>
            <a:ext cx="3194685" cy="708660"/>
          </a:xfrm>
          <a:prstGeom prst="rect">
            <a:avLst/>
          </a:prstGeom>
          <a:noFill/>
          <a:ln/>
        </p:spPr>
        <p:txBody>
          <a:bodyPr wrap="squar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Phát triển Toàn diện Ngôn ngữ</a:t>
            </a:r>
            <a:endParaRPr lang="en-US" sz="2200" dirty="0"/>
          </a:p>
        </p:txBody>
      </p:sp>
      <p:sp>
        <p:nvSpPr>
          <p:cNvPr id="6" name="Text 3"/>
          <p:cNvSpPr/>
          <p:nvPr/>
        </p:nvSpPr>
        <p:spPr>
          <a:xfrm>
            <a:off x="1757720" y="4978717"/>
            <a:ext cx="3194685" cy="1451610"/>
          </a:xfrm>
          <a:prstGeom prst="rect">
            <a:avLst/>
          </a:prstGeom>
          <a:noFill/>
          <a:ln/>
        </p:spPr>
        <p:txBody>
          <a:bodyPr wrap="square" lIns="0" tIns="0" rIns="0" bIns="0" rtlCol="0" anchor="t"/>
          <a:lstStyle/>
          <a:p>
            <a:pPr marL="0" indent="0" algn="l">
              <a:lnSpc>
                <a:spcPts val="2850"/>
              </a:lnSpc>
              <a:buNone/>
            </a:pPr>
            <a:r>
              <a:rPr lang="en-US" sz="2400" b="1" dirty="0">
                <a:solidFill>
                  <a:srgbClr val="4B4A4A"/>
                </a:solidFill>
                <a:latin typeface="Geist" pitchFamily="34" charset="0"/>
                <a:ea typeface="Geist" pitchFamily="34" charset="-122"/>
                <a:cs typeface="Geist" pitchFamily="34" charset="-120"/>
              </a:rPr>
              <a:t>Giúp trẻ phát triển vốn từ phong phú, nói mạch lạc, diễn đạt rõ ràng cảm xúc và ý tưởng của bản thân.</a:t>
            </a:r>
            <a:endParaRPr lang="en-US" sz="2400" b="1" dirty="0"/>
          </a:p>
        </p:txBody>
      </p:sp>
      <p:pic>
        <p:nvPicPr>
          <p:cNvPr id="7" name="Image 1" descr="preencoded.png"/>
          <p:cNvPicPr>
            <a:picLocks noChangeAspect="1"/>
          </p:cNvPicPr>
          <p:nvPr/>
        </p:nvPicPr>
        <p:blipFill>
          <a:blip r:embed="rId4"/>
          <a:stretch>
            <a:fillRect/>
          </a:stretch>
        </p:blipFill>
        <p:spPr>
          <a:xfrm>
            <a:off x="5235893" y="3942636"/>
            <a:ext cx="680442" cy="680442"/>
          </a:xfrm>
          <a:prstGeom prst="rect">
            <a:avLst/>
          </a:prstGeom>
        </p:spPr>
      </p:pic>
      <p:sp>
        <p:nvSpPr>
          <p:cNvPr id="8" name="Text 4"/>
          <p:cNvSpPr/>
          <p:nvPr/>
        </p:nvSpPr>
        <p:spPr>
          <a:xfrm>
            <a:off x="6199823" y="4133969"/>
            <a:ext cx="3194685" cy="708660"/>
          </a:xfrm>
          <a:prstGeom prst="rect">
            <a:avLst/>
          </a:prstGeom>
          <a:noFill/>
          <a:ln/>
        </p:spPr>
        <p:txBody>
          <a:bodyPr wrap="squar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Tăng cường Tự tin Giao tiếp</a:t>
            </a:r>
            <a:endParaRPr lang="en-US" sz="2200" dirty="0"/>
          </a:p>
        </p:txBody>
      </p:sp>
      <p:sp>
        <p:nvSpPr>
          <p:cNvPr id="9" name="Text 5"/>
          <p:cNvSpPr/>
          <p:nvPr/>
        </p:nvSpPr>
        <p:spPr>
          <a:xfrm>
            <a:off x="6199823" y="4978717"/>
            <a:ext cx="3194685" cy="1451610"/>
          </a:xfrm>
          <a:prstGeom prst="rect">
            <a:avLst/>
          </a:prstGeom>
          <a:noFill/>
          <a:ln/>
        </p:spPr>
        <p:txBody>
          <a:bodyPr wrap="square" lIns="0" tIns="0" rIns="0" bIns="0" rtlCol="0" anchor="t"/>
          <a:lstStyle/>
          <a:p>
            <a:pPr marL="0" indent="0" algn="l">
              <a:lnSpc>
                <a:spcPts val="2850"/>
              </a:lnSpc>
              <a:buNone/>
            </a:pPr>
            <a:r>
              <a:rPr lang="en-US" sz="2000" b="1" dirty="0">
                <a:solidFill>
                  <a:srgbClr val="4B4A4A"/>
                </a:solidFill>
                <a:latin typeface="Geist" pitchFamily="34" charset="0"/>
                <a:ea typeface="Geist" pitchFamily="34" charset="-122"/>
                <a:cs typeface="Geist" pitchFamily="34" charset="-120"/>
              </a:rPr>
              <a:t>Trẻ tự tin giao tiếp, chủ động tham gia các hoạt động học hỏi, thể hiện ý kiến và lắng nghe bạn bè.</a:t>
            </a:r>
            <a:endParaRPr lang="en-US" sz="2000" b="1" dirty="0"/>
          </a:p>
        </p:txBody>
      </p:sp>
      <p:pic>
        <p:nvPicPr>
          <p:cNvPr id="10" name="Image 2" descr="preencoded.png"/>
          <p:cNvPicPr>
            <a:picLocks noChangeAspect="1"/>
          </p:cNvPicPr>
          <p:nvPr/>
        </p:nvPicPr>
        <p:blipFill>
          <a:blip r:embed="rId5"/>
          <a:stretch>
            <a:fillRect/>
          </a:stretch>
        </p:blipFill>
        <p:spPr>
          <a:xfrm>
            <a:off x="9677995" y="3942636"/>
            <a:ext cx="680442" cy="680442"/>
          </a:xfrm>
          <a:prstGeom prst="rect">
            <a:avLst/>
          </a:prstGeom>
        </p:spPr>
      </p:pic>
      <p:sp>
        <p:nvSpPr>
          <p:cNvPr id="11" name="Text 6"/>
          <p:cNvSpPr/>
          <p:nvPr/>
        </p:nvSpPr>
        <p:spPr>
          <a:xfrm>
            <a:off x="10641925" y="4133969"/>
            <a:ext cx="3194685" cy="708660"/>
          </a:xfrm>
          <a:prstGeom prst="rect">
            <a:avLst/>
          </a:prstGeom>
          <a:noFill/>
          <a:ln/>
        </p:spPr>
        <p:txBody>
          <a:bodyPr wrap="squar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Môi trường Học tập Hấp dẫn</a:t>
            </a:r>
            <a:endParaRPr lang="en-US" sz="2200" dirty="0"/>
          </a:p>
        </p:txBody>
      </p:sp>
      <p:sp>
        <p:nvSpPr>
          <p:cNvPr id="12" name="Text 7"/>
          <p:cNvSpPr/>
          <p:nvPr/>
        </p:nvSpPr>
        <p:spPr>
          <a:xfrm>
            <a:off x="10641925" y="4978717"/>
            <a:ext cx="3194685" cy="1451610"/>
          </a:xfrm>
          <a:prstGeom prst="rect">
            <a:avLst/>
          </a:prstGeom>
          <a:noFill/>
          <a:ln/>
        </p:spPr>
        <p:txBody>
          <a:bodyPr wrap="square" lIns="0" tIns="0" rIns="0" bIns="0" rtlCol="0" anchor="t"/>
          <a:lstStyle/>
          <a:p>
            <a:pPr marL="0" indent="0" algn="l">
              <a:lnSpc>
                <a:spcPts val="2850"/>
              </a:lnSpc>
              <a:buNone/>
            </a:pPr>
            <a:r>
              <a:rPr lang="en-US" sz="2000" b="1" dirty="0">
                <a:solidFill>
                  <a:srgbClr val="4B4A4A"/>
                </a:solidFill>
                <a:latin typeface="Geist" pitchFamily="34" charset="0"/>
                <a:ea typeface="Geist" pitchFamily="34" charset="-122"/>
                <a:cs typeface="Geist" pitchFamily="34" charset="-120"/>
              </a:rPr>
              <a:t>Tạo môi trường học tập mới mẻ, hấp dẫn, gần gũi với thực tế thông qua các hình ảnh và tình huống mô phỏng.</a:t>
            </a:r>
            <a:endParaRPr lang="en-US" sz="2000" b="1" dirty="0"/>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83037" y="379571"/>
            <a:ext cx="7967067" cy="366713"/>
          </a:xfrm>
          <a:prstGeom prst="rect">
            <a:avLst/>
          </a:prstGeom>
          <a:noFill/>
          <a:ln/>
        </p:spPr>
        <p:txBody>
          <a:bodyPr wrap="none" lIns="0" tIns="0" rIns="0" bIns="0" rtlCol="0" anchor="t"/>
          <a:lstStyle/>
          <a:p>
            <a:pPr marL="0" indent="0" algn="l">
              <a:lnSpc>
                <a:spcPts val="2850"/>
              </a:lnSpc>
              <a:buNone/>
            </a:pPr>
            <a:r>
              <a:rPr lang="en-US" sz="3200" b="1" dirty="0">
                <a:solidFill>
                  <a:srgbClr val="006747"/>
                </a:solidFill>
                <a:latin typeface="Noto Serif SC Bold" pitchFamily="34" charset="0"/>
                <a:ea typeface="Noto Serif SC Bold" pitchFamily="34" charset="-122"/>
                <a:cs typeface="Noto Serif SC Bold" pitchFamily="34" charset="-120"/>
              </a:rPr>
              <a:t>Cơ sở Lý luận: Định hướng đổi mới Giáo dục Mầm non</a:t>
            </a:r>
            <a:endParaRPr lang="en-US" sz="3200" dirty="0"/>
          </a:p>
        </p:txBody>
      </p:sp>
      <p:sp>
        <p:nvSpPr>
          <p:cNvPr id="3" name="Text 1"/>
          <p:cNvSpPr/>
          <p:nvPr/>
        </p:nvSpPr>
        <p:spPr>
          <a:xfrm>
            <a:off x="591922" y="940515"/>
            <a:ext cx="13664327" cy="187643"/>
          </a:xfrm>
          <a:prstGeom prst="rect">
            <a:avLst/>
          </a:prstGeom>
          <a:noFill/>
          <a:ln/>
        </p:spPr>
        <p:txBody>
          <a:bodyPr wrap="none" lIns="0" tIns="0" rIns="0" bIns="0" rtlCol="0" anchor="t"/>
          <a:lstStyle/>
          <a:p>
            <a:pPr marL="0" indent="0" algn="l">
              <a:lnSpc>
                <a:spcPts val="1450"/>
              </a:lnSpc>
              <a:buNone/>
            </a:pPr>
            <a:r>
              <a:rPr lang="en-US" dirty="0">
                <a:solidFill>
                  <a:srgbClr val="4B4A4A"/>
                </a:solidFill>
                <a:latin typeface="Geist" pitchFamily="34" charset="0"/>
                <a:ea typeface="Geist" pitchFamily="34" charset="-122"/>
                <a:cs typeface="Geist" pitchFamily="34" charset="-120"/>
              </a:rPr>
              <a:t>Các hoạt động ứng dụng AI được xây dựng dựa trên những nguyên tắc giáo dục hiện đại, đảm bảo sự phát triển toàn diện của trẻ.</a:t>
            </a:r>
            <a:endParaRPr lang="en-US" dirty="0"/>
          </a:p>
        </p:txBody>
      </p:sp>
      <p:sp>
        <p:nvSpPr>
          <p:cNvPr id="4" name="Shape 2"/>
          <p:cNvSpPr/>
          <p:nvPr/>
        </p:nvSpPr>
        <p:spPr>
          <a:xfrm>
            <a:off x="483037" y="1300401"/>
            <a:ext cx="13664327" cy="878800"/>
          </a:xfrm>
          <a:prstGeom prst="roundRect">
            <a:avLst>
              <a:gd name="adj" fmla="val 12016"/>
            </a:avLst>
          </a:prstGeom>
          <a:solidFill>
            <a:srgbClr val="D1EFE4"/>
          </a:solidFill>
          <a:ln w="7620">
            <a:solidFill>
              <a:srgbClr val="B7D5CA"/>
            </a:solidFill>
            <a:prstDash val="solid"/>
          </a:ln>
        </p:spPr>
      </p:sp>
      <p:sp>
        <p:nvSpPr>
          <p:cNvPr id="5" name="Shape 3"/>
          <p:cNvSpPr/>
          <p:nvPr/>
        </p:nvSpPr>
        <p:spPr>
          <a:xfrm>
            <a:off x="490657" y="1308020"/>
            <a:ext cx="4549616" cy="1043423"/>
          </a:xfrm>
          <a:prstGeom prst="roundRect">
            <a:avLst>
              <a:gd name="adj" fmla="val 12228"/>
            </a:avLst>
          </a:prstGeom>
          <a:solidFill>
            <a:srgbClr val="D1EFE4"/>
          </a:solidFill>
          <a:ln/>
        </p:spPr>
      </p:sp>
      <p:sp>
        <p:nvSpPr>
          <p:cNvPr id="6" name="Text 4"/>
          <p:cNvSpPr/>
          <p:nvPr/>
        </p:nvSpPr>
        <p:spPr>
          <a:xfrm>
            <a:off x="607933" y="1425297"/>
            <a:ext cx="1614488" cy="183356"/>
          </a:xfrm>
          <a:prstGeom prst="rect">
            <a:avLst/>
          </a:prstGeom>
          <a:noFill/>
          <a:ln/>
        </p:spPr>
        <p:txBody>
          <a:bodyPr wrap="none" lIns="0" tIns="0" rIns="0" bIns="0" rtlCol="0" anchor="t"/>
          <a:lstStyle/>
          <a:p>
            <a:pPr marL="0" indent="0" algn="l">
              <a:lnSpc>
                <a:spcPts val="1400"/>
              </a:lnSpc>
              <a:buNone/>
            </a:pPr>
            <a:r>
              <a:rPr lang="en-US" sz="1600" b="1" dirty="0">
                <a:solidFill>
                  <a:srgbClr val="4B4A4A"/>
                </a:solidFill>
                <a:latin typeface="Noto Serif SC Bold" pitchFamily="34" charset="0"/>
                <a:ea typeface="Noto Serif SC Bold" pitchFamily="34" charset="-122"/>
                <a:cs typeface="Noto Serif SC Bold" pitchFamily="34" charset="-120"/>
              </a:rPr>
              <a:t>Lấy trẻ làm trung tâm</a:t>
            </a:r>
            <a:endParaRPr lang="en-US" sz="1600" dirty="0"/>
          </a:p>
        </p:txBody>
      </p:sp>
      <p:sp>
        <p:nvSpPr>
          <p:cNvPr id="7" name="Text 5"/>
          <p:cNvSpPr/>
          <p:nvPr/>
        </p:nvSpPr>
        <p:spPr>
          <a:xfrm>
            <a:off x="607933" y="1679019"/>
            <a:ext cx="4139089" cy="375285"/>
          </a:xfrm>
          <a:prstGeom prst="rect">
            <a:avLst/>
          </a:prstGeom>
          <a:noFill/>
          <a:ln/>
        </p:spPr>
        <p:txBody>
          <a:bodyPr wrap="square" lIns="0" tIns="0" rIns="0" bIns="0" rtlCol="0" anchor="t"/>
          <a:lstStyle/>
          <a:p>
            <a:pPr marL="0" indent="0" algn="l">
              <a:lnSpc>
                <a:spcPts val="1450"/>
              </a:lnSpc>
              <a:buNone/>
            </a:pPr>
            <a:r>
              <a:rPr lang="en-US" sz="1400" dirty="0">
                <a:solidFill>
                  <a:srgbClr val="4B4A4A"/>
                </a:solidFill>
                <a:latin typeface="Geist" pitchFamily="34" charset="0"/>
                <a:ea typeface="Geist" pitchFamily="34" charset="-122"/>
                <a:cs typeface="Geist" pitchFamily="34" charset="-120"/>
              </a:rPr>
              <a:t>Mọi hoạt động đều xuất phát từ nhu cầu, hứng thú và khả năng của trẻ, khuyến khích trẻ tự khám phá và thể hiện.</a:t>
            </a:r>
            <a:endParaRPr lang="en-US" sz="1400" dirty="0"/>
          </a:p>
        </p:txBody>
      </p:sp>
      <p:sp>
        <p:nvSpPr>
          <p:cNvPr id="8" name="Shape 6"/>
          <p:cNvSpPr/>
          <p:nvPr/>
        </p:nvSpPr>
        <p:spPr>
          <a:xfrm>
            <a:off x="5040273" y="1308020"/>
            <a:ext cx="4549735" cy="1003101"/>
          </a:xfrm>
          <a:prstGeom prst="rect">
            <a:avLst/>
          </a:prstGeom>
          <a:solidFill>
            <a:srgbClr val="D1EFE4"/>
          </a:solidFill>
          <a:ln/>
        </p:spPr>
      </p:sp>
      <p:sp>
        <p:nvSpPr>
          <p:cNvPr id="9" name="Shape 7"/>
          <p:cNvSpPr/>
          <p:nvPr/>
        </p:nvSpPr>
        <p:spPr>
          <a:xfrm>
            <a:off x="5040273" y="1308021"/>
            <a:ext cx="15240" cy="863560"/>
          </a:xfrm>
          <a:prstGeom prst="roundRect">
            <a:avLst>
              <a:gd name="adj" fmla="val 692868"/>
            </a:avLst>
          </a:prstGeom>
          <a:solidFill>
            <a:srgbClr val="B7D5CA"/>
          </a:solidFill>
          <a:ln/>
        </p:spPr>
      </p:sp>
      <p:sp>
        <p:nvSpPr>
          <p:cNvPr id="10" name="Text 8"/>
          <p:cNvSpPr/>
          <p:nvPr/>
        </p:nvSpPr>
        <p:spPr>
          <a:xfrm>
            <a:off x="5333524" y="1425297"/>
            <a:ext cx="2588657" cy="183356"/>
          </a:xfrm>
          <a:prstGeom prst="rect">
            <a:avLst/>
          </a:prstGeom>
          <a:noFill/>
          <a:ln/>
        </p:spPr>
        <p:txBody>
          <a:bodyPr wrap="none" lIns="0" tIns="0" rIns="0" bIns="0" rtlCol="0" anchor="t"/>
          <a:lstStyle/>
          <a:p>
            <a:pPr marL="0" indent="0" algn="l">
              <a:lnSpc>
                <a:spcPts val="1400"/>
              </a:lnSpc>
              <a:buNone/>
            </a:pPr>
            <a:r>
              <a:rPr lang="en-US" sz="1600" b="1" dirty="0">
                <a:solidFill>
                  <a:srgbClr val="4B4A4A"/>
                </a:solidFill>
                <a:latin typeface="Noto Serif SC Bold" pitchFamily="34" charset="0"/>
                <a:ea typeface="Noto Serif SC Bold" pitchFamily="34" charset="-122"/>
                <a:cs typeface="Noto Serif SC Bold" pitchFamily="34" charset="-120"/>
              </a:rPr>
              <a:t>Học qua Trải nghiệm và Công nghệ</a:t>
            </a:r>
            <a:endParaRPr lang="en-US" sz="1600" dirty="0"/>
          </a:p>
        </p:txBody>
      </p:sp>
      <p:sp>
        <p:nvSpPr>
          <p:cNvPr id="11" name="Text 9"/>
          <p:cNvSpPr/>
          <p:nvPr/>
        </p:nvSpPr>
        <p:spPr>
          <a:xfrm>
            <a:off x="5333524" y="1679019"/>
            <a:ext cx="3963233" cy="375285"/>
          </a:xfrm>
          <a:prstGeom prst="rect">
            <a:avLst/>
          </a:prstGeom>
          <a:noFill/>
          <a:ln/>
        </p:spPr>
        <p:txBody>
          <a:bodyPr wrap="square" lIns="0" tIns="0" rIns="0" bIns="0" rtlCol="0" anchor="t"/>
          <a:lstStyle/>
          <a:p>
            <a:pPr marL="0" indent="0" algn="l">
              <a:lnSpc>
                <a:spcPts val="1450"/>
              </a:lnSpc>
              <a:buNone/>
            </a:pPr>
            <a:r>
              <a:rPr lang="en-US" sz="1600" dirty="0">
                <a:solidFill>
                  <a:srgbClr val="4B4A4A"/>
                </a:solidFill>
                <a:latin typeface="Geist" pitchFamily="34" charset="0"/>
                <a:ea typeface="Geist" pitchFamily="34" charset="-122"/>
                <a:cs typeface="Geist" pitchFamily="34" charset="-120"/>
              </a:rPr>
              <a:t>Ứng dụng công nghệ làm công cụ, giúp trẻ "học mà chơi, chơi mà học" thông qua tương tác đa giác quan.</a:t>
            </a:r>
            <a:endParaRPr lang="en-US" sz="1600" dirty="0"/>
          </a:p>
        </p:txBody>
      </p:sp>
      <p:sp>
        <p:nvSpPr>
          <p:cNvPr id="12" name="Shape 10"/>
          <p:cNvSpPr/>
          <p:nvPr/>
        </p:nvSpPr>
        <p:spPr>
          <a:xfrm>
            <a:off x="4893707" y="1593116"/>
            <a:ext cx="293251" cy="293251"/>
          </a:xfrm>
          <a:prstGeom prst="roundRect">
            <a:avLst>
              <a:gd name="adj" fmla="val 36008"/>
            </a:avLst>
          </a:prstGeom>
          <a:solidFill>
            <a:srgbClr val="E5F9F2">
              <a:alpha val="95000"/>
            </a:srgbClr>
          </a:solidFill>
          <a:ln w="15240">
            <a:solidFill>
              <a:srgbClr val="B7D5CA"/>
            </a:solidFill>
            <a:prstDash val="solid"/>
          </a:ln>
        </p:spPr>
      </p:sp>
      <p:pic>
        <p:nvPicPr>
          <p:cNvPr id="13" name="Image 0" descr="preencoded.png"/>
          <p:cNvPicPr>
            <a:picLocks noChangeAspect="1"/>
          </p:cNvPicPr>
          <p:nvPr/>
        </p:nvPicPr>
        <p:blipFill>
          <a:blip r:embed="rId3"/>
          <a:stretch>
            <a:fillRect/>
          </a:stretch>
        </p:blipFill>
        <p:spPr>
          <a:xfrm>
            <a:off x="4967049" y="1648123"/>
            <a:ext cx="146566" cy="183237"/>
          </a:xfrm>
          <a:prstGeom prst="rect">
            <a:avLst/>
          </a:prstGeom>
        </p:spPr>
      </p:pic>
      <p:sp>
        <p:nvSpPr>
          <p:cNvPr id="14" name="Shape 11"/>
          <p:cNvSpPr/>
          <p:nvPr/>
        </p:nvSpPr>
        <p:spPr>
          <a:xfrm>
            <a:off x="9590008" y="1308020"/>
            <a:ext cx="4549735" cy="1003101"/>
          </a:xfrm>
          <a:prstGeom prst="rect">
            <a:avLst/>
          </a:prstGeom>
          <a:solidFill>
            <a:srgbClr val="D1EFE4"/>
          </a:solidFill>
          <a:ln/>
        </p:spPr>
      </p:sp>
      <p:sp>
        <p:nvSpPr>
          <p:cNvPr id="15" name="Shape 12"/>
          <p:cNvSpPr/>
          <p:nvPr/>
        </p:nvSpPr>
        <p:spPr>
          <a:xfrm>
            <a:off x="9590008" y="1308021"/>
            <a:ext cx="15240" cy="863560"/>
          </a:xfrm>
          <a:prstGeom prst="roundRect">
            <a:avLst>
              <a:gd name="adj" fmla="val 692868"/>
            </a:avLst>
          </a:prstGeom>
          <a:solidFill>
            <a:srgbClr val="B7D5CA"/>
          </a:solidFill>
          <a:ln/>
        </p:spPr>
      </p:sp>
      <p:sp>
        <p:nvSpPr>
          <p:cNvPr id="16" name="Text 13"/>
          <p:cNvSpPr/>
          <p:nvPr/>
        </p:nvSpPr>
        <p:spPr>
          <a:xfrm>
            <a:off x="9883259" y="1425297"/>
            <a:ext cx="1466493" cy="183356"/>
          </a:xfrm>
          <a:prstGeom prst="rect">
            <a:avLst/>
          </a:prstGeom>
          <a:noFill/>
          <a:ln/>
        </p:spPr>
        <p:txBody>
          <a:bodyPr wrap="none" lIns="0" tIns="0" rIns="0" bIns="0" rtlCol="0" anchor="t"/>
          <a:lstStyle/>
          <a:p>
            <a:pPr marL="0" indent="0" algn="l">
              <a:lnSpc>
                <a:spcPts val="1400"/>
              </a:lnSpc>
              <a:buNone/>
            </a:pPr>
            <a:r>
              <a:rPr lang="en-US" sz="1600" b="1" dirty="0">
                <a:solidFill>
                  <a:srgbClr val="4B4A4A"/>
                </a:solidFill>
                <a:latin typeface="Noto Serif SC Bold" pitchFamily="34" charset="0"/>
                <a:ea typeface="Noto Serif SC Bold" pitchFamily="34" charset="-122"/>
                <a:cs typeface="Noto Serif SC Bold" pitchFamily="34" charset="-120"/>
              </a:rPr>
              <a:t>Lồng ghép STEAM</a:t>
            </a:r>
            <a:endParaRPr lang="en-US" sz="1600" dirty="0"/>
          </a:p>
        </p:txBody>
      </p:sp>
      <p:sp>
        <p:nvSpPr>
          <p:cNvPr id="17" name="Text 14"/>
          <p:cNvSpPr/>
          <p:nvPr/>
        </p:nvSpPr>
        <p:spPr>
          <a:xfrm>
            <a:off x="9868019" y="1679019"/>
            <a:ext cx="4154448" cy="609838"/>
          </a:xfrm>
          <a:prstGeom prst="rect">
            <a:avLst/>
          </a:prstGeom>
          <a:noFill/>
          <a:ln/>
        </p:spPr>
        <p:txBody>
          <a:bodyPr wrap="square" lIns="0" tIns="0" rIns="0" bIns="0" rtlCol="0" anchor="t"/>
          <a:lstStyle/>
          <a:p>
            <a:pPr marL="0" indent="0" algn="l">
              <a:lnSpc>
                <a:spcPts val="1450"/>
              </a:lnSpc>
              <a:buNone/>
            </a:pPr>
            <a:r>
              <a:rPr lang="en-US" sz="1600" dirty="0">
                <a:solidFill>
                  <a:srgbClr val="4B4A4A"/>
                </a:solidFill>
                <a:latin typeface="Geist" pitchFamily="34" charset="0"/>
                <a:ea typeface="Geist" pitchFamily="34" charset="-122"/>
                <a:cs typeface="Geist" pitchFamily="34" charset="-120"/>
              </a:rPr>
              <a:t>Tích hợp các yếu tố Khoa học, Công nghệ, Kỹ thuật, Nghệ thuật và Toán học trong các hoạt động phát triển ngôn ngữ.</a:t>
            </a:r>
            <a:endParaRPr lang="en-US" sz="1600" dirty="0"/>
          </a:p>
        </p:txBody>
      </p:sp>
      <p:sp>
        <p:nvSpPr>
          <p:cNvPr id="18" name="Shape 15"/>
          <p:cNvSpPr/>
          <p:nvPr/>
        </p:nvSpPr>
        <p:spPr>
          <a:xfrm>
            <a:off x="9443442" y="1593116"/>
            <a:ext cx="293251" cy="293251"/>
          </a:xfrm>
          <a:prstGeom prst="roundRect">
            <a:avLst>
              <a:gd name="adj" fmla="val 36008"/>
            </a:avLst>
          </a:prstGeom>
          <a:solidFill>
            <a:srgbClr val="E5F9F2">
              <a:alpha val="95000"/>
            </a:srgbClr>
          </a:solidFill>
          <a:ln w="15240">
            <a:solidFill>
              <a:srgbClr val="B7D5CA"/>
            </a:solidFill>
            <a:prstDash val="solid"/>
          </a:ln>
        </p:spPr>
      </p:sp>
      <p:pic>
        <p:nvPicPr>
          <p:cNvPr id="19" name="Image 1" descr="preencoded.png"/>
          <p:cNvPicPr>
            <a:picLocks noChangeAspect="1"/>
          </p:cNvPicPr>
          <p:nvPr/>
        </p:nvPicPr>
        <p:blipFill>
          <a:blip r:embed="rId4"/>
          <a:stretch>
            <a:fillRect/>
          </a:stretch>
        </p:blipFill>
        <p:spPr>
          <a:xfrm>
            <a:off x="9516785" y="1648123"/>
            <a:ext cx="146566" cy="183237"/>
          </a:xfrm>
          <a:prstGeom prst="rect">
            <a:avLst/>
          </a:prstGeom>
        </p:spPr>
      </p:pic>
      <p:sp>
        <p:nvSpPr>
          <p:cNvPr id="21" name="Text 16"/>
          <p:cNvSpPr/>
          <p:nvPr/>
        </p:nvSpPr>
        <p:spPr>
          <a:xfrm>
            <a:off x="1782541" y="2878284"/>
            <a:ext cx="2151193" cy="321821"/>
          </a:xfrm>
          <a:prstGeom prst="rect">
            <a:avLst/>
          </a:prstGeom>
          <a:noFill/>
          <a:ln/>
        </p:spPr>
        <p:txBody>
          <a:bodyPr wrap="none" lIns="0" tIns="0" rIns="0" bIns="0" rtlCol="0" anchor="t"/>
          <a:lstStyle/>
          <a:p>
            <a:pPr marL="0" indent="0" algn="r">
              <a:lnSpc>
                <a:spcPts val="1650"/>
              </a:lnSpc>
              <a:buNone/>
            </a:pPr>
            <a:r>
              <a:rPr lang="en-US" sz="1350" b="1" dirty="0">
                <a:solidFill>
                  <a:srgbClr val="4B4A4A"/>
                </a:solidFill>
                <a:latin typeface="Noto Serif SC Bold" pitchFamily="34" charset="0"/>
                <a:ea typeface="Noto Serif SC Bold" pitchFamily="34" charset="-122"/>
                <a:cs typeface="Noto Serif SC Bold" pitchFamily="34" charset="-120"/>
              </a:rPr>
              <a:t>Science</a:t>
            </a:r>
            <a:endParaRPr lang="en-US" sz="1350" dirty="0"/>
          </a:p>
        </p:txBody>
      </p:sp>
      <p:sp>
        <p:nvSpPr>
          <p:cNvPr id="22" name="Text 17"/>
          <p:cNvSpPr/>
          <p:nvPr/>
        </p:nvSpPr>
        <p:spPr>
          <a:xfrm>
            <a:off x="1782541" y="3291644"/>
            <a:ext cx="2151193" cy="514913"/>
          </a:xfrm>
          <a:prstGeom prst="rect">
            <a:avLst/>
          </a:prstGeom>
          <a:noFill/>
          <a:ln/>
        </p:spPr>
        <p:txBody>
          <a:bodyPr wrap="square" lIns="0" tIns="0" rIns="0" bIns="0" rtlCol="0" anchor="t"/>
          <a:lstStyle/>
          <a:p>
            <a:pPr marL="0" indent="0" algn="r">
              <a:lnSpc>
                <a:spcPts val="1350"/>
              </a:lnSpc>
              <a:buNone/>
            </a:pPr>
            <a:r>
              <a:rPr lang="en-US" sz="1050" dirty="0">
                <a:solidFill>
                  <a:srgbClr val="4B4A4A"/>
                </a:solidFill>
                <a:latin typeface="Geist" pitchFamily="34" charset="0"/>
                <a:ea typeface="Geist" pitchFamily="34" charset="-122"/>
                <a:cs typeface="Geist" pitchFamily="34" charset="-120"/>
              </a:rPr>
              <a:t>Exploration and inquiry-based play</a:t>
            </a:r>
            <a:endParaRPr lang="en-US" sz="1050" dirty="0"/>
          </a:p>
        </p:txBody>
      </p:sp>
      <p:sp>
        <p:nvSpPr>
          <p:cNvPr id="23" name="Text 18"/>
          <p:cNvSpPr/>
          <p:nvPr/>
        </p:nvSpPr>
        <p:spPr>
          <a:xfrm>
            <a:off x="10707704" y="2878284"/>
            <a:ext cx="2139750" cy="321821"/>
          </a:xfrm>
          <a:prstGeom prst="rect">
            <a:avLst/>
          </a:prstGeom>
          <a:noFill/>
          <a:ln/>
        </p:spPr>
        <p:txBody>
          <a:bodyPr wrap="none" lIns="0" tIns="0" rIns="0" bIns="0" rtlCol="0" anchor="t"/>
          <a:lstStyle/>
          <a:p>
            <a:pPr marL="0" indent="0" algn="l">
              <a:lnSpc>
                <a:spcPts val="1650"/>
              </a:lnSpc>
              <a:buNone/>
            </a:pPr>
            <a:r>
              <a:rPr lang="en-US" sz="1350" b="1" dirty="0">
                <a:solidFill>
                  <a:srgbClr val="4B4A4A"/>
                </a:solidFill>
                <a:latin typeface="Noto Serif SC Bold" pitchFamily="34" charset="0"/>
                <a:ea typeface="Noto Serif SC Bold" pitchFamily="34" charset="-122"/>
                <a:cs typeface="Noto Serif SC Bold" pitchFamily="34" charset="-120"/>
              </a:rPr>
              <a:t>Technology</a:t>
            </a:r>
            <a:endParaRPr lang="en-US" sz="1350" dirty="0"/>
          </a:p>
        </p:txBody>
      </p:sp>
      <p:sp>
        <p:nvSpPr>
          <p:cNvPr id="24" name="Text 19"/>
          <p:cNvSpPr/>
          <p:nvPr/>
        </p:nvSpPr>
        <p:spPr>
          <a:xfrm>
            <a:off x="10707704" y="3291644"/>
            <a:ext cx="2139750" cy="514913"/>
          </a:xfrm>
          <a:prstGeom prst="rect">
            <a:avLst/>
          </a:prstGeom>
          <a:noFill/>
          <a:ln/>
        </p:spPr>
        <p:txBody>
          <a:bodyPr wrap="square" lIns="0" tIns="0" rIns="0" bIns="0" rtlCol="0" anchor="t"/>
          <a:lstStyle/>
          <a:p>
            <a:pPr marL="0" indent="0" algn="l">
              <a:lnSpc>
                <a:spcPts val="1350"/>
              </a:lnSpc>
              <a:buNone/>
            </a:pPr>
            <a:r>
              <a:rPr lang="en-US" sz="1050" dirty="0">
                <a:solidFill>
                  <a:srgbClr val="4B4A4A"/>
                </a:solidFill>
                <a:latin typeface="Geist" pitchFamily="34" charset="0"/>
                <a:ea typeface="Geist" pitchFamily="34" charset="-122"/>
                <a:cs typeface="Geist" pitchFamily="34" charset="-120"/>
              </a:rPr>
              <a:t>Digital tools for storytelling</a:t>
            </a:r>
            <a:endParaRPr lang="en-US" sz="1050" dirty="0"/>
          </a:p>
        </p:txBody>
      </p:sp>
      <p:sp>
        <p:nvSpPr>
          <p:cNvPr id="25" name="Text 20"/>
          <p:cNvSpPr/>
          <p:nvPr/>
        </p:nvSpPr>
        <p:spPr>
          <a:xfrm>
            <a:off x="1862817" y="7339434"/>
            <a:ext cx="2071095" cy="321821"/>
          </a:xfrm>
          <a:prstGeom prst="rect">
            <a:avLst/>
          </a:prstGeom>
          <a:noFill/>
          <a:ln/>
        </p:spPr>
        <p:txBody>
          <a:bodyPr wrap="none" lIns="0" tIns="0" rIns="0" bIns="0" rtlCol="0" anchor="t"/>
          <a:lstStyle/>
          <a:p>
            <a:pPr marL="0" indent="0" algn="r">
              <a:lnSpc>
                <a:spcPts val="1650"/>
              </a:lnSpc>
              <a:buNone/>
            </a:pPr>
            <a:r>
              <a:rPr lang="en-US" sz="1350" b="1" dirty="0">
                <a:solidFill>
                  <a:srgbClr val="4B4A4A"/>
                </a:solidFill>
                <a:latin typeface="Noto Serif SC Bold" pitchFamily="34" charset="0"/>
                <a:ea typeface="Noto Serif SC Bold" pitchFamily="34" charset="-122"/>
                <a:cs typeface="Noto Serif SC Bold" pitchFamily="34" charset="-120"/>
              </a:rPr>
              <a:t>Engineering</a:t>
            </a:r>
            <a:endParaRPr lang="en-US" sz="1350" dirty="0"/>
          </a:p>
        </p:txBody>
      </p:sp>
      <p:sp>
        <p:nvSpPr>
          <p:cNvPr id="26" name="Text 21"/>
          <p:cNvSpPr/>
          <p:nvPr/>
        </p:nvSpPr>
        <p:spPr>
          <a:xfrm>
            <a:off x="1862817" y="7752795"/>
            <a:ext cx="2071095" cy="514913"/>
          </a:xfrm>
          <a:prstGeom prst="rect">
            <a:avLst/>
          </a:prstGeom>
          <a:noFill/>
          <a:ln/>
        </p:spPr>
        <p:txBody>
          <a:bodyPr wrap="square" lIns="0" tIns="0" rIns="0" bIns="0" rtlCol="0" anchor="t"/>
          <a:lstStyle/>
          <a:p>
            <a:pPr marL="0" indent="0" algn="r">
              <a:lnSpc>
                <a:spcPts val="1350"/>
              </a:lnSpc>
              <a:buNone/>
            </a:pPr>
            <a:r>
              <a:rPr lang="en-US" sz="1050" dirty="0">
                <a:solidFill>
                  <a:srgbClr val="4B4A4A"/>
                </a:solidFill>
                <a:latin typeface="Geist" pitchFamily="34" charset="0"/>
                <a:ea typeface="Geist" pitchFamily="34" charset="-122"/>
                <a:cs typeface="Geist" pitchFamily="34" charset="-120"/>
              </a:rPr>
              <a:t>Problem-solving construction tasks</a:t>
            </a:r>
            <a:endParaRPr lang="en-US" sz="1050" dirty="0"/>
          </a:p>
        </p:txBody>
      </p:sp>
      <p:sp>
        <p:nvSpPr>
          <p:cNvPr id="27" name="Text 22"/>
          <p:cNvSpPr/>
          <p:nvPr/>
        </p:nvSpPr>
        <p:spPr>
          <a:xfrm>
            <a:off x="10639048" y="7339434"/>
            <a:ext cx="2208406" cy="321821"/>
          </a:xfrm>
          <a:prstGeom prst="rect">
            <a:avLst/>
          </a:prstGeom>
          <a:noFill/>
          <a:ln/>
        </p:spPr>
        <p:txBody>
          <a:bodyPr wrap="none" lIns="0" tIns="0" rIns="0" bIns="0" rtlCol="0" anchor="t"/>
          <a:lstStyle/>
          <a:p>
            <a:pPr marL="0" indent="0" algn="l">
              <a:lnSpc>
                <a:spcPts val="1650"/>
              </a:lnSpc>
              <a:buNone/>
            </a:pPr>
            <a:r>
              <a:rPr lang="en-US" sz="1350" b="1" dirty="0">
                <a:solidFill>
                  <a:srgbClr val="4B4A4A"/>
                </a:solidFill>
                <a:latin typeface="Noto Serif SC Bold" pitchFamily="34" charset="0"/>
                <a:ea typeface="Noto Serif SC Bold" pitchFamily="34" charset="-122"/>
                <a:cs typeface="Noto Serif SC Bold" pitchFamily="34" charset="-120"/>
              </a:rPr>
              <a:t>Arts</a:t>
            </a:r>
            <a:endParaRPr lang="en-US" sz="1350" dirty="0"/>
          </a:p>
        </p:txBody>
      </p:sp>
      <p:sp>
        <p:nvSpPr>
          <p:cNvPr id="28" name="Text 23"/>
          <p:cNvSpPr/>
          <p:nvPr/>
        </p:nvSpPr>
        <p:spPr>
          <a:xfrm>
            <a:off x="10639048" y="7752795"/>
            <a:ext cx="2208406" cy="514913"/>
          </a:xfrm>
          <a:prstGeom prst="rect">
            <a:avLst/>
          </a:prstGeom>
          <a:noFill/>
          <a:ln/>
        </p:spPr>
        <p:txBody>
          <a:bodyPr wrap="square" lIns="0" tIns="0" rIns="0" bIns="0" rtlCol="0" anchor="t"/>
          <a:lstStyle/>
          <a:p>
            <a:pPr marL="0" indent="0" algn="l">
              <a:lnSpc>
                <a:spcPts val="1350"/>
              </a:lnSpc>
              <a:buNone/>
            </a:pPr>
            <a:r>
              <a:rPr lang="en-US" sz="1050" dirty="0">
                <a:solidFill>
                  <a:srgbClr val="4B4A4A"/>
                </a:solidFill>
                <a:latin typeface="Geist" pitchFamily="34" charset="0"/>
                <a:ea typeface="Geist" pitchFamily="34" charset="-122"/>
                <a:cs typeface="Geist" pitchFamily="34" charset="-120"/>
              </a:rPr>
              <a:t>Creative expression and drama</a:t>
            </a:r>
            <a:endParaRPr lang="en-US" sz="1050" dirty="0"/>
          </a:p>
        </p:txBody>
      </p:sp>
      <p:sp>
        <p:nvSpPr>
          <p:cNvPr id="29" name="Text 24"/>
          <p:cNvSpPr/>
          <p:nvPr/>
        </p:nvSpPr>
        <p:spPr>
          <a:xfrm>
            <a:off x="483037" y="8988623"/>
            <a:ext cx="13664327" cy="187643"/>
          </a:xfrm>
          <a:prstGeom prst="rect">
            <a:avLst/>
          </a:prstGeom>
          <a:noFill/>
          <a:ln/>
        </p:spPr>
        <p:txBody>
          <a:bodyPr wrap="none" lIns="0" tIns="0" rIns="0" bIns="0" rtlCol="0" anchor="t"/>
          <a:lstStyle/>
          <a:p>
            <a:pPr marL="0" indent="0" algn="l">
              <a:lnSpc>
                <a:spcPts val="1450"/>
              </a:lnSpc>
              <a:buNone/>
            </a:pPr>
            <a:r>
              <a:rPr lang="en-US" sz="900" dirty="0">
                <a:solidFill>
                  <a:srgbClr val="4B4A4A"/>
                </a:solidFill>
                <a:latin typeface="Geist" pitchFamily="34" charset="0"/>
                <a:ea typeface="Geist" pitchFamily="34" charset="-122"/>
                <a:cs typeface="Geist" pitchFamily="34" charset="-120"/>
              </a:rPr>
              <a:t>Sự lồng ghép này tạo điều kiện cho trẻ sử dụng ngôn ngữ để mô tả, giải thích và đặt câu hỏi về thế giới xung quanh.</a:t>
            </a:r>
            <a:endParaRPr lang="en-US" sz="900" dirty="0"/>
          </a:p>
        </p:txBody>
      </p:sp>
      <p:pic>
        <p:nvPicPr>
          <p:cNvPr id="31" name="Picture 30">
            <a:extLst>
              <a:ext uri="{FF2B5EF4-FFF2-40B4-BE49-F238E27FC236}">
                <a16:creationId xmlns:a16="http://schemas.microsoft.com/office/drawing/2014/main" id="{E28A44A8-1A33-463E-81D1-0C05FDAA7BCA}"/>
              </a:ext>
            </a:extLst>
          </p:cNvPr>
          <p:cNvPicPr>
            <a:picLocks noChangeAspect="1"/>
          </p:cNvPicPr>
          <p:nvPr/>
        </p:nvPicPr>
        <p:blipFill>
          <a:blip r:embed="rId5"/>
          <a:stretch>
            <a:fillRect/>
          </a:stretch>
        </p:blipFill>
        <p:spPr>
          <a:xfrm>
            <a:off x="4171946" y="2953580"/>
            <a:ext cx="6276900" cy="4707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81194"/>
            <a:ext cx="12501443" cy="566976"/>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Ứng dụng AI: Sáng tạo Hình ảnh Minh họa Câu chuyện</a:t>
            </a:r>
            <a:endParaRPr lang="en-US" sz="3550" dirty="0"/>
          </a:p>
        </p:txBody>
      </p:sp>
      <p:sp>
        <p:nvSpPr>
          <p:cNvPr id="3" name="Text 1"/>
          <p:cNvSpPr/>
          <p:nvPr/>
        </p:nvSpPr>
        <p:spPr>
          <a:xfrm>
            <a:off x="793790" y="1911072"/>
            <a:ext cx="13042821" cy="290274"/>
          </a:xfrm>
          <a:prstGeom prst="rect">
            <a:avLst/>
          </a:prstGeom>
          <a:noFill/>
          <a:ln/>
        </p:spPr>
        <p:txBody>
          <a:bodyPr wrap="none" lIns="0" tIns="0" rIns="0" bIns="0" rtlCol="0" anchor="t"/>
          <a:lstStyle/>
          <a:p>
            <a:pPr marL="0" indent="0" algn="l">
              <a:lnSpc>
                <a:spcPts val="2250"/>
              </a:lnSpc>
              <a:buNone/>
            </a:pPr>
            <a:r>
              <a:rPr lang="en-US" sz="2000" b="1" dirty="0">
                <a:solidFill>
                  <a:srgbClr val="4B4A4A"/>
                </a:solidFill>
                <a:latin typeface="Times New Roman" panose="02020603050405020304" pitchFamily="18" charset="0"/>
                <a:ea typeface="Geist" pitchFamily="34" charset="-122"/>
                <a:cs typeface="Times New Roman" panose="02020603050405020304" pitchFamily="18" charset="0"/>
              </a:rPr>
              <a:t>AI trở thành công cụ đắc lực giúp giáo viên tạo ra tài nguyên học tập trực quan, sinh động và phù hợp với chủ đề.</a:t>
            </a:r>
            <a:endParaRPr lang="en-US" sz="2000" b="1" dirty="0">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801410" y="2523768"/>
            <a:ext cx="4245769" cy="2177534"/>
          </a:xfrm>
          <a:prstGeom prst="rect">
            <a:avLst/>
          </a:prstGeom>
        </p:spPr>
      </p:pic>
      <p:pic>
        <p:nvPicPr>
          <p:cNvPr id="6" name="Image 2" descr="preencoded.png"/>
          <p:cNvPicPr>
            <a:picLocks noChangeAspect="1"/>
          </p:cNvPicPr>
          <p:nvPr/>
        </p:nvPicPr>
        <p:blipFill>
          <a:blip r:embed="rId4"/>
          <a:stretch>
            <a:fillRect/>
          </a:stretch>
        </p:blipFill>
        <p:spPr>
          <a:xfrm>
            <a:off x="9583222" y="2523768"/>
            <a:ext cx="4245769" cy="2177534"/>
          </a:xfrm>
          <a:prstGeom prst="rect">
            <a:avLst/>
          </a:prstGeom>
        </p:spPr>
      </p:pic>
      <p:sp>
        <p:nvSpPr>
          <p:cNvPr id="7" name="Text 2"/>
          <p:cNvSpPr/>
          <p:nvPr/>
        </p:nvSpPr>
        <p:spPr>
          <a:xfrm>
            <a:off x="793790" y="5205174"/>
            <a:ext cx="3125272" cy="283488"/>
          </a:xfrm>
          <a:prstGeom prst="rect">
            <a:avLst/>
          </a:prstGeom>
          <a:noFill/>
          <a:ln/>
        </p:spPr>
        <p:txBody>
          <a:bodyPr wrap="none" lIns="0" tIns="0" rIns="0" bIns="0" rtlCol="0" anchor="t"/>
          <a:lstStyle/>
          <a:p>
            <a:pPr marL="0" indent="0" algn="l">
              <a:lnSpc>
                <a:spcPts val="2200"/>
              </a:lnSpc>
              <a:buNone/>
            </a:pPr>
            <a:r>
              <a:rPr lang="en-US" sz="1750" b="1" dirty="0">
                <a:solidFill>
                  <a:srgbClr val="006747"/>
                </a:solidFill>
                <a:latin typeface="Noto Serif SC Bold" pitchFamily="34" charset="0"/>
                <a:ea typeface="Noto Serif SC Bold" pitchFamily="34" charset="-122"/>
                <a:cs typeface="Noto Serif SC Bold" pitchFamily="34" charset="-120"/>
              </a:rPr>
              <a:t>AI tạo Nhân vật 3D Độc đáo</a:t>
            </a:r>
            <a:endParaRPr lang="en-US" sz="1750" dirty="0"/>
          </a:p>
        </p:txBody>
      </p:sp>
      <p:sp>
        <p:nvSpPr>
          <p:cNvPr id="8" name="Text 3"/>
          <p:cNvSpPr/>
          <p:nvPr/>
        </p:nvSpPr>
        <p:spPr>
          <a:xfrm>
            <a:off x="744438" y="5712345"/>
            <a:ext cx="6300073" cy="870823"/>
          </a:xfrm>
          <a:prstGeom prst="rect">
            <a:avLst/>
          </a:prstGeom>
          <a:noFill/>
          <a:ln/>
        </p:spPr>
        <p:txBody>
          <a:bodyPr wrap="square" lIns="0" tIns="0" rIns="0" bIns="0" rtlCol="0" anchor="t"/>
          <a:lstStyle/>
          <a:p>
            <a:pPr marL="342900" indent="-342900" algn="l">
              <a:lnSpc>
                <a:spcPts val="2250"/>
              </a:lnSpc>
              <a:buSzPct val="100000"/>
              <a:buChar char="•"/>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Giáo viên sử dụng AI (như Midjourney, DALL-E) để tạo ra các nhân vật truyện tranh quen thuộc (Cô bé quàng khăn đỏ, Chú thỏ thông minh...) với hình ảnh 3D sống động.</a:t>
            </a:r>
            <a:endParaRPr lang="en-US" sz="2000" dirty="0">
              <a:latin typeface="Times New Roman" panose="02020603050405020304" pitchFamily="18" charset="0"/>
              <a:cs typeface="Times New Roman" panose="02020603050405020304" pitchFamily="18" charset="0"/>
            </a:endParaRPr>
          </a:p>
        </p:txBody>
      </p:sp>
      <p:sp>
        <p:nvSpPr>
          <p:cNvPr id="9" name="Text 4"/>
          <p:cNvSpPr/>
          <p:nvPr/>
        </p:nvSpPr>
        <p:spPr>
          <a:xfrm>
            <a:off x="744437" y="6883116"/>
            <a:ext cx="6300073" cy="580549"/>
          </a:xfrm>
          <a:prstGeom prst="rect">
            <a:avLst/>
          </a:prstGeom>
          <a:noFill/>
          <a:ln/>
        </p:spPr>
        <p:txBody>
          <a:bodyPr wrap="square" lIns="0" tIns="0" rIns="0" bIns="0" rtlCol="0" anchor="t"/>
          <a:lstStyle/>
          <a:p>
            <a:pPr marL="342900" indent="-342900" algn="l">
              <a:lnSpc>
                <a:spcPts val="2250"/>
              </a:lnSpc>
              <a:buSzPct val="100000"/>
              <a:buChar char="•"/>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Những hình ảnh này thay thế cho tranh phẳng, thu hút sự chú ý của trẻ tuyệt đối.</a:t>
            </a:r>
            <a:endParaRPr lang="en-US" sz="2000" dirty="0">
              <a:latin typeface="Times New Roman" panose="02020603050405020304" pitchFamily="18" charset="0"/>
              <a:cs typeface="Times New Roman" panose="02020603050405020304" pitchFamily="18" charset="0"/>
            </a:endParaRPr>
          </a:p>
        </p:txBody>
      </p:sp>
      <p:sp>
        <p:nvSpPr>
          <p:cNvPr id="10" name="Text 5"/>
          <p:cNvSpPr/>
          <p:nvPr/>
        </p:nvSpPr>
        <p:spPr>
          <a:xfrm>
            <a:off x="7544157" y="5205174"/>
            <a:ext cx="3599497" cy="283488"/>
          </a:xfrm>
          <a:prstGeom prst="rect">
            <a:avLst/>
          </a:prstGeom>
          <a:noFill/>
          <a:ln/>
        </p:spPr>
        <p:txBody>
          <a:bodyPr wrap="none" lIns="0" tIns="0" rIns="0" bIns="0" rtlCol="0" anchor="t"/>
          <a:lstStyle/>
          <a:p>
            <a:pPr marL="0" indent="0" algn="l">
              <a:lnSpc>
                <a:spcPts val="2200"/>
              </a:lnSpc>
              <a:buNone/>
            </a:pPr>
            <a:r>
              <a:rPr lang="en-US" sz="1750" b="1" dirty="0">
                <a:solidFill>
                  <a:srgbClr val="006747"/>
                </a:solidFill>
                <a:latin typeface="Noto Serif SC Bold" pitchFamily="34" charset="0"/>
                <a:ea typeface="Noto Serif SC Bold" pitchFamily="34" charset="-122"/>
                <a:cs typeface="Noto Serif SC Bold" pitchFamily="34" charset="-120"/>
              </a:rPr>
              <a:t>Kích thích Ngôn ngữ Hoạt động</a:t>
            </a:r>
            <a:endParaRPr lang="en-US" sz="1750" dirty="0"/>
          </a:p>
        </p:txBody>
      </p:sp>
      <p:sp>
        <p:nvSpPr>
          <p:cNvPr id="11" name="Text 6"/>
          <p:cNvSpPr/>
          <p:nvPr/>
        </p:nvSpPr>
        <p:spPr>
          <a:xfrm>
            <a:off x="7544157" y="5670113"/>
            <a:ext cx="6300073" cy="580549"/>
          </a:xfrm>
          <a:prstGeom prst="rect">
            <a:avLst/>
          </a:prstGeom>
          <a:noFill/>
          <a:ln/>
        </p:spPr>
        <p:txBody>
          <a:bodyPr wrap="square" lIns="0" tIns="0" rIns="0" bIns="0" rtlCol="0" anchor="t"/>
          <a:lstStyle/>
          <a:p>
            <a:pPr marL="342900" indent="-342900" algn="l">
              <a:lnSpc>
                <a:spcPts val="2250"/>
              </a:lnSpc>
              <a:buSzPct val="100000"/>
              <a:buChar char="•"/>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Trẻ quan sát, mô tả chi tiết nhân vật, bối cảnh (màu sắc, hành động, cảm xúc...).</a:t>
            </a:r>
            <a:endParaRPr lang="en-US" sz="2000" dirty="0">
              <a:latin typeface="Times New Roman" panose="02020603050405020304" pitchFamily="18" charset="0"/>
              <a:cs typeface="Times New Roman" panose="02020603050405020304" pitchFamily="18" charset="0"/>
            </a:endParaRPr>
          </a:p>
        </p:txBody>
      </p:sp>
      <p:sp>
        <p:nvSpPr>
          <p:cNvPr id="12" name="Text 7"/>
          <p:cNvSpPr/>
          <p:nvPr/>
        </p:nvSpPr>
        <p:spPr>
          <a:xfrm>
            <a:off x="7544157" y="6314123"/>
            <a:ext cx="6300073" cy="580549"/>
          </a:xfrm>
          <a:prstGeom prst="rect">
            <a:avLst/>
          </a:prstGeom>
          <a:noFill/>
          <a:ln/>
        </p:spPr>
        <p:txBody>
          <a:bodyPr wrap="square" lIns="0" tIns="0" rIns="0" bIns="0" rtlCol="0" anchor="t"/>
          <a:lstStyle/>
          <a:p>
            <a:pPr marL="342900" indent="-342900" algn="l">
              <a:lnSpc>
                <a:spcPts val="2250"/>
              </a:lnSpc>
              <a:buSzPct val="100000"/>
              <a:buChar char="•"/>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Trẻ được khuyến khích đặt câu, kể lại câu chuyện theo cách hiểu của mình, hoặc sáng tạo ra một kết thúc mới.</a:t>
            </a:r>
            <a:endParaRPr lang="en-US" sz="20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C84C269B-A646-403B-9870-88FBB3319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4765" y="2446451"/>
            <a:ext cx="5327725" cy="3073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13977" y="208358"/>
            <a:ext cx="130428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Ứng dụng AI: Trò chơi Tương tác Ngôn ngữ Đa giác quan</a:t>
            </a:r>
            <a:endParaRPr lang="en-US" sz="4450" dirty="0"/>
          </a:p>
        </p:txBody>
      </p:sp>
      <p:sp>
        <p:nvSpPr>
          <p:cNvPr id="3" name="Text 1"/>
          <p:cNvSpPr/>
          <p:nvPr/>
        </p:nvSpPr>
        <p:spPr>
          <a:xfrm>
            <a:off x="726968" y="1620394"/>
            <a:ext cx="13042821" cy="633833"/>
          </a:xfrm>
          <a:prstGeom prst="rect">
            <a:avLst/>
          </a:prstGeom>
          <a:noFill/>
          <a:ln/>
        </p:spPr>
        <p:txBody>
          <a:bodyPr wrap="none" lIns="0" tIns="0" rIns="0" bIns="0" rtlCol="0" anchor="t"/>
          <a:lstStyle/>
          <a:p>
            <a:pPr marL="0" indent="0" algn="l">
              <a:lnSpc>
                <a:spcPts val="285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Các trò chơi tương tác sử dụng công nghệ nhận diện giọng nói giúp biến buổi học thành sân chơi vui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vẻ</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endParaRPr lang="vi-VN" sz="2400" dirty="0">
              <a:solidFill>
                <a:srgbClr val="4B4A4A"/>
              </a:solidFill>
              <a:latin typeface="Times New Roman" panose="02020603050405020304" pitchFamily="18" charset="0"/>
              <a:ea typeface="Geist" pitchFamily="34" charset="-122"/>
              <a:cs typeface="Times New Roman" panose="02020603050405020304" pitchFamily="18" charset="0"/>
            </a:endParaRPr>
          </a:p>
          <a:p>
            <a:pPr marL="0" indent="0" algn="l">
              <a:lnSpc>
                <a:spcPts val="2850"/>
              </a:lnSpc>
              <a:buNone/>
            </a:pP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hiệu quả.</a:t>
            </a:r>
            <a:endParaRPr lang="en-US" sz="2400" dirty="0">
              <a:latin typeface="Times New Roman" panose="02020603050405020304" pitchFamily="18" charset="0"/>
              <a:cs typeface="Times New Roman" panose="02020603050405020304" pitchFamily="18" charset="0"/>
            </a:endParaRPr>
          </a:p>
        </p:txBody>
      </p:sp>
      <p:sp>
        <p:nvSpPr>
          <p:cNvPr id="4" name="Shape 2"/>
          <p:cNvSpPr/>
          <p:nvPr/>
        </p:nvSpPr>
        <p:spPr>
          <a:xfrm>
            <a:off x="921067" y="4121945"/>
            <a:ext cx="3983020" cy="4035385"/>
          </a:xfrm>
          <a:prstGeom prst="roundRect">
            <a:avLst>
              <a:gd name="adj" fmla="val 5059"/>
            </a:avLst>
          </a:prstGeom>
          <a:solidFill>
            <a:srgbClr val="D1EFE4"/>
          </a:solidFill>
          <a:ln w="7620">
            <a:solidFill>
              <a:srgbClr val="B7D5CA"/>
            </a:solidFill>
            <a:prstDash val="solid"/>
          </a:ln>
        </p:spPr>
        <p:txBody>
          <a:bodyPr/>
          <a:lstStyle/>
          <a:p>
            <a:endParaRPr lang="en-US" dirty="0"/>
          </a:p>
        </p:txBody>
      </p:sp>
      <p:sp>
        <p:nvSpPr>
          <p:cNvPr id="7" name="Text 4"/>
          <p:cNvSpPr/>
          <p:nvPr/>
        </p:nvSpPr>
        <p:spPr>
          <a:xfrm>
            <a:off x="1028224" y="4483418"/>
            <a:ext cx="3727490" cy="708660"/>
          </a:xfrm>
          <a:prstGeom prst="rect">
            <a:avLst/>
          </a:prstGeom>
          <a:noFill/>
          <a:ln/>
        </p:spPr>
        <p:txBody>
          <a:bodyPr wrap="squar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Trò chơi "Nói đúng - Hình hiện ra"</a:t>
            </a:r>
            <a:endParaRPr lang="en-US" sz="2200" dirty="0"/>
          </a:p>
        </p:txBody>
      </p:sp>
      <p:sp>
        <p:nvSpPr>
          <p:cNvPr id="8" name="Text 5"/>
          <p:cNvSpPr/>
          <p:nvPr/>
        </p:nvSpPr>
        <p:spPr>
          <a:xfrm>
            <a:off x="1028224" y="5328166"/>
            <a:ext cx="3727490" cy="1814513"/>
          </a:xfrm>
          <a:prstGeom prst="rect">
            <a:avLst/>
          </a:prstGeom>
          <a:noFill/>
          <a:ln/>
        </p:spPr>
        <p:txBody>
          <a:bodyPr wrap="square" lIns="0" tIns="0" rIns="0" bIns="0" rtlCol="0" anchor="t"/>
          <a:lstStyle/>
          <a:p>
            <a:pPr marL="0" indent="0" algn="l">
              <a:lnSpc>
                <a:spcPts val="285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Trẻ nói tên đồ vật, con vật hoặc miêu tả hành động. Hệ thống AI nhận diện giọng nói và ngay lập tức hiển thị hình ảnh 3D hoặc âm thanh tương ứng.</a:t>
            </a:r>
            <a:endParaRPr lang="en-US" sz="2000" dirty="0">
              <a:latin typeface="Times New Roman" panose="02020603050405020304" pitchFamily="18" charset="0"/>
              <a:cs typeface="Times New Roman" panose="02020603050405020304" pitchFamily="18" charset="0"/>
            </a:endParaRPr>
          </a:p>
        </p:txBody>
      </p:sp>
      <p:sp>
        <p:nvSpPr>
          <p:cNvPr id="9" name="Shape 6"/>
          <p:cNvSpPr/>
          <p:nvPr/>
        </p:nvSpPr>
        <p:spPr>
          <a:xfrm>
            <a:off x="5224582" y="4181838"/>
            <a:ext cx="4196358" cy="4035385"/>
          </a:xfrm>
          <a:prstGeom prst="roundRect">
            <a:avLst>
              <a:gd name="adj" fmla="val 5059"/>
            </a:avLst>
          </a:prstGeom>
          <a:solidFill>
            <a:srgbClr val="D1EFE4"/>
          </a:solidFill>
          <a:ln w="7620">
            <a:solidFill>
              <a:srgbClr val="B7D5CA"/>
            </a:solidFill>
            <a:prstDash val="solid"/>
          </a:ln>
        </p:spPr>
      </p:sp>
      <p:sp>
        <p:nvSpPr>
          <p:cNvPr id="12" name="Text 8"/>
          <p:cNvSpPr/>
          <p:nvPr/>
        </p:nvSpPr>
        <p:spPr>
          <a:xfrm>
            <a:off x="5451396" y="4483418"/>
            <a:ext cx="3727490" cy="708660"/>
          </a:xfrm>
          <a:prstGeom prst="rect">
            <a:avLst/>
          </a:prstGeom>
          <a:noFill/>
          <a:ln/>
        </p:spPr>
        <p:txBody>
          <a:bodyPr wrap="squar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“Chiếc hộp bí mật - AI bật mí"</a:t>
            </a:r>
            <a:endParaRPr lang="en-US" sz="2200" dirty="0"/>
          </a:p>
        </p:txBody>
      </p:sp>
      <p:sp>
        <p:nvSpPr>
          <p:cNvPr id="13" name="Text 9"/>
          <p:cNvSpPr/>
          <p:nvPr/>
        </p:nvSpPr>
        <p:spPr>
          <a:xfrm>
            <a:off x="5451396" y="5328166"/>
            <a:ext cx="3727490" cy="1814513"/>
          </a:xfrm>
          <a:prstGeom prst="rect">
            <a:avLst/>
          </a:prstGeom>
          <a:noFill/>
          <a:ln/>
        </p:spPr>
        <p:txBody>
          <a:bodyPr wrap="square" lIns="0" tIns="0" rIns="0" bIns="0" rtlCol="0" anchor="t"/>
          <a:lstStyle/>
          <a:p>
            <a:pPr marL="0" indent="0" algn="l">
              <a:lnSpc>
                <a:spcPts val="285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Trẻ đặt câu hỏi mô tả (AI chỉ trả lời "Đúng/Sai"). Khi trẻ đoán đúng nhân vật/đồ vật bí mật, AI sẽ tạo hiệu ứng để hình ảnh xuất hiện ấn tượng.</a:t>
            </a:r>
            <a:endParaRPr lang="en-US" sz="2000" dirty="0">
              <a:latin typeface="Times New Roman" panose="02020603050405020304" pitchFamily="18" charset="0"/>
              <a:cs typeface="Times New Roman" panose="02020603050405020304" pitchFamily="18" charset="0"/>
            </a:endParaRPr>
          </a:p>
        </p:txBody>
      </p:sp>
      <p:sp>
        <p:nvSpPr>
          <p:cNvPr id="14" name="Shape 10"/>
          <p:cNvSpPr/>
          <p:nvPr/>
        </p:nvSpPr>
        <p:spPr>
          <a:xfrm>
            <a:off x="9726313" y="4151723"/>
            <a:ext cx="4196358" cy="4035385"/>
          </a:xfrm>
          <a:prstGeom prst="roundRect">
            <a:avLst>
              <a:gd name="adj" fmla="val 5059"/>
            </a:avLst>
          </a:prstGeom>
          <a:solidFill>
            <a:srgbClr val="D1EFE4"/>
          </a:solidFill>
          <a:ln w="7620">
            <a:solidFill>
              <a:srgbClr val="B7D5CA"/>
            </a:solidFill>
            <a:prstDash val="solid"/>
          </a:ln>
        </p:spPr>
        <p:txBody>
          <a:bodyPr/>
          <a:lstStyle/>
          <a:p>
            <a:endParaRPr lang="en-US" dirty="0"/>
          </a:p>
        </p:txBody>
      </p:sp>
      <p:sp>
        <p:nvSpPr>
          <p:cNvPr id="17" name="Text 12"/>
          <p:cNvSpPr/>
          <p:nvPr/>
        </p:nvSpPr>
        <p:spPr>
          <a:xfrm>
            <a:off x="9874568" y="4483418"/>
            <a:ext cx="3103840"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Luyện phát âm chuẩn</a:t>
            </a:r>
            <a:endParaRPr lang="en-US" sz="2200" dirty="0"/>
          </a:p>
        </p:txBody>
      </p:sp>
      <p:sp>
        <p:nvSpPr>
          <p:cNvPr id="18" name="Text 13"/>
          <p:cNvSpPr/>
          <p:nvPr/>
        </p:nvSpPr>
        <p:spPr>
          <a:xfrm>
            <a:off x="9874568" y="4973836"/>
            <a:ext cx="3727490" cy="1814513"/>
          </a:xfrm>
          <a:prstGeom prst="rect">
            <a:avLst/>
          </a:prstGeom>
          <a:noFill/>
          <a:ln/>
        </p:spPr>
        <p:txBody>
          <a:bodyPr wrap="square" lIns="0" tIns="0" rIns="0" bIns="0" rtlCol="0" anchor="t"/>
          <a:lstStyle/>
          <a:p>
            <a:pPr marL="0" indent="0" algn="l">
              <a:lnSpc>
                <a:spcPts val="285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AI nhận diện và so sánh giọng nói của trẻ với giọng mẫu, đưa ra phản hồi trực quan (ví dụ: thanh màu xanh khi nói chuẩn) giúp trẻ tự điều chỉnh.</a:t>
            </a:r>
            <a:endParaRPr lang="en-US" sz="2000"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4254CEE8-8442-4125-95DF-1BD380795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743" y="1959086"/>
            <a:ext cx="3634963" cy="22835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4899BB3-13C8-44D7-BE10-5F1911154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535" y="1948490"/>
            <a:ext cx="2937948" cy="22835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6BF9873-C076-4E7A-9943-EEC423BDA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5856" y="1927806"/>
            <a:ext cx="3128081" cy="2346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221581"/>
            <a:ext cx="130428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Hoạt động STEAM: Bé Kể chuyện Sáng tạo cùng AI</a:t>
            </a:r>
            <a:endParaRPr lang="en-US" sz="4450" dirty="0"/>
          </a:p>
        </p:txBody>
      </p:sp>
      <p:sp>
        <p:nvSpPr>
          <p:cNvPr id="3" name="Text 1"/>
          <p:cNvSpPr/>
          <p:nvPr/>
        </p:nvSpPr>
        <p:spPr>
          <a:xfrm>
            <a:off x="793790" y="3092768"/>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Đây là hoạt động tích hợp đa lĩnh vực, nơi trẻ sử dụng nghệ thuật, công nghệ và ngôn ngữ để thể hiện sự sáng tạo cá nhân.</a:t>
            </a:r>
            <a:endParaRPr lang="en-US" sz="1750" dirty="0"/>
          </a:p>
        </p:txBody>
      </p:sp>
      <p:sp>
        <p:nvSpPr>
          <p:cNvPr id="4" name="Text 2"/>
          <p:cNvSpPr/>
          <p:nvPr/>
        </p:nvSpPr>
        <p:spPr>
          <a:xfrm>
            <a:off x="793790" y="393763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1. Vẽ nhân vật</a:t>
            </a:r>
            <a:endParaRPr lang="en-US" sz="2200" dirty="0"/>
          </a:p>
        </p:txBody>
      </p:sp>
      <p:sp>
        <p:nvSpPr>
          <p:cNvPr id="5" name="Text 3"/>
          <p:cNvSpPr/>
          <p:nvPr/>
        </p:nvSpPr>
        <p:spPr>
          <a:xfrm>
            <a:off x="793790" y="4428053"/>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Trẻ tự do vẽ nhân vật truyện tranh hoặc đồ vật yêu thích bằng tay, thể hiện cá tính riêng.</a:t>
            </a:r>
            <a:endParaRPr lang="en-US" sz="1750" dirty="0"/>
          </a:p>
        </p:txBody>
      </p:sp>
      <p:sp>
        <p:nvSpPr>
          <p:cNvPr id="6" name="Text 4"/>
          <p:cNvSpPr/>
          <p:nvPr/>
        </p:nvSpPr>
        <p:spPr>
          <a:xfrm>
            <a:off x="5235893" y="393763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2. Chuyển hóa 3D</a:t>
            </a:r>
            <a:endParaRPr lang="en-US" sz="2200" dirty="0"/>
          </a:p>
        </p:txBody>
      </p:sp>
      <p:sp>
        <p:nvSpPr>
          <p:cNvPr id="7" name="Text 5"/>
          <p:cNvSpPr/>
          <p:nvPr/>
        </p:nvSpPr>
        <p:spPr>
          <a:xfrm>
            <a:off x="5235893" y="4428053"/>
            <a:ext cx="4158615"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Giáo viên chụp lại bức vẽ và sử dụng AI để nhanh chóng chuyển hóa chúng thành mô hình 3D sinh động, có thể xoay và tương tác.</a:t>
            </a:r>
            <a:endParaRPr lang="en-US" sz="1750" dirty="0"/>
          </a:p>
        </p:txBody>
      </p:sp>
      <p:sp>
        <p:nvSpPr>
          <p:cNvPr id="8" name="Text 6"/>
          <p:cNvSpPr/>
          <p:nvPr/>
        </p:nvSpPr>
        <p:spPr>
          <a:xfrm>
            <a:off x="9677995" y="3937635"/>
            <a:ext cx="326076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3. Sáng tạo câu chuyện</a:t>
            </a:r>
            <a:endParaRPr lang="en-US" sz="2200" dirty="0"/>
          </a:p>
        </p:txBody>
      </p:sp>
      <p:sp>
        <p:nvSpPr>
          <p:cNvPr id="9" name="Text 7"/>
          <p:cNvSpPr/>
          <p:nvPr/>
        </p:nvSpPr>
        <p:spPr>
          <a:xfrm>
            <a:off x="9677995" y="4428053"/>
            <a:ext cx="4158615"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Trẻ kể lại câu chuyện của mình với chính nhân vật 3D do mình tạo ra, giúp ngôn ngữ gắn liền với trải nghiệm nghệ thuật và công nghệ.</a:t>
            </a:r>
            <a:endParaRPr lang="en-US" sz="1750" dirty="0"/>
          </a:p>
        </p:txBody>
      </p:sp>
      <p:sp>
        <p:nvSpPr>
          <p:cNvPr id="10" name="Text 8"/>
          <p:cNvSpPr/>
          <p:nvPr/>
        </p:nvSpPr>
        <p:spPr>
          <a:xfrm>
            <a:off x="1133951" y="6389965"/>
            <a:ext cx="12702659" cy="362903"/>
          </a:xfrm>
          <a:prstGeom prst="rect">
            <a:avLst/>
          </a:prstGeom>
          <a:noFill/>
          <a:ln/>
        </p:spPr>
        <p:txBody>
          <a:bodyPr wrap="none" lIns="0" tIns="0" rIns="0" bIns="0" rtlCol="0" anchor="t"/>
          <a:lstStyle/>
          <a:p>
            <a:pPr marL="0" indent="0" algn="l">
              <a:lnSpc>
                <a:spcPts val="2850"/>
              </a:lnSpc>
              <a:buNone/>
            </a:pPr>
            <a:r>
              <a:rPr lang="en-US" sz="1750" b="1" dirty="0">
                <a:solidFill>
                  <a:srgbClr val="4B4A4A"/>
                </a:solidFill>
                <a:latin typeface="Geist" pitchFamily="34" charset="0"/>
                <a:ea typeface="Geist" pitchFamily="34" charset="-122"/>
                <a:cs typeface="Geist" pitchFamily="34" charset="-120"/>
              </a:rPr>
              <a:t>Tích hợp:</a:t>
            </a:r>
            <a:r>
              <a:rPr lang="en-US" sz="1750" dirty="0">
                <a:solidFill>
                  <a:srgbClr val="4B4A4A"/>
                </a:solidFill>
                <a:latin typeface="Geist" pitchFamily="34" charset="0"/>
                <a:ea typeface="Geist" pitchFamily="34" charset="-122"/>
                <a:cs typeface="Geist" pitchFamily="34" charset="-120"/>
              </a:rPr>
              <a:t> </a:t>
            </a:r>
            <a:r>
              <a:rPr lang="en-US" sz="1750" dirty="0">
                <a:solidFill>
                  <a:srgbClr val="006747"/>
                </a:solidFill>
                <a:latin typeface="Geist" pitchFamily="34" charset="0"/>
                <a:ea typeface="Geist" pitchFamily="34" charset="-122"/>
                <a:cs typeface="Geist" pitchFamily="34" charset="-120"/>
              </a:rPr>
              <a:t>Ngôn ngữ</a:t>
            </a:r>
            <a:r>
              <a:rPr lang="en-US" sz="1750" dirty="0">
                <a:solidFill>
                  <a:srgbClr val="4B4A4A"/>
                </a:solidFill>
                <a:latin typeface="Geist" pitchFamily="34" charset="0"/>
                <a:ea typeface="Geist" pitchFamily="34" charset="-122"/>
                <a:cs typeface="Geist" pitchFamily="34" charset="-120"/>
              </a:rPr>
              <a:t> (Kể chuyện, mô tả) – </a:t>
            </a:r>
            <a:r>
              <a:rPr lang="en-US" sz="1750" dirty="0">
                <a:solidFill>
                  <a:srgbClr val="335E23"/>
                </a:solidFill>
                <a:latin typeface="Geist" pitchFamily="34" charset="0"/>
                <a:ea typeface="Geist" pitchFamily="34" charset="-122"/>
                <a:cs typeface="Geist" pitchFamily="34" charset="-120"/>
              </a:rPr>
              <a:t>Nghệ thuật</a:t>
            </a:r>
            <a:r>
              <a:rPr lang="en-US" sz="1750" dirty="0">
                <a:solidFill>
                  <a:srgbClr val="4B4A4A"/>
                </a:solidFill>
                <a:latin typeface="Geist" pitchFamily="34" charset="0"/>
                <a:ea typeface="Geist" pitchFamily="34" charset="-122"/>
                <a:cs typeface="Geist" pitchFamily="34" charset="-120"/>
              </a:rPr>
              <a:t> (Vẽ, tạo hình) – </a:t>
            </a:r>
            <a:r>
              <a:rPr lang="en-US" sz="1750" dirty="0">
                <a:solidFill>
                  <a:srgbClr val="8CAB18"/>
                </a:solidFill>
                <a:latin typeface="Geist" pitchFamily="34" charset="0"/>
                <a:ea typeface="Geist" pitchFamily="34" charset="-122"/>
                <a:cs typeface="Geist" pitchFamily="34" charset="-120"/>
              </a:rPr>
              <a:t>Công nghệ</a:t>
            </a:r>
            <a:r>
              <a:rPr lang="en-US" sz="1750" dirty="0">
                <a:solidFill>
                  <a:srgbClr val="4B4A4A"/>
                </a:solidFill>
                <a:latin typeface="Geist" pitchFamily="34" charset="0"/>
                <a:ea typeface="Geist" pitchFamily="34" charset="-122"/>
                <a:cs typeface="Geist" pitchFamily="34" charset="-120"/>
              </a:rPr>
              <a:t> (AI chuyển hóa 3D).</a:t>
            </a:r>
            <a:endParaRPr lang="en-US" sz="1750" dirty="0"/>
          </a:p>
        </p:txBody>
      </p:sp>
      <p:sp>
        <p:nvSpPr>
          <p:cNvPr id="11" name="Shape 9"/>
          <p:cNvSpPr/>
          <p:nvPr/>
        </p:nvSpPr>
        <p:spPr>
          <a:xfrm>
            <a:off x="793790" y="6134814"/>
            <a:ext cx="30480" cy="873204"/>
          </a:xfrm>
          <a:prstGeom prst="rect">
            <a:avLst/>
          </a:prstGeom>
          <a:solidFill>
            <a:srgbClr val="006747"/>
          </a:solidFill>
          <a:ln/>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21851" y="410051"/>
            <a:ext cx="4399240" cy="372785"/>
          </a:xfrm>
          <a:prstGeom prst="rect">
            <a:avLst/>
          </a:prstGeom>
          <a:noFill/>
          <a:ln/>
        </p:spPr>
        <p:txBody>
          <a:bodyPr wrap="none" lIns="0" tIns="0" rIns="0" bIns="0" rtlCol="0" anchor="t"/>
          <a:lstStyle/>
          <a:p>
            <a:pPr marL="0" indent="0" algn="l">
              <a:lnSpc>
                <a:spcPts val="2900"/>
              </a:lnSpc>
              <a:buNone/>
            </a:pPr>
            <a:r>
              <a:rPr lang="en-US" sz="3600" b="1" dirty="0">
                <a:solidFill>
                  <a:srgbClr val="006747"/>
                </a:solidFill>
                <a:latin typeface="Noto Serif SC Bold" pitchFamily="34" charset="0"/>
                <a:ea typeface="Noto Serif SC Bold" pitchFamily="34" charset="-122"/>
                <a:cs typeface="Noto Serif SC Bold" pitchFamily="34" charset="-120"/>
              </a:rPr>
              <a:t>Kết quả và Hiệu quả đạt được</a:t>
            </a:r>
            <a:endParaRPr lang="en-US" sz="3600" dirty="0"/>
          </a:p>
        </p:txBody>
      </p:sp>
      <p:sp>
        <p:nvSpPr>
          <p:cNvPr id="3" name="Text 1"/>
          <p:cNvSpPr/>
          <p:nvPr/>
        </p:nvSpPr>
        <p:spPr>
          <a:xfrm>
            <a:off x="521851" y="1021318"/>
            <a:ext cx="13586698" cy="190857"/>
          </a:xfrm>
          <a:prstGeom prst="rect">
            <a:avLst/>
          </a:prstGeom>
          <a:noFill/>
          <a:ln/>
        </p:spPr>
        <p:txBody>
          <a:bodyPr wrap="none" lIns="0" tIns="0" rIns="0" bIns="0" rtlCol="0" anchor="t"/>
          <a:lstStyle/>
          <a:p>
            <a:pPr marL="0" indent="0" algn="l">
              <a:lnSpc>
                <a:spcPts val="150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Sau quá trình ứng dụng công nghệ AI, chúng tôi nhận thấy những chuyển biến tích cực rõ rệt ở trẻ và môi trường giáo dục.</a:t>
            </a:r>
            <a:endParaRPr lang="en-US" sz="2000" dirty="0">
              <a:latin typeface="Times New Roman" panose="02020603050405020304" pitchFamily="18" charset="0"/>
              <a:cs typeface="Times New Roman" panose="02020603050405020304" pitchFamily="18" charset="0"/>
            </a:endParaRPr>
          </a:p>
        </p:txBody>
      </p:sp>
      <p:sp>
        <p:nvSpPr>
          <p:cNvPr id="4" name="Text 2"/>
          <p:cNvSpPr/>
          <p:nvPr/>
        </p:nvSpPr>
        <p:spPr>
          <a:xfrm>
            <a:off x="521851" y="1405890"/>
            <a:ext cx="4429482" cy="393621"/>
          </a:xfrm>
          <a:prstGeom prst="rect">
            <a:avLst/>
          </a:prstGeom>
          <a:noFill/>
          <a:ln/>
        </p:spPr>
        <p:txBody>
          <a:bodyPr wrap="none" lIns="0" tIns="0" rIns="0" bIns="0" rtlCol="0" anchor="t"/>
          <a:lstStyle/>
          <a:p>
            <a:pPr marL="0" indent="0" algn="ctr">
              <a:lnSpc>
                <a:spcPts val="3050"/>
              </a:lnSpc>
              <a:buNone/>
            </a:pPr>
            <a:r>
              <a:rPr lang="en-US" sz="3050" b="1" dirty="0">
                <a:solidFill>
                  <a:srgbClr val="4B4A4A"/>
                </a:solidFill>
                <a:latin typeface="Noto Serif SC Bold" pitchFamily="34" charset="0"/>
                <a:ea typeface="Noto Serif SC Bold" pitchFamily="34" charset="-122"/>
                <a:cs typeface="Noto Serif SC Bold" pitchFamily="34" charset="-120"/>
              </a:rPr>
              <a:t>95%</a:t>
            </a:r>
            <a:endParaRPr lang="en-US" sz="3050" dirty="0"/>
          </a:p>
        </p:txBody>
      </p:sp>
      <p:sp>
        <p:nvSpPr>
          <p:cNvPr id="5" name="Text 3"/>
          <p:cNvSpPr/>
          <p:nvPr/>
        </p:nvSpPr>
        <p:spPr>
          <a:xfrm>
            <a:off x="1990963" y="1948458"/>
            <a:ext cx="1491139" cy="186333"/>
          </a:xfrm>
          <a:prstGeom prst="rect">
            <a:avLst/>
          </a:prstGeom>
          <a:noFill/>
          <a:ln/>
        </p:spPr>
        <p:txBody>
          <a:bodyPr wrap="none" lIns="0" tIns="0" rIns="0" bIns="0" rtlCol="0" anchor="t"/>
          <a:lstStyle/>
          <a:p>
            <a:pPr marL="0" indent="0" algn="ctr">
              <a:lnSpc>
                <a:spcPts val="1450"/>
              </a:lnSpc>
              <a:buNone/>
            </a:pPr>
            <a:r>
              <a:rPr lang="en-US" sz="1150" b="1" dirty="0">
                <a:solidFill>
                  <a:srgbClr val="4B4A4A"/>
                </a:solidFill>
                <a:latin typeface="Noto Serif SC Bold" pitchFamily="34" charset="0"/>
                <a:ea typeface="Noto Serif SC Bold" pitchFamily="34" charset="-122"/>
                <a:cs typeface="Noto Serif SC Bold" pitchFamily="34" charset="-120"/>
              </a:rPr>
              <a:t>Trẻ tăng hứng thú</a:t>
            </a:r>
            <a:endParaRPr lang="en-US" sz="1150" dirty="0"/>
          </a:p>
        </p:txBody>
      </p:sp>
      <p:sp>
        <p:nvSpPr>
          <p:cNvPr id="6" name="Text 4"/>
          <p:cNvSpPr/>
          <p:nvPr/>
        </p:nvSpPr>
        <p:spPr>
          <a:xfrm>
            <a:off x="521851" y="2206347"/>
            <a:ext cx="4429482" cy="381714"/>
          </a:xfrm>
          <a:prstGeom prst="rect">
            <a:avLst/>
          </a:prstGeom>
          <a:noFill/>
          <a:ln/>
        </p:spPr>
        <p:txBody>
          <a:bodyPr wrap="square" lIns="0" tIns="0" rIns="0" bIns="0" rtlCol="0" anchor="t"/>
          <a:lstStyle/>
          <a:p>
            <a:pPr marL="0" indent="0" algn="ctr">
              <a:lnSpc>
                <a:spcPts val="1500"/>
              </a:lnSpc>
              <a:buNone/>
            </a:pPr>
            <a:r>
              <a:rPr lang="en-US" sz="1600" b="1" dirty="0">
                <a:solidFill>
                  <a:srgbClr val="4B4A4A"/>
                </a:solidFill>
                <a:latin typeface="Geist" pitchFamily="34" charset="0"/>
                <a:ea typeface="Geist" pitchFamily="34" charset="-122"/>
                <a:cs typeface="Geist" pitchFamily="34" charset="-120"/>
              </a:rPr>
              <a:t>Mức độ hứng thú và tập trung vào các hoạt động phát triển ngôn ngữ tăng lên đáng kể nhờ tính mới mẻ và tương tác cao của công nghệ.</a:t>
            </a:r>
            <a:endParaRPr lang="en-US" sz="1600" b="1" dirty="0"/>
          </a:p>
        </p:txBody>
      </p:sp>
      <p:sp>
        <p:nvSpPr>
          <p:cNvPr id="7" name="Text 5"/>
          <p:cNvSpPr/>
          <p:nvPr/>
        </p:nvSpPr>
        <p:spPr>
          <a:xfrm>
            <a:off x="5100399" y="1405890"/>
            <a:ext cx="4429482" cy="393621"/>
          </a:xfrm>
          <a:prstGeom prst="rect">
            <a:avLst/>
          </a:prstGeom>
          <a:noFill/>
          <a:ln/>
        </p:spPr>
        <p:txBody>
          <a:bodyPr wrap="none" lIns="0" tIns="0" rIns="0" bIns="0" rtlCol="0" anchor="t"/>
          <a:lstStyle/>
          <a:p>
            <a:pPr marL="0" indent="0" algn="ctr">
              <a:lnSpc>
                <a:spcPts val="3050"/>
              </a:lnSpc>
              <a:buNone/>
            </a:pPr>
            <a:r>
              <a:rPr lang="en-US" sz="3050" b="1" dirty="0">
                <a:solidFill>
                  <a:srgbClr val="4B4A4A"/>
                </a:solidFill>
                <a:latin typeface="Noto Serif SC Bold" pitchFamily="34" charset="0"/>
                <a:ea typeface="Noto Serif SC Bold" pitchFamily="34" charset="-122"/>
                <a:cs typeface="Noto Serif SC Bold" pitchFamily="34" charset="-120"/>
              </a:rPr>
              <a:t>50%</a:t>
            </a:r>
            <a:endParaRPr lang="en-US" sz="3050" dirty="0"/>
          </a:p>
        </p:txBody>
      </p:sp>
      <p:sp>
        <p:nvSpPr>
          <p:cNvPr id="8" name="Text 6"/>
          <p:cNvSpPr/>
          <p:nvPr/>
        </p:nvSpPr>
        <p:spPr>
          <a:xfrm>
            <a:off x="6569512" y="1948458"/>
            <a:ext cx="1491139" cy="186333"/>
          </a:xfrm>
          <a:prstGeom prst="rect">
            <a:avLst/>
          </a:prstGeom>
          <a:noFill/>
          <a:ln/>
        </p:spPr>
        <p:txBody>
          <a:bodyPr wrap="none" lIns="0" tIns="0" rIns="0" bIns="0" rtlCol="0" anchor="t"/>
          <a:lstStyle/>
          <a:p>
            <a:pPr marL="0" indent="0" algn="ctr">
              <a:lnSpc>
                <a:spcPts val="1450"/>
              </a:lnSpc>
              <a:buNone/>
            </a:pPr>
            <a:r>
              <a:rPr lang="en-US" sz="1150" b="1" dirty="0">
                <a:solidFill>
                  <a:srgbClr val="4B4A4A"/>
                </a:solidFill>
                <a:latin typeface="Noto Serif SC Bold" pitchFamily="34" charset="0"/>
                <a:ea typeface="Noto Serif SC Bold" pitchFamily="34" charset="-122"/>
                <a:cs typeface="Noto Serif SC Bold" pitchFamily="34" charset="-120"/>
              </a:rPr>
              <a:t>Vốn từ phong phú</a:t>
            </a:r>
            <a:endParaRPr lang="en-US" sz="1150" dirty="0"/>
          </a:p>
        </p:txBody>
      </p:sp>
      <p:sp>
        <p:nvSpPr>
          <p:cNvPr id="9" name="Text 7"/>
          <p:cNvSpPr/>
          <p:nvPr/>
        </p:nvSpPr>
        <p:spPr>
          <a:xfrm>
            <a:off x="5100340" y="2216765"/>
            <a:ext cx="4429482" cy="381714"/>
          </a:xfrm>
          <a:prstGeom prst="rect">
            <a:avLst/>
          </a:prstGeom>
          <a:noFill/>
          <a:ln/>
        </p:spPr>
        <p:txBody>
          <a:bodyPr wrap="square" lIns="0" tIns="0" rIns="0" bIns="0" rtlCol="0" anchor="t"/>
          <a:lstStyle/>
          <a:p>
            <a:pPr marL="0" indent="0" algn="ctr">
              <a:lnSpc>
                <a:spcPts val="1500"/>
              </a:lnSpc>
              <a:buNone/>
            </a:pPr>
            <a:r>
              <a:rPr lang="en-US" sz="1600" b="1" dirty="0">
                <a:solidFill>
                  <a:srgbClr val="4B4A4A"/>
                </a:solidFill>
                <a:latin typeface="Geist" pitchFamily="34" charset="0"/>
                <a:ea typeface="Geist" pitchFamily="34" charset="-122"/>
                <a:cs typeface="Geist" pitchFamily="34" charset="-120"/>
              </a:rPr>
              <a:t>Vốn từ vựng của trẻ tăng 50%, đặc biệt là các từ miêu tả cảm xúc, tính chất và từ ghép, giúp trẻ nói lưu loát, mạch lạc hơn.</a:t>
            </a:r>
            <a:endParaRPr lang="en-US" sz="1600" b="1" dirty="0"/>
          </a:p>
        </p:txBody>
      </p:sp>
      <p:sp>
        <p:nvSpPr>
          <p:cNvPr id="10" name="Text 8"/>
          <p:cNvSpPr/>
          <p:nvPr/>
        </p:nvSpPr>
        <p:spPr>
          <a:xfrm>
            <a:off x="9678948" y="1405890"/>
            <a:ext cx="4429482" cy="393621"/>
          </a:xfrm>
          <a:prstGeom prst="rect">
            <a:avLst/>
          </a:prstGeom>
          <a:noFill/>
          <a:ln/>
        </p:spPr>
        <p:txBody>
          <a:bodyPr wrap="none" lIns="0" tIns="0" rIns="0" bIns="0" rtlCol="0" anchor="t"/>
          <a:lstStyle/>
          <a:p>
            <a:pPr marL="0" indent="0" algn="ctr">
              <a:lnSpc>
                <a:spcPts val="3050"/>
              </a:lnSpc>
              <a:buNone/>
            </a:pPr>
            <a:r>
              <a:rPr lang="en-US" sz="3050" b="1" dirty="0">
                <a:solidFill>
                  <a:srgbClr val="4B4A4A"/>
                </a:solidFill>
                <a:latin typeface="Noto Serif SC Bold" pitchFamily="34" charset="0"/>
                <a:ea typeface="Noto Serif SC Bold" pitchFamily="34" charset="-122"/>
                <a:cs typeface="Noto Serif SC Bold" pitchFamily="34" charset="-120"/>
              </a:rPr>
              <a:t>100%</a:t>
            </a:r>
            <a:endParaRPr lang="en-US" sz="3050" dirty="0"/>
          </a:p>
        </p:txBody>
      </p:sp>
      <p:sp>
        <p:nvSpPr>
          <p:cNvPr id="11" name="Text 9"/>
          <p:cNvSpPr/>
          <p:nvPr/>
        </p:nvSpPr>
        <p:spPr>
          <a:xfrm>
            <a:off x="11148060" y="1948458"/>
            <a:ext cx="1491139" cy="186333"/>
          </a:xfrm>
          <a:prstGeom prst="rect">
            <a:avLst/>
          </a:prstGeom>
          <a:noFill/>
          <a:ln/>
        </p:spPr>
        <p:txBody>
          <a:bodyPr wrap="none" lIns="0" tIns="0" rIns="0" bIns="0" rtlCol="0" anchor="t"/>
          <a:lstStyle/>
          <a:p>
            <a:pPr marL="0" indent="0" algn="ctr">
              <a:lnSpc>
                <a:spcPts val="1450"/>
              </a:lnSpc>
              <a:buNone/>
            </a:pPr>
            <a:r>
              <a:rPr lang="en-US" sz="1150" b="1" dirty="0">
                <a:solidFill>
                  <a:srgbClr val="4B4A4A"/>
                </a:solidFill>
                <a:latin typeface="Noto Serif SC Bold" pitchFamily="34" charset="0"/>
                <a:ea typeface="Noto Serif SC Bold" pitchFamily="34" charset="-122"/>
                <a:cs typeface="Noto Serif SC Bold" pitchFamily="34" charset="-120"/>
              </a:rPr>
              <a:t>Trẻ tự tin thể hiện</a:t>
            </a:r>
            <a:endParaRPr lang="en-US" sz="1150" dirty="0"/>
          </a:p>
        </p:txBody>
      </p:sp>
      <p:sp>
        <p:nvSpPr>
          <p:cNvPr id="12" name="Text 10"/>
          <p:cNvSpPr/>
          <p:nvPr/>
        </p:nvSpPr>
        <p:spPr>
          <a:xfrm>
            <a:off x="9678948" y="2206347"/>
            <a:ext cx="4429482" cy="381714"/>
          </a:xfrm>
          <a:prstGeom prst="rect">
            <a:avLst/>
          </a:prstGeom>
          <a:noFill/>
          <a:ln/>
        </p:spPr>
        <p:txBody>
          <a:bodyPr wrap="square" lIns="0" tIns="0" rIns="0" bIns="0" rtlCol="0" anchor="t"/>
          <a:lstStyle/>
          <a:p>
            <a:pPr marL="0" indent="0" algn="ctr">
              <a:lnSpc>
                <a:spcPts val="1500"/>
              </a:lnSpc>
              <a:buNone/>
            </a:pPr>
            <a:r>
              <a:rPr lang="en-US" sz="1600" b="1" dirty="0">
                <a:solidFill>
                  <a:srgbClr val="4B4A4A"/>
                </a:solidFill>
                <a:latin typeface="Geist" pitchFamily="34" charset="0"/>
                <a:ea typeface="Geist" pitchFamily="34" charset="-122"/>
                <a:cs typeface="Geist" pitchFamily="34" charset="-120"/>
              </a:rPr>
              <a:t>Tất cả trẻ đều tự tin thể hiện ý kiến và kể chuyện trước đám đông, giảm sự e ngại khi giao tiếp.</a:t>
            </a:r>
            <a:endParaRPr lang="en-US" sz="1600" b="1" dirty="0"/>
          </a:p>
        </p:txBody>
      </p:sp>
      <p:pic>
        <p:nvPicPr>
          <p:cNvPr id="13" name="Image 0" descr="preencoded.png"/>
          <p:cNvPicPr>
            <a:picLocks noChangeAspect="1"/>
          </p:cNvPicPr>
          <p:nvPr/>
        </p:nvPicPr>
        <p:blipFill>
          <a:blip r:embed="rId3"/>
          <a:stretch>
            <a:fillRect/>
          </a:stretch>
        </p:blipFill>
        <p:spPr>
          <a:xfrm>
            <a:off x="306697" y="3302913"/>
            <a:ext cx="6973897" cy="3905369"/>
          </a:xfrm>
          <a:prstGeom prst="rect">
            <a:avLst/>
          </a:prstGeom>
        </p:spPr>
      </p:pic>
      <p:sp>
        <p:nvSpPr>
          <p:cNvPr id="15" name="Text 11"/>
          <p:cNvSpPr/>
          <p:nvPr/>
        </p:nvSpPr>
        <p:spPr>
          <a:xfrm>
            <a:off x="7468314" y="8308896"/>
            <a:ext cx="6647855" cy="190857"/>
          </a:xfrm>
          <a:prstGeom prst="rect">
            <a:avLst/>
          </a:prstGeom>
          <a:noFill/>
          <a:ln/>
        </p:spPr>
        <p:txBody>
          <a:bodyPr wrap="none" lIns="0" tIns="0" rIns="0" bIns="0" rtlCol="0" anchor="t"/>
          <a:lstStyle/>
          <a:p>
            <a:pPr marL="0" indent="0" algn="l">
              <a:lnSpc>
                <a:spcPts val="1500"/>
              </a:lnSpc>
              <a:buNone/>
            </a:pPr>
            <a:r>
              <a:rPr lang="en-US" sz="900" dirty="0">
                <a:solidFill>
                  <a:srgbClr val="4B4A4A"/>
                </a:solidFill>
                <a:latin typeface="Geist" pitchFamily="34" charset="0"/>
                <a:ea typeface="Geist" pitchFamily="34" charset="-122"/>
                <a:cs typeface="Geist" pitchFamily="34" charset="-120"/>
              </a:rPr>
              <a:t>Sự phối hợp giữa phụ huynh và giáo viên trở nên chặt chẽ hơn, tạo môi trường hỗ trợ ngôn ngữ liên tục cho trẻ.</a:t>
            </a:r>
            <a:endParaRPr lang="en-US" sz="900" dirty="0"/>
          </a:p>
        </p:txBody>
      </p:sp>
      <p:pic>
        <p:nvPicPr>
          <p:cNvPr id="17" name="Picture 16">
            <a:extLst>
              <a:ext uri="{FF2B5EF4-FFF2-40B4-BE49-F238E27FC236}">
                <a16:creationId xmlns:a16="http://schemas.microsoft.com/office/drawing/2014/main" id="{F5CBA774-4129-4818-9DBB-81148ECC8443}"/>
              </a:ext>
            </a:extLst>
          </p:cNvPr>
          <p:cNvPicPr>
            <a:picLocks noChangeAspect="1"/>
          </p:cNvPicPr>
          <p:nvPr/>
        </p:nvPicPr>
        <p:blipFill>
          <a:blip r:embed="rId4"/>
          <a:stretch>
            <a:fillRect/>
          </a:stretch>
        </p:blipFill>
        <p:spPr>
          <a:xfrm>
            <a:off x="7831108" y="3176527"/>
            <a:ext cx="5970953" cy="44782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693301"/>
            <a:ext cx="7556421" cy="1346835"/>
          </a:xfrm>
          <a:prstGeom prst="rect">
            <a:avLst/>
          </a:prstGeom>
          <a:noFill/>
          <a:ln/>
        </p:spPr>
        <p:txBody>
          <a:bodyPr wrap="square" lIns="0" tIns="0" rIns="0" bIns="0" rtlCol="0" anchor="t"/>
          <a:lstStyle/>
          <a:p>
            <a:pPr marL="0" indent="0" algn="l">
              <a:lnSpc>
                <a:spcPts val="5300"/>
              </a:lnSpc>
              <a:buNone/>
            </a:pPr>
            <a:r>
              <a:rPr lang="en-US" sz="4200" b="1" dirty="0">
                <a:solidFill>
                  <a:srgbClr val="006747"/>
                </a:solidFill>
                <a:latin typeface="Noto Serif SC Bold" pitchFamily="34" charset="0"/>
                <a:ea typeface="Noto Serif SC Bold" pitchFamily="34" charset="-122"/>
                <a:cs typeface="Noto Serif SC Bold" pitchFamily="34" charset="-120"/>
              </a:rPr>
              <a:t>Kết luận và Thông điệp Giáo dục</a:t>
            </a:r>
            <a:endParaRPr lang="en-US" sz="4200" dirty="0"/>
          </a:p>
        </p:txBody>
      </p:sp>
      <p:sp>
        <p:nvSpPr>
          <p:cNvPr id="4" name="Shape 1"/>
          <p:cNvSpPr/>
          <p:nvPr/>
        </p:nvSpPr>
        <p:spPr>
          <a:xfrm>
            <a:off x="793790" y="2363272"/>
            <a:ext cx="7556421" cy="2948345"/>
          </a:xfrm>
          <a:prstGeom prst="roundRect">
            <a:avLst>
              <a:gd name="adj" fmla="val 6578"/>
            </a:avLst>
          </a:prstGeom>
          <a:solidFill>
            <a:srgbClr val="E5F9F2">
              <a:alpha val="95000"/>
            </a:srgbClr>
          </a:solidFill>
          <a:ln w="30480">
            <a:solidFill>
              <a:srgbClr val="B7D5CA"/>
            </a:solidFill>
            <a:prstDash val="solid"/>
          </a:ln>
        </p:spPr>
      </p:sp>
      <p:pic>
        <p:nvPicPr>
          <p:cNvPr id="5" name="Image 1" descr="preencoded.png"/>
          <p:cNvPicPr>
            <a:picLocks noChangeAspect="1"/>
          </p:cNvPicPr>
          <p:nvPr/>
        </p:nvPicPr>
        <p:blipFill>
          <a:blip r:embed="rId4"/>
          <a:stretch>
            <a:fillRect/>
          </a:stretch>
        </p:blipFill>
        <p:spPr>
          <a:xfrm>
            <a:off x="695087" y="2264569"/>
            <a:ext cx="258485" cy="258485"/>
          </a:xfrm>
          <a:prstGeom prst="rect">
            <a:avLst/>
          </a:prstGeom>
        </p:spPr>
      </p:pic>
      <p:pic>
        <p:nvPicPr>
          <p:cNvPr id="6" name="Image 2" descr="preencoded.png"/>
          <p:cNvPicPr>
            <a:picLocks noChangeAspect="1"/>
          </p:cNvPicPr>
          <p:nvPr/>
        </p:nvPicPr>
        <p:blipFill>
          <a:blip r:embed="rId5"/>
          <a:stretch>
            <a:fillRect/>
          </a:stretch>
        </p:blipFill>
        <p:spPr>
          <a:xfrm>
            <a:off x="8190428" y="5151834"/>
            <a:ext cx="258485" cy="258485"/>
          </a:xfrm>
          <a:prstGeom prst="rect">
            <a:avLst/>
          </a:prstGeom>
        </p:spPr>
      </p:pic>
      <p:sp>
        <p:nvSpPr>
          <p:cNvPr id="7" name="Text 2"/>
          <p:cNvSpPr/>
          <p:nvPr/>
        </p:nvSpPr>
        <p:spPr>
          <a:xfrm>
            <a:off x="1147405" y="2716887"/>
            <a:ext cx="6849189" cy="1077516"/>
          </a:xfrm>
          <a:prstGeom prst="rect">
            <a:avLst/>
          </a:prstGeom>
          <a:noFill/>
          <a:ln/>
        </p:spPr>
        <p:txBody>
          <a:bodyPr wrap="square" lIns="0" tIns="0" rIns="0" bIns="0" rtlCol="0" anchor="t"/>
          <a:lstStyle/>
          <a:p>
            <a:pPr marL="0" indent="0" algn="l">
              <a:lnSpc>
                <a:spcPts val="4200"/>
              </a:lnSpc>
              <a:buNone/>
            </a:pPr>
            <a:r>
              <a:rPr lang="en-US" sz="3350" b="1" dirty="0">
                <a:solidFill>
                  <a:srgbClr val="4B4A4A"/>
                </a:solidFill>
                <a:latin typeface="Noto Serif SC Bold" pitchFamily="34" charset="0"/>
                <a:ea typeface="Noto Serif SC Bold" pitchFamily="34" charset="-122"/>
                <a:cs typeface="Noto Serif SC Bold" pitchFamily="34" charset="-120"/>
              </a:rPr>
              <a:t>AI là người bạn đồng hành, không phải người thay thế!</a:t>
            </a:r>
            <a:endParaRPr lang="en-US" sz="3350" dirty="0"/>
          </a:p>
        </p:txBody>
      </p:sp>
      <p:sp>
        <p:nvSpPr>
          <p:cNvPr id="8" name="Text 3"/>
          <p:cNvSpPr/>
          <p:nvPr/>
        </p:nvSpPr>
        <p:spPr>
          <a:xfrm>
            <a:off x="1147405" y="3923586"/>
            <a:ext cx="6849189" cy="1034415"/>
          </a:xfrm>
          <a:prstGeom prst="rect">
            <a:avLst/>
          </a:prstGeom>
          <a:noFill/>
          <a:ln/>
        </p:spPr>
        <p:txBody>
          <a:bodyPr wrap="square" lIns="0" tIns="0" rIns="0" bIns="0" rtlCol="0" anchor="t"/>
          <a:lstStyle/>
          <a:p>
            <a:pPr marL="0" indent="0" algn="l">
              <a:lnSpc>
                <a:spcPts val="2700"/>
              </a:lnSpc>
              <a:buNone/>
            </a:pPr>
            <a:r>
              <a:rPr lang="en-US" sz="1650" dirty="0">
                <a:solidFill>
                  <a:srgbClr val="4B4A4A"/>
                </a:solidFill>
                <a:latin typeface="Geist" pitchFamily="34" charset="0"/>
                <a:ea typeface="Geist" pitchFamily="34" charset="-122"/>
                <a:cs typeface="Geist" pitchFamily="34" charset="-120"/>
              </a:rPr>
              <a:t>Công nghệ AI không thể thay thế trái tim, sự tận tâm và vai trò kết nối cảm xúc của cô giáo. AI là công cụ mạnh mẽ giúp cô giáo tạo ra những trải nghiệm học tập </a:t>
            </a:r>
            <a:r>
              <a:rPr lang="en-US" sz="1650" b="1" dirty="0">
                <a:solidFill>
                  <a:srgbClr val="4B4A4A"/>
                </a:solidFill>
                <a:latin typeface="Geist" pitchFamily="34" charset="0"/>
                <a:ea typeface="Geist" pitchFamily="34" charset="-122"/>
                <a:cs typeface="Geist" pitchFamily="34" charset="-120"/>
              </a:rPr>
              <a:t>đầy niềm vui và sáng tạo</a:t>
            </a:r>
            <a:r>
              <a:rPr lang="en-US" sz="1650" dirty="0">
                <a:solidFill>
                  <a:srgbClr val="4B4A4A"/>
                </a:solidFill>
                <a:latin typeface="Geist" pitchFamily="34" charset="0"/>
                <a:ea typeface="Geist" pitchFamily="34" charset="-122"/>
                <a:cs typeface="Geist" pitchFamily="34" charset="-120"/>
              </a:rPr>
              <a:t> cho trẻ.</a:t>
            </a:r>
            <a:endParaRPr lang="en-US" sz="1650" dirty="0"/>
          </a:p>
        </p:txBody>
      </p:sp>
      <p:sp>
        <p:nvSpPr>
          <p:cNvPr id="9" name="Text 4"/>
          <p:cNvSpPr/>
          <p:nvPr/>
        </p:nvSpPr>
        <p:spPr>
          <a:xfrm>
            <a:off x="1116925" y="5877163"/>
            <a:ext cx="3232190" cy="403979"/>
          </a:xfrm>
          <a:prstGeom prst="rect">
            <a:avLst/>
          </a:prstGeom>
          <a:noFill/>
          <a:ln/>
        </p:spPr>
        <p:txBody>
          <a:bodyPr wrap="none" lIns="0" tIns="0" rIns="0" bIns="0" rtlCol="0" anchor="t"/>
          <a:lstStyle/>
          <a:p>
            <a:pPr marL="0" indent="0" algn="l">
              <a:lnSpc>
                <a:spcPts val="3150"/>
              </a:lnSpc>
              <a:buNone/>
            </a:pPr>
            <a:r>
              <a:rPr lang="en-US" sz="2500" b="1" dirty="0">
                <a:solidFill>
                  <a:srgbClr val="006747"/>
                </a:solidFill>
                <a:latin typeface="Noto Serif SC Bold" pitchFamily="34" charset="0"/>
                <a:ea typeface="Noto Serif SC Bold" pitchFamily="34" charset="-122"/>
                <a:cs typeface="Noto Serif SC Bold" pitchFamily="34" charset="-120"/>
              </a:rPr>
              <a:t>Triết lý Giáo dục</a:t>
            </a:r>
            <a:endParaRPr lang="en-US" sz="2500" dirty="0"/>
          </a:p>
        </p:txBody>
      </p:sp>
      <p:sp>
        <p:nvSpPr>
          <p:cNvPr id="10" name="Text 5"/>
          <p:cNvSpPr/>
          <p:nvPr/>
        </p:nvSpPr>
        <p:spPr>
          <a:xfrm>
            <a:off x="1116925" y="6604278"/>
            <a:ext cx="7233285" cy="689610"/>
          </a:xfrm>
          <a:prstGeom prst="rect">
            <a:avLst/>
          </a:prstGeom>
          <a:noFill/>
          <a:ln/>
        </p:spPr>
        <p:txBody>
          <a:bodyPr wrap="square" lIns="0" tIns="0" rIns="0" bIns="0" rtlCol="0" anchor="t"/>
          <a:lstStyle/>
          <a:p>
            <a:pPr marL="0" indent="0" algn="l">
              <a:lnSpc>
                <a:spcPts val="2700"/>
              </a:lnSpc>
              <a:buNone/>
            </a:pPr>
            <a:r>
              <a:rPr lang="en-US" sz="1650" dirty="0">
                <a:solidFill>
                  <a:srgbClr val="4B4A4A"/>
                </a:solidFill>
                <a:highlight>
                  <a:srgbClr val="E5F9F2"/>
                </a:highlight>
                <a:latin typeface="Geist" pitchFamily="34" charset="0"/>
                <a:ea typeface="Geist" pitchFamily="34" charset="-122"/>
                <a:cs typeface="Geist" pitchFamily="34" charset="-120"/>
              </a:rPr>
              <a:t>"Trẻ em hôm nay – Thế giới ngày mai."</a:t>
            </a:r>
            <a:r>
              <a:rPr lang="en-US" sz="1650" dirty="0">
                <a:solidFill>
                  <a:srgbClr val="4B4A4A"/>
                </a:solidFill>
                <a:latin typeface="Geist" pitchFamily="34" charset="0"/>
                <a:ea typeface="Geist" pitchFamily="34" charset="-122"/>
                <a:cs typeface="Geist" pitchFamily="34" charset="-120"/>
              </a:rPr>
              <a:t> Chúng ta cần trang bị cho trẻ kỹ năng ngôn ngữ vững chắc, sẵn sàng thích nghi với thế giới công nghệ.</a:t>
            </a:r>
            <a:endParaRPr lang="en-US" sz="1650" dirty="0"/>
          </a:p>
        </p:txBody>
      </p:sp>
      <p:sp>
        <p:nvSpPr>
          <p:cNvPr id="11" name="Shape 6"/>
          <p:cNvSpPr/>
          <p:nvPr/>
        </p:nvSpPr>
        <p:spPr>
          <a:xfrm>
            <a:off x="793790" y="5554028"/>
            <a:ext cx="30480" cy="1982272"/>
          </a:xfrm>
          <a:prstGeom prst="rect">
            <a:avLst/>
          </a:prstGeom>
          <a:solidFill>
            <a:srgbClr val="006747"/>
          </a:solidFill>
          <a:ln/>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1428</Words>
  <Application>Microsoft Office PowerPoint</Application>
  <PresentationFormat>Custom</PresentationFormat>
  <Paragraphs>98</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Times New Roman</vt:lpstr>
      <vt:lpstr>Geist</vt:lpstr>
      <vt:lpstr>Noto Serif SC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ASUS</dc:creator>
  <cp:lastModifiedBy>ASUS</cp:lastModifiedBy>
  <cp:revision>4</cp:revision>
  <dcterms:created xsi:type="dcterms:W3CDTF">2025-10-15T09:14:52Z</dcterms:created>
  <dcterms:modified xsi:type="dcterms:W3CDTF">2025-10-16T06:59:55Z</dcterms:modified>
</cp:coreProperties>
</file>