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h8MtFKg4w5fw+DFlARpxoZDV2v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231DA7-A390-465B-8D9D-49EBD378E697}">
  <a:tblStyle styleId="{52231DA7-A390-465B-8D9D-49EBD378E69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9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5141594" y="-1759742"/>
            <a:ext cx="4805904" cy="4491335"/>
          </a:xfrm>
          <a:custGeom>
            <a:avLst/>
            <a:gdLst/>
            <a:ahLst/>
            <a:cxnLst/>
            <a:rect l="l" t="t" r="r" b="b"/>
            <a:pathLst>
              <a:path w="4805904" h="4491335" extrusionOk="0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8999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176766" y="3203329"/>
            <a:ext cx="19402534" cy="7445723"/>
          </a:xfrm>
          <a:custGeom>
            <a:avLst/>
            <a:gdLst/>
            <a:ahLst/>
            <a:cxnLst/>
            <a:rect l="l" t="t" r="r" b="b"/>
            <a:pathLst>
              <a:path w="19402534" h="7445723" extrusionOk="0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3280505" y="-632345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 extrusionOk="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 rot="1542514">
            <a:off x="-1726469" y="2208362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 extrusionOk="0">
                <a:moveTo>
                  <a:pt x="0" y="0"/>
                </a:moveTo>
                <a:lnTo>
                  <a:pt x="1959673" y="0"/>
                </a:lnTo>
                <a:lnTo>
                  <a:pt x="19596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1028700" y="3644821"/>
            <a:ext cx="1357249" cy="1241883"/>
          </a:xfrm>
          <a:custGeom>
            <a:avLst/>
            <a:gdLst/>
            <a:ahLst/>
            <a:cxnLst/>
            <a:rect l="l" t="t" r="r" b="b"/>
            <a:pathLst>
              <a:path w="1357249" h="1241883" extrusionOk="0">
                <a:moveTo>
                  <a:pt x="0" y="0"/>
                </a:moveTo>
                <a:lnTo>
                  <a:pt x="1357249" y="0"/>
                </a:lnTo>
                <a:lnTo>
                  <a:pt x="1357249" y="1241883"/>
                </a:lnTo>
                <a:lnTo>
                  <a:pt x="0" y="1241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76784" y="214615"/>
            <a:ext cx="1836013" cy="2074304"/>
          </a:xfrm>
          <a:custGeom>
            <a:avLst/>
            <a:gdLst/>
            <a:ahLst/>
            <a:cxnLst/>
            <a:rect l="l" t="t" r="r" b="b"/>
            <a:pathLst>
              <a:path w="1836013" h="2074304" extrusionOk="0">
                <a:moveTo>
                  <a:pt x="0" y="0"/>
                </a:moveTo>
                <a:lnTo>
                  <a:pt x="1836013" y="0"/>
                </a:lnTo>
                <a:lnTo>
                  <a:pt x="1836013" y="2074304"/>
                </a:lnTo>
                <a:lnTo>
                  <a:pt x="0" y="2074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3172613" y="3203329"/>
            <a:ext cx="11152987" cy="277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99"/>
              <a:buFont typeface="Arial"/>
              <a:buNone/>
            </a:pPr>
            <a:r>
              <a:rPr lang="en-US" sz="4299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KẾ HOẠCH CHĂM SÓC GIÁO DỤC TRẺ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99"/>
              <a:buFont typeface="Arial"/>
              <a:buNone/>
            </a:pPr>
            <a:r>
              <a:rPr lang="en-US" sz="4299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TUẦN 4 THÁNG 11 NĂM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99"/>
              <a:buFont typeface="Arial"/>
              <a:buNone/>
            </a:pPr>
            <a:r>
              <a:rPr lang="en-US" sz="4299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(Thực hiện từ ngày 24/11/2025 đến 29/11/2025)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773760" y="224154"/>
            <a:ext cx="7951640" cy="113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lang="en-US" sz="3699" b="1" i="0" u="none" strike="noStrike" cap="none">
                <a:solidFill>
                  <a:srgbClr val="FF3131"/>
                </a:solidFill>
                <a:latin typeface="Times"/>
                <a:ea typeface="Times"/>
                <a:cs typeface="Times"/>
                <a:sym typeface="Times"/>
              </a:rPr>
              <a:t>UBND XÃ NGHI DƯƠNG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lang="en-US" sz="3699" b="1" i="0" u="none" strike="noStrike" cap="none">
                <a:solidFill>
                  <a:srgbClr val="FF3131"/>
                </a:solidFill>
                <a:latin typeface="Times"/>
                <a:ea typeface="Times"/>
                <a:cs typeface="Times"/>
                <a:sym typeface="Times"/>
              </a:rPr>
              <a:t>TRƯỜNG MẦM NON KIẾN QUỐC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7" name="Google Shape;197;p10"/>
          <p:cNvGraphicFramePr/>
          <p:nvPr>
            <p:extLst>
              <p:ext uri="{D42A27DB-BD31-4B8C-83A1-F6EECF244321}">
                <p14:modId xmlns:p14="http://schemas.microsoft.com/office/powerpoint/2010/main" val="4005612256"/>
              </p:ext>
            </p:extLst>
          </p:nvPr>
        </p:nvGraphicFramePr>
        <p:xfrm>
          <a:off x="1675592" y="2277922"/>
          <a:ext cx="14760775" cy="7539855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(24/11/2025)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hiểu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đình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Hoa giấy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Quăng vòng vào tháp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 tiếng anh: Values </a:t>
                      </a:r>
                      <a:endParaRPr sz="18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về ngôi nhà của bé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(25/11/2025)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"/>
                        <a:cs typeface="Times New Roman" panose="02020603050405020304" pitchFamily="18" charset="0"/>
                        <a:sym typeface="Times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thay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đổi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hướng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đường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dích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dắc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bàng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Vượt chướng ngại vật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71450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về dòng chảy của nước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(26/11/2025)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 và nhận biết số lượng trong phạm vi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khế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Trốn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quen câu truyện: Cô bé quàng khăn đỏ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(27/11/2025)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Truyện: Nhổ củ cải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lan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Cướp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cờ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về đồ dùng trong gia đình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 tiếng anh: Values </a:t>
                      </a:r>
                      <a:endParaRPr sz="18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toán tư duy: Nhận biết khối cầu, khối trụ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(28/11/2025)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Mẹ yêu của bé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khế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Ếch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 gương bé ngoan.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(29/11/2025)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Dạy trẻ tách ngô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chầu bà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Xi bô khoai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Khám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về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sở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thích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người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của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8" name="Google Shape;198;p10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0" y="7774083"/>
            <a:ext cx="1787224" cy="2140388"/>
          </a:xfrm>
          <a:custGeom>
            <a:avLst/>
            <a:gdLst/>
            <a:ahLst/>
            <a:cxnLst/>
            <a:rect l="l" t="t" r="r" b="b"/>
            <a:pathLst>
              <a:path w="1787224" h="2140388" extrusionOk="0">
                <a:moveTo>
                  <a:pt x="0" y="0"/>
                </a:moveTo>
                <a:lnTo>
                  <a:pt x="1787224" y="0"/>
                </a:lnTo>
                <a:lnTo>
                  <a:pt x="1787224" y="2140388"/>
                </a:lnTo>
                <a:lnTo>
                  <a:pt x="0" y="2140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 rot="-1932705">
            <a:off x="-248185" y="4045588"/>
            <a:ext cx="2623578" cy="1740307"/>
          </a:xfrm>
          <a:custGeom>
            <a:avLst/>
            <a:gdLst/>
            <a:ahLst/>
            <a:cxnLst/>
            <a:rect l="l" t="t" r="r" b="b"/>
            <a:pathLst>
              <a:path w="2623578" h="1740307" extrusionOk="0">
                <a:moveTo>
                  <a:pt x="0" y="0"/>
                </a:moveTo>
                <a:lnTo>
                  <a:pt x="2623578" y="0"/>
                </a:lnTo>
                <a:lnTo>
                  <a:pt x="2623578" y="1740307"/>
                </a:lnTo>
                <a:lnTo>
                  <a:pt x="0" y="1740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0"/>
          <p:cNvSpPr/>
          <p:nvPr/>
        </p:nvSpPr>
        <p:spPr>
          <a:xfrm rot="1281809">
            <a:off x="16414714" y="4765613"/>
            <a:ext cx="1784396" cy="1012645"/>
          </a:xfrm>
          <a:custGeom>
            <a:avLst/>
            <a:gdLst/>
            <a:ahLst/>
            <a:cxnLst/>
            <a:rect l="l" t="t" r="r" b="b"/>
            <a:pathLst>
              <a:path w="1784396" h="1012645" extrusionOk="0">
                <a:moveTo>
                  <a:pt x="0" y="0"/>
                </a:moveTo>
                <a:lnTo>
                  <a:pt x="1784396" y="0"/>
                </a:lnTo>
                <a:lnTo>
                  <a:pt x="1784396" y="1012644"/>
                </a:lnTo>
                <a:lnTo>
                  <a:pt x="0" y="1012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0"/>
          <p:cNvSpPr/>
          <p:nvPr/>
        </p:nvSpPr>
        <p:spPr>
          <a:xfrm>
            <a:off x="13164082" y="1212817"/>
            <a:ext cx="2119612" cy="1065105"/>
          </a:xfrm>
          <a:custGeom>
            <a:avLst/>
            <a:gdLst/>
            <a:ahLst/>
            <a:cxnLst/>
            <a:rect l="l" t="t" r="r" b="b"/>
            <a:pathLst>
              <a:path w="2119612" h="1065105" extrusionOk="0">
                <a:moveTo>
                  <a:pt x="0" y="0"/>
                </a:moveTo>
                <a:lnTo>
                  <a:pt x="2119612" y="0"/>
                </a:lnTo>
                <a:lnTo>
                  <a:pt x="2119612" y="1065105"/>
                </a:lnTo>
                <a:lnTo>
                  <a:pt x="0" y="1065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/>
          <p:nvPr/>
        </p:nvSpPr>
        <p:spPr>
          <a:xfrm>
            <a:off x="16324735" y="8135582"/>
            <a:ext cx="1869130" cy="2151418"/>
          </a:xfrm>
          <a:custGeom>
            <a:avLst/>
            <a:gdLst/>
            <a:ahLst/>
            <a:cxnLst/>
            <a:rect l="l" t="t" r="r" b="b"/>
            <a:pathLst>
              <a:path w="1869130" h="2151418" extrusionOk="0">
                <a:moveTo>
                  <a:pt x="0" y="0"/>
                </a:moveTo>
                <a:lnTo>
                  <a:pt x="1869130" y="0"/>
                </a:lnTo>
                <a:lnTo>
                  <a:pt x="1869130" y="2151418"/>
                </a:lnTo>
                <a:lnTo>
                  <a:pt x="0" y="2151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2968725" y="592075"/>
            <a:ext cx="13773600" cy="153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KẾ HOẠCH GIÁO DỤC CHỦ ĐỀ BẢN THÂN – LỚP C1</a:t>
            </a:r>
            <a:endParaRPr sz="28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TUẦN II - NHÁNH “GIA ĐÌNH BÉ”</a:t>
            </a:r>
            <a:endParaRPr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imes"/>
                <a:cs typeface="Times New Roman" panose="02020603050405020304" pitchFamily="18" charset="0"/>
                <a:sym typeface="Times"/>
              </a:rPr>
              <a:t> 29/11/2025</a:t>
            </a:r>
            <a:endParaRPr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Google Shape;209;p11"/>
          <p:cNvGraphicFramePr/>
          <p:nvPr>
            <p:extLst>
              <p:ext uri="{D42A27DB-BD31-4B8C-83A1-F6EECF244321}">
                <p14:modId xmlns:p14="http://schemas.microsoft.com/office/powerpoint/2010/main" val="4160803983"/>
              </p:ext>
            </p:extLst>
          </p:nvPr>
        </p:nvGraphicFramePr>
        <p:xfrm>
          <a:off x="1565262" y="2138444"/>
          <a:ext cx="14760775" cy="7604381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Thứ</a:t>
                      </a:r>
                      <a:endParaRPr sz="1800" u="none" strike="noStrike" cap="none" dirty="0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học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C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ngoài trời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C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chiều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C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Thứ 2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"/>
                          <a:ea typeface="Times"/>
                          <a:cs typeface="Times"/>
                          <a:sym typeface="Times"/>
                        </a:rPr>
                        <a:t>(24/11/2025)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thay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đổi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hướng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đường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dích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dắc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Hoa mẫu đơn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Chạy tiếp sức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 quen bài thơ: Lấy tăm cho bà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Thứ 3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(25/11/2025)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hiểu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gia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đình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trầu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bao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bố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Ôn vận động: Đi thay đổi hướng theo đường díc dắc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(26/11/2025)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Hát: Cả nhà thương nhau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trầu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Chuyền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bóng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Trang trí trang phục người thân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(27/11/2025)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Đếm và nhận biết số lượng trong phạm vi 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giấy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Cướp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cờ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 quen bài hát chiếc khăn tay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toán tư duy: Nhận biết khối cầu, khối trụ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(28/11/2025)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Truyện: Bông hoa cúc trắng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giấy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bóng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gôn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Nêu gương bé ngoan.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(29/11/2025)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PTTCKNXH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Dạy trẻ vắt nước cam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Hoa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giấy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Trốn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vở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tạo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hình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0" name="Google Shape;210;p11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-309125" y="7246505"/>
            <a:ext cx="2224647" cy="3040520"/>
          </a:xfrm>
          <a:custGeom>
            <a:avLst/>
            <a:gdLst/>
            <a:ahLst/>
            <a:cxnLst/>
            <a:rect l="l" t="t" r="r" b="b"/>
            <a:pathLst>
              <a:path w="2224647" h="3040520" extrusionOk="0">
                <a:moveTo>
                  <a:pt x="0" y="0"/>
                </a:moveTo>
                <a:lnTo>
                  <a:pt x="2224647" y="0"/>
                </a:lnTo>
                <a:lnTo>
                  <a:pt x="2224647" y="3040520"/>
                </a:lnTo>
                <a:lnTo>
                  <a:pt x="0" y="3040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14920149" y="132432"/>
            <a:ext cx="2811777" cy="1957700"/>
          </a:xfrm>
          <a:custGeom>
            <a:avLst/>
            <a:gdLst/>
            <a:ahLst/>
            <a:cxnLst/>
            <a:rect l="l" t="t" r="r" b="b"/>
            <a:pathLst>
              <a:path w="2811777" h="1957700" extrusionOk="0">
                <a:moveTo>
                  <a:pt x="0" y="0"/>
                </a:moveTo>
                <a:lnTo>
                  <a:pt x="2811777" y="0"/>
                </a:lnTo>
                <a:lnTo>
                  <a:pt x="2811777" y="1957700"/>
                </a:lnTo>
                <a:lnTo>
                  <a:pt x="0" y="1957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 rot="-976223">
            <a:off x="157000" y="3724599"/>
            <a:ext cx="1743400" cy="1854681"/>
          </a:xfrm>
          <a:custGeom>
            <a:avLst/>
            <a:gdLst/>
            <a:ahLst/>
            <a:cxnLst/>
            <a:rect l="l" t="t" r="r" b="b"/>
            <a:pathLst>
              <a:path w="1743400" h="1854681" extrusionOk="0">
                <a:moveTo>
                  <a:pt x="0" y="0"/>
                </a:moveTo>
                <a:lnTo>
                  <a:pt x="1743400" y="0"/>
                </a:lnTo>
                <a:lnTo>
                  <a:pt x="1743400" y="1854682"/>
                </a:lnTo>
                <a:lnTo>
                  <a:pt x="0" y="1854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15988525" y="4333574"/>
            <a:ext cx="1743400" cy="1854681"/>
          </a:xfrm>
          <a:custGeom>
            <a:avLst/>
            <a:gdLst/>
            <a:ahLst/>
            <a:cxnLst/>
            <a:rect l="l" t="t" r="r" b="b"/>
            <a:pathLst>
              <a:path w="1743400" h="1854681" extrusionOk="0">
                <a:moveTo>
                  <a:pt x="0" y="0"/>
                </a:moveTo>
                <a:lnTo>
                  <a:pt x="1743401" y="0"/>
                </a:lnTo>
                <a:lnTo>
                  <a:pt x="1743401" y="1854681"/>
                </a:lnTo>
                <a:lnTo>
                  <a:pt x="0" y="185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1"/>
          <p:cNvSpPr txBox="1"/>
          <p:nvPr/>
        </p:nvSpPr>
        <p:spPr>
          <a:xfrm>
            <a:off x="2783800" y="544175"/>
            <a:ext cx="132048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BẢN THÂN – LỚP C2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 - NHÁNH “GIA ĐÌNH BÉ”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16326037" y="8001841"/>
            <a:ext cx="1770998" cy="2285159"/>
          </a:xfrm>
          <a:custGeom>
            <a:avLst/>
            <a:gdLst/>
            <a:ahLst/>
            <a:cxnLst/>
            <a:rect l="l" t="t" r="r" b="b"/>
            <a:pathLst>
              <a:path w="1770998" h="2285159" extrusionOk="0">
                <a:moveTo>
                  <a:pt x="0" y="0"/>
                </a:moveTo>
                <a:lnTo>
                  <a:pt x="1770998" y="0"/>
                </a:lnTo>
                <a:lnTo>
                  <a:pt x="1770998" y="2285159"/>
                </a:lnTo>
                <a:lnTo>
                  <a:pt x="0" y="2285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2" name="Google Shape;222;p12"/>
          <p:cNvGraphicFramePr/>
          <p:nvPr>
            <p:extLst>
              <p:ext uri="{D42A27DB-BD31-4B8C-83A1-F6EECF244321}">
                <p14:modId xmlns:p14="http://schemas.microsoft.com/office/powerpoint/2010/main" val="3535737349"/>
              </p:ext>
            </p:extLst>
          </p:nvPr>
        </p:nvGraphicFramePr>
        <p:xfrm>
          <a:off x="1637689" y="1969753"/>
          <a:ext cx="14760775" cy="7618052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(24/11/2025)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to-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Nhỏ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	Quan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đồng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	TCVĐ: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Kéo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co.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Thơ: Lấy tăm cho bà.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95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(25/11/2025)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01600" marR="0" lvl="0" indent="-1016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Bước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xuống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bục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cao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30cm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	Quan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đồng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	TCVĐ: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Cướp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cờ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Phân biệt gia đình đông con, ít con.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(22/10/2025)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Truyện: Chú Gấu con Ngoan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Hoa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đồng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Bắt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tôm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cua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cá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Nghe hát: Gia đình nhỏ hạnh phúc to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(23/10/2025)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Người thân trong gia đình bé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	Quan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trúc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b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</a:b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	TCVĐ: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Rồng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rắn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mây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b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</a:b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1 số đồ vật gây nguy hiểm: Bàn là, bếp đang đun...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(24/10/2025)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Cả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thương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nhau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trúc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bao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bố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xét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(25/10/2025)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PTTC-KNXH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Dạy trẻ cài cúc áo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	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Cành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trúc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	TCVĐ: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Trốn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Cho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thực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hành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sách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hình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3" name="Google Shape;223;p12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2"/>
          <p:cNvSpPr/>
          <p:nvPr/>
        </p:nvSpPr>
        <p:spPr>
          <a:xfrm>
            <a:off x="16078206" y="7025311"/>
            <a:ext cx="2209794" cy="3261689"/>
          </a:xfrm>
          <a:custGeom>
            <a:avLst/>
            <a:gdLst/>
            <a:ahLst/>
            <a:cxnLst/>
            <a:rect l="l" t="t" r="r" b="b"/>
            <a:pathLst>
              <a:path w="2209794" h="3261689" extrusionOk="0">
                <a:moveTo>
                  <a:pt x="0" y="0"/>
                </a:moveTo>
                <a:lnTo>
                  <a:pt x="2209794" y="0"/>
                </a:lnTo>
                <a:lnTo>
                  <a:pt x="2209794" y="3261689"/>
                </a:lnTo>
                <a:lnTo>
                  <a:pt x="0" y="3261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2"/>
          <p:cNvSpPr/>
          <p:nvPr/>
        </p:nvSpPr>
        <p:spPr>
          <a:xfrm>
            <a:off x="0" y="3758693"/>
            <a:ext cx="1465474" cy="1783539"/>
          </a:xfrm>
          <a:custGeom>
            <a:avLst/>
            <a:gdLst/>
            <a:ahLst/>
            <a:cxnLst/>
            <a:rect l="l" t="t" r="r" b="b"/>
            <a:pathLst>
              <a:path w="1465474" h="1783539" extrusionOk="0">
                <a:moveTo>
                  <a:pt x="0" y="0"/>
                </a:moveTo>
                <a:lnTo>
                  <a:pt x="1465474" y="0"/>
                </a:lnTo>
                <a:lnTo>
                  <a:pt x="1465474" y="1783539"/>
                </a:lnTo>
                <a:lnTo>
                  <a:pt x="0" y="1783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2"/>
          <p:cNvSpPr/>
          <p:nvPr/>
        </p:nvSpPr>
        <p:spPr>
          <a:xfrm rot="2877027">
            <a:off x="16224003" y="4917172"/>
            <a:ext cx="2070593" cy="1250121"/>
          </a:xfrm>
          <a:custGeom>
            <a:avLst/>
            <a:gdLst/>
            <a:ahLst/>
            <a:cxnLst/>
            <a:rect l="l" t="t" r="r" b="b"/>
            <a:pathLst>
              <a:path w="2070593" h="1250121" extrusionOk="0">
                <a:moveTo>
                  <a:pt x="0" y="0"/>
                </a:moveTo>
                <a:lnTo>
                  <a:pt x="2070594" y="0"/>
                </a:lnTo>
                <a:lnTo>
                  <a:pt x="2070594" y="1250120"/>
                </a:lnTo>
                <a:lnTo>
                  <a:pt x="0" y="1250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2"/>
          <p:cNvSpPr/>
          <p:nvPr/>
        </p:nvSpPr>
        <p:spPr>
          <a:xfrm>
            <a:off x="-172215" y="7625726"/>
            <a:ext cx="2401830" cy="2288744"/>
          </a:xfrm>
          <a:custGeom>
            <a:avLst/>
            <a:gdLst/>
            <a:ahLst/>
            <a:cxnLst/>
            <a:rect l="l" t="t" r="r" b="b"/>
            <a:pathLst>
              <a:path w="2401830" h="2288744" extrusionOk="0">
                <a:moveTo>
                  <a:pt x="0" y="0"/>
                </a:moveTo>
                <a:lnTo>
                  <a:pt x="2401830" y="0"/>
                </a:lnTo>
                <a:lnTo>
                  <a:pt x="2401830" y="2288745"/>
                </a:lnTo>
                <a:lnTo>
                  <a:pt x="0" y="2288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15095737" y="132432"/>
            <a:ext cx="2847036" cy="2937612"/>
          </a:xfrm>
          <a:custGeom>
            <a:avLst/>
            <a:gdLst/>
            <a:ahLst/>
            <a:cxnLst/>
            <a:rect l="l" t="t" r="r" b="b"/>
            <a:pathLst>
              <a:path w="2847036" h="2937612" extrusionOk="0">
                <a:moveTo>
                  <a:pt x="0" y="0"/>
                </a:moveTo>
                <a:lnTo>
                  <a:pt x="2847036" y="0"/>
                </a:lnTo>
                <a:lnTo>
                  <a:pt x="2847036" y="2937613"/>
                </a:lnTo>
                <a:lnTo>
                  <a:pt x="0" y="2937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 txBox="1"/>
          <p:nvPr/>
        </p:nvSpPr>
        <p:spPr>
          <a:xfrm>
            <a:off x="3585951" y="351925"/>
            <a:ext cx="107157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C3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UẦN II - NHÁNH “GIA ĐÌNH BÉ”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29/11/2025</a:t>
            </a:r>
            <a:endParaRPr sz="2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5" name="Google Shape;235;p13"/>
          <p:cNvGraphicFramePr/>
          <p:nvPr>
            <p:extLst>
              <p:ext uri="{D42A27DB-BD31-4B8C-83A1-F6EECF244321}">
                <p14:modId xmlns:p14="http://schemas.microsoft.com/office/powerpoint/2010/main" val="695995903"/>
              </p:ext>
            </p:extLst>
          </p:nvPr>
        </p:nvGraphicFramePr>
        <p:xfrm>
          <a:off x="1493861" y="1898951"/>
          <a:ext cx="14785230" cy="7784855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29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4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2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17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Thứ</a:t>
                      </a:r>
                      <a:endParaRPr sz="1800" u="none" strike="noStrike" cap="none" dirty="0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học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ngoài trời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chiều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4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của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bé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6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 Quan sát: Cây rau cải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Đi qua con suối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 tự chọn tại khu vực phát triển thể chất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Trò chơi: Tập vận động múa Tay thơm tay ngoan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948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(25/11/2025)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6350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đường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ngoằn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ngoèo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73025" marR="4699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trường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165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TCDG: Nu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nu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nống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thể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chất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Trò chơi: Chỉ  nhanh nói đúng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61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(26/11/2025)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PTTCKNXH-TM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73025" marR="207645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Di màu chiếc mũ tặng cô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muống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bắt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bướm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thể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chất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Trò chơi: Bé đi theo đường ngoằn ngoèo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092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(27/11/2025)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Truyện: Vịt con đi học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TCDG: Dung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dăng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dung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dẻ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thể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chất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Nghe hát: Cô giáo em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85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(28/11/2025)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PTTCKNXH-TM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Vận động vỗ tay theo nhịp: Cô và mẹ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TCDG: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Tập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tầm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vông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thể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chất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Xem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về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của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học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95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(29/11/2025)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Bé chơi chuyển gạch giúp cô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Dạo chơi sân trường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TCDG: Dung dăng dung dẻ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Nghe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về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chủ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đề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6" name="Google Shape;236;p13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-103984" y="3814894"/>
            <a:ext cx="1798314" cy="1575773"/>
          </a:xfrm>
          <a:custGeom>
            <a:avLst/>
            <a:gdLst/>
            <a:ahLst/>
            <a:cxnLst/>
            <a:rect l="l" t="t" r="r" b="b"/>
            <a:pathLst>
              <a:path w="1798314" h="1575773" extrusionOk="0">
                <a:moveTo>
                  <a:pt x="0" y="0"/>
                </a:moveTo>
                <a:lnTo>
                  <a:pt x="1798313" y="0"/>
                </a:lnTo>
                <a:lnTo>
                  <a:pt x="1798313" y="1575773"/>
                </a:lnTo>
                <a:lnTo>
                  <a:pt x="0" y="1575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3"/>
          <p:cNvSpPr/>
          <p:nvPr/>
        </p:nvSpPr>
        <p:spPr>
          <a:xfrm>
            <a:off x="15732626" y="0"/>
            <a:ext cx="3077385" cy="2288805"/>
          </a:xfrm>
          <a:custGeom>
            <a:avLst/>
            <a:gdLst/>
            <a:ahLst/>
            <a:cxnLst/>
            <a:rect l="l" t="t" r="r" b="b"/>
            <a:pathLst>
              <a:path w="3077385" h="2288805" extrusionOk="0">
                <a:moveTo>
                  <a:pt x="0" y="0"/>
                </a:moveTo>
                <a:lnTo>
                  <a:pt x="3077385" y="0"/>
                </a:lnTo>
                <a:lnTo>
                  <a:pt x="3077385" y="2288805"/>
                </a:lnTo>
                <a:lnTo>
                  <a:pt x="0" y="2288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3"/>
          <p:cNvSpPr/>
          <p:nvPr/>
        </p:nvSpPr>
        <p:spPr>
          <a:xfrm>
            <a:off x="15933642" y="8100769"/>
            <a:ext cx="2651316" cy="2186231"/>
          </a:xfrm>
          <a:custGeom>
            <a:avLst/>
            <a:gdLst/>
            <a:ahLst/>
            <a:cxnLst/>
            <a:rect l="l" t="t" r="r" b="b"/>
            <a:pathLst>
              <a:path w="2651316" h="2186231" extrusionOk="0">
                <a:moveTo>
                  <a:pt x="0" y="0"/>
                </a:moveTo>
                <a:lnTo>
                  <a:pt x="2651316" y="0"/>
                </a:lnTo>
                <a:lnTo>
                  <a:pt x="2651316" y="2186231"/>
                </a:lnTo>
                <a:lnTo>
                  <a:pt x="0" y="2186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0" y="8526101"/>
            <a:ext cx="2036243" cy="1464398"/>
          </a:xfrm>
          <a:custGeom>
            <a:avLst/>
            <a:gdLst/>
            <a:ahLst/>
            <a:cxnLst/>
            <a:rect l="l" t="t" r="r" b="b"/>
            <a:pathLst>
              <a:path w="2036243" h="1464398" extrusionOk="0">
                <a:moveTo>
                  <a:pt x="0" y="0"/>
                </a:moveTo>
                <a:lnTo>
                  <a:pt x="2036243" y="0"/>
                </a:lnTo>
                <a:lnTo>
                  <a:pt x="2036243" y="1464398"/>
                </a:lnTo>
                <a:lnTo>
                  <a:pt x="0" y="1464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2646218" y="464649"/>
            <a:ext cx="1308640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CÁC CÔ BÁC TRONG NHÀ TRẺ – LỚP NTD1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IV - NHÁNH “CÁC CÔ BÁC TRONG NHÓM LỚP NHÀ TRẺ”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7" name="Google Shape;247;p14"/>
          <p:cNvGraphicFramePr/>
          <p:nvPr>
            <p:extLst>
              <p:ext uri="{D42A27DB-BD31-4B8C-83A1-F6EECF244321}">
                <p14:modId xmlns:p14="http://schemas.microsoft.com/office/powerpoint/2010/main" val="1629254197"/>
              </p:ext>
            </p:extLst>
          </p:nvPr>
        </p:nvGraphicFramePr>
        <p:xfrm>
          <a:off x="1571109" y="1766900"/>
          <a:ext cx="14760775" cy="8064125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động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học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24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PTTCKNXH-TM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vỗ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tay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nhịp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mẹ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Vườn rau cải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Bắt bóng xà phòng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- Chơi tự chọn tại khu vực phát triển trò chơi dân gian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Xem tranh ảnh, trò chuyện về một số món ăn dành cho trẻ ở trường mầm non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(25/11/2025)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 biết các cô trong nhóm lớp nhà trẻ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Kéo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co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 VĐ: Đi theo đường ngoằn ngoèo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(26/11/2025)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 động: Đi theo đường ngoằn ngoèo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sau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Xếp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tặng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 chuyện về các cô giáo trong nhóm lớp nhà trẻ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(27/11/2025)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Truyện: Chào buổi sáng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Nhà bảo vệ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Ném bóng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chọn tại khu vực phát triển trò chơi dân gian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bật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(28/11/2025)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PTTCKNXH-TM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Di màu bông hoa hồng tặng cô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Dạo chơi sân khấu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Trồng nụ trồng hoa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chọn tại khu vực phát triển trò chơi dân gian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Nghe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em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(29/11/2025)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Ôn vận động: Đi theo đường ngoằn ngoèo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Dạo chơi sân trường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Đá bóng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chọn tại khu vực phát triển trò chơi dân gian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lật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mở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trang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cầm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chuyện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8" name="Google Shape;248;p14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15541548" y="671809"/>
            <a:ext cx="2260129" cy="2147123"/>
          </a:xfrm>
          <a:custGeom>
            <a:avLst/>
            <a:gdLst/>
            <a:ahLst/>
            <a:cxnLst/>
            <a:rect l="l" t="t" r="r" b="b"/>
            <a:pathLst>
              <a:path w="2260129" h="2147123" extrusionOk="0">
                <a:moveTo>
                  <a:pt x="0" y="0"/>
                </a:moveTo>
                <a:lnTo>
                  <a:pt x="2260129" y="0"/>
                </a:lnTo>
                <a:lnTo>
                  <a:pt x="2260129" y="2147122"/>
                </a:lnTo>
                <a:lnTo>
                  <a:pt x="0" y="2147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-81083" y="7718837"/>
            <a:ext cx="2219565" cy="2240571"/>
          </a:xfrm>
          <a:custGeom>
            <a:avLst/>
            <a:gdLst/>
            <a:ahLst/>
            <a:cxnLst/>
            <a:rect l="l" t="t" r="r" b="b"/>
            <a:pathLst>
              <a:path w="2219565" h="2240571" extrusionOk="0">
                <a:moveTo>
                  <a:pt x="0" y="0"/>
                </a:moveTo>
                <a:lnTo>
                  <a:pt x="2219566" y="0"/>
                </a:lnTo>
                <a:lnTo>
                  <a:pt x="2219566" y="2240571"/>
                </a:lnTo>
                <a:lnTo>
                  <a:pt x="0" y="2240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4"/>
          <p:cNvSpPr/>
          <p:nvPr/>
        </p:nvSpPr>
        <p:spPr>
          <a:xfrm>
            <a:off x="16757233" y="4522731"/>
            <a:ext cx="1044444" cy="1241538"/>
          </a:xfrm>
          <a:custGeom>
            <a:avLst/>
            <a:gdLst/>
            <a:ahLst/>
            <a:cxnLst/>
            <a:rect l="l" t="t" r="r" b="b"/>
            <a:pathLst>
              <a:path w="1044444" h="1241538" extrusionOk="0">
                <a:moveTo>
                  <a:pt x="0" y="0"/>
                </a:moveTo>
                <a:lnTo>
                  <a:pt x="1044444" y="0"/>
                </a:lnTo>
                <a:lnTo>
                  <a:pt x="1044444" y="1241538"/>
                </a:lnTo>
                <a:lnTo>
                  <a:pt x="0" y="124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646337" y="3892681"/>
            <a:ext cx="1269183" cy="1990875"/>
          </a:xfrm>
          <a:custGeom>
            <a:avLst/>
            <a:gdLst/>
            <a:ahLst/>
            <a:cxnLst/>
            <a:rect l="l" t="t" r="r" b="b"/>
            <a:pathLst>
              <a:path w="1269183" h="1990875" extrusionOk="0">
                <a:moveTo>
                  <a:pt x="0" y="0"/>
                </a:moveTo>
                <a:lnTo>
                  <a:pt x="1269183" y="0"/>
                </a:lnTo>
                <a:lnTo>
                  <a:pt x="1269183" y="1990875"/>
                </a:lnTo>
                <a:lnTo>
                  <a:pt x="0" y="1990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16218783" y="8058857"/>
            <a:ext cx="1932914" cy="2228143"/>
          </a:xfrm>
          <a:custGeom>
            <a:avLst/>
            <a:gdLst/>
            <a:ahLst/>
            <a:cxnLst/>
            <a:rect l="l" t="t" r="r" b="b"/>
            <a:pathLst>
              <a:path w="1932914" h="2228143" extrusionOk="0">
                <a:moveTo>
                  <a:pt x="0" y="0"/>
                </a:moveTo>
                <a:lnTo>
                  <a:pt x="1932914" y="0"/>
                </a:lnTo>
                <a:lnTo>
                  <a:pt x="1932914" y="2228143"/>
                </a:lnTo>
                <a:lnTo>
                  <a:pt x="0" y="2228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4"/>
          <p:cNvSpPr txBox="1"/>
          <p:nvPr/>
        </p:nvSpPr>
        <p:spPr>
          <a:xfrm>
            <a:off x="3674763" y="325795"/>
            <a:ext cx="10107541" cy="153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BẢN THÂN – LỚP NTD2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III - NHÁNH “Các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0" name="Google Shape;260;p15"/>
          <p:cNvGraphicFramePr/>
          <p:nvPr>
            <p:extLst>
              <p:ext uri="{D42A27DB-BD31-4B8C-83A1-F6EECF244321}">
                <p14:modId xmlns:p14="http://schemas.microsoft.com/office/powerpoint/2010/main" val="3894209265"/>
              </p:ext>
            </p:extLst>
          </p:nvPr>
        </p:nvGraphicFramePr>
        <p:xfrm>
          <a:off x="1694305" y="1745370"/>
          <a:ext cx="14760775" cy="8037290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động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học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2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24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2720" marR="1752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PTTCKNXH- TM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các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Xi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khoai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do.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các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Bỏ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lấy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ra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Cua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gắp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 HĐ: Trò chuyện về tên cô giáo và các bạn trong lớp.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(25/11/2025)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Đi theo đường ngoằn ngoèo.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387350" lvl="0" indent="-6921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sát: Đu quay.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Xi bô khoai.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 tự do. với các trò chơi: Bỏ vào lấy ra, Cua gắp hạt.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 HĐ: Sắp xếp đồ dùng trong lớp.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(26/11/2025)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PTTCKNXH- TM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27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Di màu áo tặng cô.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Xi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khoai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do.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các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Bỏ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lấy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ra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Cua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gắp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 HĐ: Múa: tay thơm, tay ngoan.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(27/11/2025)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1752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Truyện: Đôi bạn thân.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0449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sát: Nhà bóng.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Xi bô khoai.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 tự do. với các trò chơi: Cho gà ăn, Gắp bóng bằng chân.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HĐ: Xem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tranh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ảnh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về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một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số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dinh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dưỡng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cần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cơ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thể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(28/11/2025)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272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PTTCKNXH- TM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272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Hát: Lời chào buổi sáng.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chơi sân trường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Xi bô khoai.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 tự do. với các trò chơi: Cho gà ăn, Gắp bóng bằng chân.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HĐ: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Đôi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bạn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thân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(29/11/2025)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 đi theo đường ngoằn ngoèo.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-685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chơi: Hiên sau.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Xi bô khoai.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 tự do. với các trò chơi: Cho gà ăn, Gắp bóng bằng chân.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HĐ: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Cuộn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len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giúp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1" name="Google Shape;261;p15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5"/>
          <p:cNvSpPr/>
          <p:nvPr/>
        </p:nvSpPr>
        <p:spPr>
          <a:xfrm>
            <a:off x="16757233" y="4522731"/>
            <a:ext cx="1044444" cy="1241538"/>
          </a:xfrm>
          <a:custGeom>
            <a:avLst/>
            <a:gdLst/>
            <a:ahLst/>
            <a:cxnLst/>
            <a:rect l="l" t="t" r="r" b="b"/>
            <a:pathLst>
              <a:path w="1044444" h="1241538" extrusionOk="0">
                <a:moveTo>
                  <a:pt x="0" y="0"/>
                </a:moveTo>
                <a:lnTo>
                  <a:pt x="1044444" y="0"/>
                </a:lnTo>
                <a:lnTo>
                  <a:pt x="1044444" y="1241538"/>
                </a:lnTo>
                <a:lnTo>
                  <a:pt x="0" y="124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5"/>
          <p:cNvSpPr/>
          <p:nvPr/>
        </p:nvSpPr>
        <p:spPr>
          <a:xfrm rot="4275958">
            <a:off x="15638908" y="-23571"/>
            <a:ext cx="2961609" cy="2877697"/>
          </a:xfrm>
          <a:custGeom>
            <a:avLst/>
            <a:gdLst/>
            <a:ahLst/>
            <a:cxnLst/>
            <a:rect l="l" t="t" r="r" b="b"/>
            <a:pathLst>
              <a:path w="2961609" h="2877697" extrusionOk="0">
                <a:moveTo>
                  <a:pt x="0" y="0"/>
                </a:moveTo>
                <a:lnTo>
                  <a:pt x="2961609" y="0"/>
                </a:lnTo>
                <a:lnTo>
                  <a:pt x="2961609" y="2877696"/>
                </a:lnTo>
                <a:lnTo>
                  <a:pt x="0" y="2877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5"/>
          <p:cNvSpPr/>
          <p:nvPr/>
        </p:nvSpPr>
        <p:spPr>
          <a:xfrm flipH="1">
            <a:off x="16143900" y="7624684"/>
            <a:ext cx="2230799" cy="2662316"/>
          </a:xfrm>
          <a:custGeom>
            <a:avLst/>
            <a:gdLst/>
            <a:ahLst/>
            <a:cxnLst/>
            <a:rect l="l" t="t" r="r" b="b"/>
            <a:pathLst>
              <a:path w="2230799" h="2662316" extrusionOk="0">
                <a:moveTo>
                  <a:pt x="2230800" y="0"/>
                </a:moveTo>
                <a:lnTo>
                  <a:pt x="0" y="0"/>
                </a:lnTo>
                <a:lnTo>
                  <a:pt x="0" y="2662316"/>
                </a:lnTo>
                <a:lnTo>
                  <a:pt x="2230800" y="2662316"/>
                </a:lnTo>
                <a:lnTo>
                  <a:pt x="223080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-323588" y="8029408"/>
            <a:ext cx="2704577" cy="2457784"/>
          </a:xfrm>
          <a:custGeom>
            <a:avLst/>
            <a:gdLst/>
            <a:ahLst/>
            <a:cxnLst/>
            <a:rect l="l" t="t" r="r" b="b"/>
            <a:pathLst>
              <a:path w="2704577" h="2457784" extrusionOk="0">
                <a:moveTo>
                  <a:pt x="0" y="0"/>
                </a:moveTo>
                <a:lnTo>
                  <a:pt x="2704576" y="0"/>
                </a:lnTo>
                <a:lnTo>
                  <a:pt x="2704576" y="2457784"/>
                </a:lnTo>
                <a:lnTo>
                  <a:pt x="0" y="245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5"/>
          <p:cNvSpPr/>
          <p:nvPr/>
        </p:nvSpPr>
        <p:spPr>
          <a:xfrm rot="-1200725" flipH="1">
            <a:off x="-651443" y="3769248"/>
            <a:ext cx="2380988" cy="1506967"/>
          </a:xfrm>
          <a:custGeom>
            <a:avLst/>
            <a:gdLst/>
            <a:ahLst/>
            <a:cxnLst/>
            <a:rect l="l" t="t" r="r" b="b"/>
            <a:pathLst>
              <a:path w="2380988" h="1506967" extrusionOk="0">
                <a:moveTo>
                  <a:pt x="2380988" y="0"/>
                </a:moveTo>
                <a:lnTo>
                  <a:pt x="0" y="0"/>
                </a:lnTo>
                <a:lnTo>
                  <a:pt x="0" y="1506967"/>
                </a:lnTo>
                <a:lnTo>
                  <a:pt x="2380988" y="1506967"/>
                </a:lnTo>
                <a:lnTo>
                  <a:pt x="2380988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5"/>
          <p:cNvSpPr txBox="1"/>
          <p:nvPr/>
        </p:nvSpPr>
        <p:spPr>
          <a:xfrm>
            <a:off x="3268344" y="263919"/>
            <a:ext cx="111660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BẢN THÂN – LỚP NTD3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 - NHÁNH “Các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/>
          <p:nvPr/>
        </p:nvSpPr>
        <p:spPr>
          <a:xfrm>
            <a:off x="6138207" y="575163"/>
            <a:ext cx="16655703" cy="10014241"/>
          </a:xfrm>
          <a:custGeom>
            <a:avLst/>
            <a:gdLst/>
            <a:ahLst/>
            <a:cxnLst/>
            <a:rect l="l" t="t" r="r" b="b"/>
            <a:pathLst>
              <a:path w="16655703" h="10014241" extrusionOk="0">
                <a:moveTo>
                  <a:pt x="0" y="0"/>
                </a:moveTo>
                <a:lnTo>
                  <a:pt x="16655703" y="0"/>
                </a:lnTo>
                <a:lnTo>
                  <a:pt x="16655703" y="10014241"/>
                </a:lnTo>
                <a:lnTo>
                  <a:pt x="0" y="100142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1156778" y="6187193"/>
            <a:ext cx="5873496" cy="3920559"/>
          </a:xfrm>
          <a:custGeom>
            <a:avLst/>
            <a:gdLst/>
            <a:ahLst/>
            <a:cxnLst/>
            <a:rect l="l" t="t" r="r" b="b"/>
            <a:pathLst>
              <a:path w="5873496" h="3920559" extrusionOk="0">
                <a:moveTo>
                  <a:pt x="0" y="0"/>
                </a:moveTo>
                <a:lnTo>
                  <a:pt x="5873497" y="0"/>
                </a:lnTo>
                <a:lnTo>
                  <a:pt x="5873497" y="3920559"/>
                </a:lnTo>
                <a:lnTo>
                  <a:pt x="0" y="3920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>
            <a:off x="385104" y="1618709"/>
            <a:ext cx="7416845" cy="39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8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776"/>
              <a:buFont typeface="Arial"/>
              <a:buNone/>
            </a:pPr>
            <a:r>
              <a:rPr lang="en-US" sz="16776" b="0" i="0" u="none" strike="noStrike" cap="none">
                <a:solidFill>
                  <a:srgbClr val="DA5632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7" name="Google Shape;97;p2"/>
          <p:cNvGraphicFramePr/>
          <p:nvPr>
            <p:extLst>
              <p:ext uri="{D42A27DB-BD31-4B8C-83A1-F6EECF244321}">
                <p14:modId xmlns:p14="http://schemas.microsoft.com/office/powerpoint/2010/main" val="842172597"/>
              </p:ext>
            </p:extLst>
          </p:nvPr>
        </p:nvGraphicFramePr>
        <p:xfrm>
          <a:off x="1556174" y="1907900"/>
          <a:ext cx="15483598" cy="7919210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1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0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7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0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2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 học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 ngoài trời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 chiều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29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dích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dắc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qua 7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điểm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Thân cây lộc vừng.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Thả đỉa ba ba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 hiểu những nơi an toàn và không an toàn như: bể chứa nước, giếng, bụi rậm... là nguy hiểm và trò chuyện với trẻ không được đến gần.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84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 hiểu về gia đình bé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Cành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lộc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vừng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Ai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Rèn luyện kỹ năng đánh răng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tiếng anh bài học: Values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754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Vận đông theo tiết tâu chậm bài hát: Cả nha thương nhau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Lá cây lộc vừng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Lộn cầu vồng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Vẽ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người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thân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của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bé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29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Đồng dao: Gánh gánh gồng gồng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Hoa lộc vừng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Đá bóng vào gôn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Char char="-"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“Em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”-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tư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duy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“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Luyện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tập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xuôi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ngược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16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Nặn cái bát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Cây ngâu.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Nhảy qua suối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Học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Values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315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Ôn: Tách gộp trong phạm vi 7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Cây vú sữa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Kéo co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Bố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tất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cả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8" name="Google Shape;98;p2"/>
          <p:cNvSpPr/>
          <p:nvPr/>
        </p:nvSpPr>
        <p:spPr>
          <a:xfrm>
            <a:off x="211687" y="4562641"/>
            <a:ext cx="1482642" cy="1431423"/>
          </a:xfrm>
          <a:custGeom>
            <a:avLst/>
            <a:gdLst/>
            <a:ahLst/>
            <a:cxnLst/>
            <a:rect l="l" t="t" r="r" b="b"/>
            <a:pathLst>
              <a:path w="1482642" h="1431423" extrusionOk="0">
                <a:moveTo>
                  <a:pt x="0" y="0"/>
                </a:moveTo>
                <a:lnTo>
                  <a:pt x="1482642" y="0"/>
                </a:lnTo>
                <a:lnTo>
                  <a:pt x="1482642" y="1431424"/>
                </a:lnTo>
                <a:lnTo>
                  <a:pt x="0" y="1431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6455081" y="4666333"/>
            <a:ext cx="1604510" cy="1327732"/>
          </a:xfrm>
          <a:custGeom>
            <a:avLst/>
            <a:gdLst/>
            <a:ahLst/>
            <a:cxnLst/>
            <a:rect l="l" t="t" r="r" b="b"/>
            <a:pathLst>
              <a:path w="1604510" h="1327732" extrusionOk="0">
                <a:moveTo>
                  <a:pt x="0" y="0"/>
                </a:moveTo>
                <a:lnTo>
                  <a:pt x="1604510" y="0"/>
                </a:lnTo>
                <a:lnTo>
                  <a:pt x="1604510" y="1327732"/>
                </a:lnTo>
                <a:lnTo>
                  <a:pt x="0" y="1327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rot="1315038">
            <a:off x="13150356" y="139511"/>
            <a:ext cx="4748947" cy="1778377"/>
          </a:xfrm>
          <a:custGeom>
            <a:avLst/>
            <a:gdLst/>
            <a:ahLst/>
            <a:cxnLst/>
            <a:rect l="l" t="t" r="r" b="b"/>
            <a:pathLst>
              <a:path w="4748947" h="1778377" extrusionOk="0">
                <a:moveTo>
                  <a:pt x="0" y="0"/>
                </a:moveTo>
                <a:lnTo>
                  <a:pt x="4748947" y="0"/>
                </a:lnTo>
                <a:lnTo>
                  <a:pt x="4748947" y="1778378"/>
                </a:lnTo>
                <a:lnTo>
                  <a:pt x="0" y="1778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-44963" y="8241451"/>
            <a:ext cx="2147327" cy="2033698"/>
          </a:xfrm>
          <a:custGeom>
            <a:avLst/>
            <a:gdLst/>
            <a:ahLst/>
            <a:cxnLst/>
            <a:rect l="l" t="t" r="r" b="b"/>
            <a:pathLst>
              <a:path w="2147327" h="2033698" extrusionOk="0">
                <a:moveTo>
                  <a:pt x="0" y="0"/>
                </a:moveTo>
                <a:lnTo>
                  <a:pt x="2147326" y="0"/>
                </a:lnTo>
                <a:lnTo>
                  <a:pt x="2147326" y="2033698"/>
                </a:lnTo>
                <a:lnTo>
                  <a:pt x="0" y="2033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3066600" y="527800"/>
            <a:ext cx="12843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BẢN THÂN – LỚP A1</a:t>
            </a: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III - NHÁNH “NGÔI NHÀ GIA ĐÌNH Ở”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24</a:t>
            </a:r>
            <a:r>
              <a:rPr lang="en-US" sz="28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đến 29/112025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9" name="Google Shape;109;p3"/>
          <p:cNvGraphicFramePr/>
          <p:nvPr>
            <p:extLst>
              <p:ext uri="{D42A27DB-BD31-4B8C-83A1-F6EECF244321}">
                <p14:modId xmlns:p14="http://schemas.microsoft.com/office/powerpoint/2010/main" val="2180622238"/>
              </p:ext>
            </p:extLst>
          </p:nvPr>
        </p:nvGraphicFramePr>
        <p:xfrm>
          <a:off x="1475887" y="2106949"/>
          <a:ext cx="15215550" cy="7632240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8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8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1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1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1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1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1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24/11/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5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5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Bông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cúc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trắng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Nhà 2 tầng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Thả đỉa ba ba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5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Dạy trẻ kĩ năng đánh răng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5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Tiếng anh bài: Values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3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25/11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thay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đổi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tốc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hiệu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lệnh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Tường bao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Nhảy bao bố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Dạy trẻ nhận biết một số kí hiệu ở gia đình: Tủ thuốc +, nguy hiểm…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5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26/11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Vẽ ngôi nhà của bé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Nhà đang xây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Rồng rắn lên mây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Làm quen bài hát “Bà thương em”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4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27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Tách gộp trong phạm vi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xe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Ai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nhất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Xem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hình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ảnh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về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những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toàn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không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toàn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tư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duy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Luyên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tập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xuôi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ngược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Values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28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Mẹ yêu của bé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Dòng nước chảy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TCVĐ:Kéo co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29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trong vở chữ cái e, ê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Cây ngâu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Kéo cưa lừa xẻ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vở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hình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Cắt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ngôi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0" name="Google Shape;110;p3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-657075" y="8092084"/>
            <a:ext cx="2351403" cy="2101566"/>
          </a:xfrm>
          <a:custGeom>
            <a:avLst/>
            <a:gdLst/>
            <a:ahLst/>
            <a:cxnLst/>
            <a:rect l="l" t="t" r="r" b="b"/>
            <a:pathLst>
              <a:path w="2351403" h="2101566" extrusionOk="0">
                <a:moveTo>
                  <a:pt x="0" y="0"/>
                </a:moveTo>
                <a:lnTo>
                  <a:pt x="2351403" y="0"/>
                </a:lnTo>
                <a:lnTo>
                  <a:pt x="2351403" y="2101567"/>
                </a:lnTo>
                <a:lnTo>
                  <a:pt x="0" y="2101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15695670" y="49549"/>
            <a:ext cx="1871484" cy="2007851"/>
          </a:xfrm>
          <a:custGeom>
            <a:avLst/>
            <a:gdLst/>
            <a:ahLst/>
            <a:cxnLst/>
            <a:rect l="l" t="t" r="r" b="b"/>
            <a:pathLst>
              <a:path w="1871484" h="2007851" extrusionOk="0">
                <a:moveTo>
                  <a:pt x="0" y="0"/>
                </a:moveTo>
                <a:lnTo>
                  <a:pt x="1871484" y="0"/>
                </a:lnTo>
                <a:lnTo>
                  <a:pt x="1871484" y="2007851"/>
                </a:lnTo>
                <a:lnTo>
                  <a:pt x="0" y="2007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 flipH="1">
            <a:off x="-203271" y="3982535"/>
            <a:ext cx="1897600" cy="1415294"/>
          </a:xfrm>
          <a:custGeom>
            <a:avLst/>
            <a:gdLst/>
            <a:ahLst/>
            <a:cxnLst/>
            <a:rect l="l" t="t" r="r" b="b"/>
            <a:pathLst>
              <a:path w="1897600" h="1415294" extrusionOk="0">
                <a:moveTo>
                  <a:pt x="1897600" y="0"/>
                </a:moveTo>
                <a:lnTo>
                  <a:pt x="0" y="0"/>
                </a:lnTo>
                <a:lnTo>
                  <a:pt x="0" y="1415293"/>
                </a:lnTo>
                <a:lnTo>
                  <a:pt x="1897600" y="1415293"/>
                </a:lnTo>
                <a:lnTo>
                  <a:pt x="189760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 rot="523684">
            <a:off x="16327873" y="4460009"/>
            <a:ext cx="2159814" cy="1366982"/>
          </a:xfrm>
          <a:custGeom>
            <a:avLst/>
            <a:gdLst/>
            <a:ahLst/>
            <a:cxnLst/>
            <a:rect l="l" t="t" r="r" b="b"/>
            <a:pathLst>
              <a:path w="2159814" h="1366982" extrusionOk="0">
                <a:moveTo>
                  <a:pt x="0" y="0"/>
                </a:moveTo>
                <a:lnTo>
                  <a:pt x="2159814" y="0"/>
                </a:lnTo>
                <a:lnTo>
                  <a:pt x="2159814" y="1366982"/>
                </a:lnTo>
                <a:lnTo>
                  <a:pt x="0" y="1366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16455081" y="7837936"/>
            <a:ext cx="2285044" cy="2355715"/>
          </a:xfrm>
          <a:custGeom>
            <a:avLst/>
            <a:gdLst/>
            <a:ahLst/>
            <a:cxnLst/>
            <a:rect l="l" t="t" r="r" b="b"/>
            <a:pathLst>
              <a:path w="2285044" h="2355715" extrusionOk="0">
                <a:moveTo>
                  <a:pt x="0" y="0"/>
                </a:moveTo>
                <a:lnTo>
                  <a:pt x="2285043" y="0"/>
                </a:lnTo>
                <a:lnTo>
                  <a:pt x="2285043" y="2355715"/>
                </a:lnTo>
                <a:lnTo>
                  <a:pt x="0" y="2355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2997570" y="366971"/>
            <a:ext cx="12698100" cy="164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A2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 - NHÁNH “NGÔI NHÀ GIA ĐÌNH Ở”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2" name="Google Shape;122;p4"/>
          <p:cNvGraphicFramePr/>
          <p:nvPr>
            <p:extLst>
              <p:ext uri="{D42A27DB-BD31-4B8C-83A1-F6EECF244321}">
                <p14:modId xmlns:p14="http://schemas.microsoft.com/office/powerpoint/2010/main" val="2054186212"/>
              </p:ext>
            </p:extLst>
          </p:nvPr>
        </p:nvGraphicFramePr>
        <p:xfrm>
          <a:off x="1616412" y="2363814"/>
          <a:ext cx="15510445" cy="7245341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129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8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5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7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0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99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99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9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24/11/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Tách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gộp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phạm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vi 7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đơn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Rồng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rắn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mây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về địa chỉ nhà bé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5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Tiếng anh bài: Values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25/11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thay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đổi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tốc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hiệu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lệnh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Kéo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cau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doNhà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đang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xây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nhận biết cách phòng tránh đồ dùng nguy hiểm trong gia đình: Bàn là, ổ điện, phích nước, tủ thuốc...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26/11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Vẽ ngôi nhà của bé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TCVĐ:Cướp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cờ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 quen bài thơ: Giúp mẹ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27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Mẹ yêu của bé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sát:Lá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hạnh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phúc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bao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bố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tư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duy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Luyên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tập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xuôi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ngược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Ba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nến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lung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linh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662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28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5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5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Truyện: Bông hoa cúc trắng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Thân cây hạnh phúc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TCVĐ:Mèo đuổi chuột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Values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29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Dự án gieo mầm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Cây hoa đồng hồ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TCVĐ:Sóng xô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“u”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3" name="Google Shape;123;p4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 flipH="1">
            <a:off x="25920" y="7551755"/>
            <a:ext cx="2075367" cy="2735245"/>
          </a:xfrm>
          <a:custGeom>
            <a:avLst/>
            <a:gdLst/>
            <a:ahLst/>
            <a:cxnLst/>
            <a:rect l="l" t="t" r="r" b="b"/>
            <a:pathLst>
              <a:path w="2075367" h="2735245" extrusionOk="0">
                <a:moveTo>
                  <a:pt x="2075367" y="0"/>
                </a:moveTo>
                <a:lnTo>
                  <a:pt x="0" y="0"/>
                </a:lnTo>
                <a:lnTo>
                  <a:pt x="0" y="2735245"/>
                </a:lnTo>
                <a:lnTo>
                  <a:pt x="2075367" y="2735245"/>
                </a:lnTo>
                <a:lnTo>
                  <a:pt x="207536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-1046089" y="3310559"/>
            <a:ext cx="2961609" cy="2877697"/>
          </a:xfrm>
          <a:custGeom>
            <a:avLst/>
            <a:gdLst/>
            <a:ahLst/>
            <a:cxnLst/>
            <a:rect l="l" t="t" r="r" b="b"/>
            <a:pathLst>
              <a:path w="2961609" h="2877697" extrusionOk="0">
                <a:moveTo>
                  <a:pt x="0" y="0"/>
                </a:moveTo>
                <a:lnTo>
                  <a:pt x="2961609" y="0"/>
                </a:lnTo>
                <a:lnTo>
                  <a:pt x="2961609" y="2877696"/>
                </a:lnTo>
                <a:lnTo>
                  <a:pt x="0" y="2877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6558661" y="8103891"/>
            <a:ext cx="1753759" cy="2041233"/>
          </a:xfrm>
          <a:custGeom>
            <a:avLst/>
            <a:gdLst/>
            <a:ahLst/>
            <a:cxnLst/>
            <a:rect l="l" t="t" r="r" b="b"/>
            <a:pathLst>
              <a:path w="1753759" h="2041233" extrusionOk="0">
                <a:moveTo>
                  <a:pt x="0" y="0"/>
                </a:moveTo>
                <a:lnTo>
                  <a:pt x="1753760" y="0"/>
                </a:lnTo>
                <a:lnTo>
                  <a:pt x="1753760" y="2041233"/>
                </a:lnTo>
                <a:lnTo>
                  <a:pt x="0" y="2041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2782950" y="548307"/>
            <a:ext cx="12722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</a:t>
            </a:r>
            <a:r>
              <a:rPr lang="en-US" sz="2800" b="1" dirty="0">
                <a:latin typeface="Times New Roman"/>
                <a:ea typeface="Times New Roman"/>
                <a:cs typeface="Times New Roman"/>
                <a:sym typeface="Times New Roman"/>
              </a:rPr>
              <a:t>GIA ĐÌNH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LỚP A3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III - NHÁNH “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NGÔI NHÀ GIA ĐÌNH Ở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3" name="Google Shape;133;p5"/>
          <p:cNvGraphicFramePr/>
          <p:nvPr>
            <p:extLst>
              <p:ext uri="{D42A27DB-BD31-4B8C-83A1-F6EECF244321}">
                <p14:modId xmlns:p14="http://schemas.microsoft.com/office/powerpoint/2010/main" val="399519687"/>
              </p:ext>
            </p:extLst>
          </p:nvPr>
        </p:nvGraphicFramePr>
        <p:xfrm>
          <a:off x="1433304" y="2057400"/>
          <a:ext cx="15221478" cy="7697910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89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1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5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7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BA0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BA04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0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24/11/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thay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đổi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tốc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hiệu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lệnh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BA0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Hoa mẫu đơn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Mèo đuổi chuột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BA04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Xem sách, nghe đọc sách về chủ đề Gia đình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Trẻ học tiếng anh: Values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951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25/11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 bài “Bé quét nhà”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màu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Ai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nhất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Dạy trẻ nhận biết một số kí hiệu ở gia đình: Tủ thuốc +, Nguy hiểm….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5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26/11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Tách gộp trong phạm vi 7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màu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Thả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đỉa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ba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Xem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hình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ảnh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về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những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toàn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không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toàn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như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hồ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bể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chứa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nước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bụi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rậm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...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nguy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hiểm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31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27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 “Bông hoa cúc trắng”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lưỡi hổ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Quang vòng cổ chai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thương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em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toán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tư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duy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Luyện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tập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xuôi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ngược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073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28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Mẹ yêu của bé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hoa nhài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Kéo co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Values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Biểu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diễn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nghệ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936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29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trong vở chữ cái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Hoa nhài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Cướp cờ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vở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4" name="Google Shape;134;p5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15230689" y="132432"/>
            <a:ext cx="3057311" cy="2456040"/>
          </a:xfrm>
          <a:custGeom>
            <a:avLst/>
            <a:gdLst/>
            <a:ahLst/>
            <a:cxnLst/>
            <a:rect l="l" t="t" r="r" b="b"/>
            <a:pathLst>
              <a:path w="3057311" h="2456040" extrusionOk="0">
                <a:moveTo>
                  <a:pt x="0" y="0"/>
                </a:moveTo>
                <a:lnTo>
                  <a:pt x="3057311" y="0"/>
                </a:lnTo>
                <a:lnTo>
                  <a:pt x="3057311" y="2456040"/>
                </a:lnTo>
                <a:lnTo>
                  <a:pt x="0" y="2456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316148" y="3643253"/>
            <a:ext cx="1591774" cy="1500247"/>
          </a:xfrm>
          <a:custGeom>
            <a:avLst/>
            <a:gdLst/>
            <a:ahLst/>
            <a:cxnLst/>
            <a:rect l="l" t="t" r="r" b="b"/>
            <a:pathLst>
              <a:path w="1591774" h="1500247" extrusionOk="0">
                <a:moveTo>
                  <a:pt x="0" y="0"/>
                </a:moveTo>
                <a:lnTo>
                  <a:pt x="1591774" y="0"/>
                </a:lnTo>
                <a:lnTo>
                  <a:pt x="1591774" y="1500247"/>
                </a:lnTo>
                <a:lnTo>
                  <a:pt x="0" y="1500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 rot="737547" flipH="1">
            <a:off x="16338552" y="5371093"/>
            <a:ext cx="2573741" cy="1634326"/>
          </a:xfrm>
          <a:custGeom>
            <a:avLst/>
            <a:gdLst/>
            <a:ahLst/>
            <a:cxnLst/>
            <a:rect l="l" t="t" r="r" b="b"/>
            <a:pathLst>
              <a:path w="2573741" h="1634326" extrusionOk="0">
                <a:moveTo>
                  <a:pt x="2573741" y="0"/>
                </a:moveTo>
                <a:lnTo>
                  <a:pt x="0" y="0"/>
                </a:lnTo>
                <a:lnTo>
                  <a:pt x="0" y="1634325"/>
                </a:lnTo>
                <a:lnTo>
                  <a:pt x="2573741" y="1634325"/>
                </a:lnTo>
                <a:lnTo>
                  <a:pt x="257374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6455081" y="8631263"/>
            <a:ext cx="1832919" cy="1655737"/>
          </a:xfrm>
          <a:custGeom>
            <a:avLst/>
            <a:gdLst/>
            <a:ahLst/>
            <a:cxnLst/>
            <a:rect l="l" t="t" r="r" b="b"/>
            <a:pathLst>
              <a:path w="1832919" h="1655737" extrusionOk="0">
                <a:moveTo>
                  <a:pt x="0" y="0"/>
                </a:moveTo>
                <a:lnTo>
                  <a:pt x="1832919" y="0"/>
                </a:lnTo>
                <a:lnTo>
                  <a:pt x="1832919" y="1655737"/>
                </a:lnTo>
                <a:lnTo>
                  <a:pt x="0" y="16557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211687" y="7945939"/>
            <a:ext cx="1504131" cy="2341061"/>
          </a:xfrm>
          <a:custGeom>
            <a:avLst/>
            <a:gdLst/>
            <a:ahLst/>
            <a:cxnLst/>
            <a:rect l="l" t="t" r="r" b="b"/>
            <a:pathLst>
              <a:path w="1504131" h="2341061" extrusionOk="0">
                <a:moveTo>
                  <a:pt x="0" y="0"/>
                </a:moveTo>
                <a:lnTo>
                  <a:pt x="1504132" y="0"/>
                </a:lnTo>
                <a:lnTo>
                  <a:pt x="1504132" y="2341061"/>
                </a:lnTo>
                <a:lnTo>
                  <a:pt x="0" y="2341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3329500" y="527800"/>
            <a:ext cx="12698100" cy="174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A4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 - NHÁNH “NGÔI NHÀ GIA ĐÌNH Ở”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None/>
            </a:pPr>
            <a:endParaRPr sz="2599" b="1" i="0" u="none" strike="noStrike" cap="none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7097" b="-1710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6" name="Google Shape;146;p6"/>
          <p:cNvGraphicFramePr/>
          <p:nvPr/>
        </p:nvGraphicFramePr>
        <p:xfrm>
          <a:off x="1575067" y="1917852"/>
          <a:ext cx="16059775" cy="7650541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20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FF313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Thứ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học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ngoài trời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chiều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2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 hiểu quyền bé được bảo vệ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 sát: lá cây lộc vừng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Nhảy lò cò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tiếng Anh: Values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Làm quen đọc sách, xem sách.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3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Chạy thay đổi tốc độ theo hiệu lệnh.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Thân cây lộc vừng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Quăng vòng cổ chai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98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 quen vận động múa: Múa cho mẹ xem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4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Dạy múa: Cháu yêu bà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Cành cây lộc vừng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Kết bạn 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 hiểu một số đồ dùng trong gia đình.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5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Xác định vị trí phía trên dưới, trước, sau của đồ vật so với bản thân so với bạn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Rễ cây lộc vừng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Mèo đuổi chuột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Toán tư duy: Chia một hình thành hai hình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Làm quen câu chuyện: Gấu con chia quà.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6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Kể chuyện: Bông hoa cúc trắng.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 sát: Cây lộc vừng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Đá cầu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tiếng Anh: Values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Liên hoan văn nghệ. Nhận xét và nêu gương bé ngoan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7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PTTC-KNXH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Bóc ngô.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Cây sung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Cáo ơi ngủ à?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Đọc đồng dao: Công cha như núi thái sơn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7" name="Google Shape;147;p6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-246342" y="3208607"/>
            <a:ext cx="1940672" cy="2133583"/>
          </a:xfrm>
          <a:custGeom>
            <a:avLst/>
            <a:gdLst/>
            <a:ahLst/>
            <a:cxnLst/>
            <a:rect l="l" t="t" r="r" b="b"/>
            <a:pathLst>
              <a:path w="1940672" h="2133583" extrusionOk="0">
                <a:moveTo>
                  <a:pt x="0" y="0"/>
                </a:moveTo>
                <a:lnTo>
                  <a:pt x="1940671" y="0"/>
                </a:lnTo>
                <a:lnTo>
                  <a:pt x="1940671" y="2133583"/>
                </a:lnTo>
                <a:lnTo>
                  <a:pt x="0" y="2133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 rot="-542457">
            <a:off x="16376892" y="4598706"/>
            <a:ext cx="1764816" cy="2179907"/>
          </a:xfrm>
          <a:custGeom>
            <a:avLst/>
            <a:gdLst/>
            <a:ahLst/>
            <a:cxnLst/>
            <a:rect l="l" t="t" r="r" b="b"/>
            <a:pathLst>
              <a:path w="1764816" h="2179907" extrusionOk="0">
                <a:moveTo>
                  <a:pt x="0" y="0"/>
                </a:moveTo>
                <a:lnTo>
                  <a:pt x="1764816" y="0"/>
                </a:lnTo>
                <a:lnTo>
                  <a:pt x="1764816" y="2179906"/>
                </a:lnTo>
                <a:lnTo>
                  <a:pt x="0" y="2179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4691" y="8116914"/>
            <a:ext cx="2048019" cy="2170086"/>
          </a:xfrm>
          <a:custGeom>
            <a:avLst/>
            <a:gdLst/>
            <a:ahLst/>
            <a:cxnLst/>
            <a:rect l="l" t="t" r="r" b="b"/>
            <a:pathLst>
              <a:path w="2048019" h="2170086" extrusionOk="0">
                <a:moveTo>
                  <a:pt x="0" y="0"/>
                </a:moveTo>
                <a:lnTo>
                  <a:pt x="2048018" y="0"/>
                </a:lnTo>
                <a:lnTo>
                  <a:pt x="2048018" y="2170086"/>
                </a:lnTo>
                <a:lnTo>
                  <a:pt x="0" y="21700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 rot="-482346">
            <a:off x="16351767" y="113384"/>
            <a:ext cx="1765623" cy="2057400"/>
          </a:xfrm>
          <a:custGeom>
            <a:avLst/>
            <a:gdLst/>
            <a:ahLst/>
            <a:cxnLst/>
            <a:rect l="l" t="t" r="r" b="b"/>
            <a:pathLst>
              <a:path w="1765623" h="2057400" extrusionOk="0">
                <a:moveTo>
                  <a:pt x="0" y="0"/>
                </a:moveTo>
                <a:lnTo>
                  <a:pt x="1765623" y="0"/>
                </a:lnTo>
                <a:lnTo>
                  <a:pt x="176562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4286054" y="527798"/>
            <a:ext cx="82512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B1</a:t>
            </a: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III - NHÁNH “GIA ĐÌNH CỦA BÉ”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24</a:t>
            </a:r>
            <a:r>
              <a:rPr lang="en-US" sz="24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đến 29/11/2025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oogle Shape;157;p7"/>
          <p:cNvGraphicFramePr/>
          <p:nvPr>
            <p:extLst>
              <p:ext uri="{D42A27DB-BD31-4B8C-83A1-F6EECF244321}">
                <p14:modId xmlns:p14="http://schemas.microsoft.com/office/powerpoint/2010/main" val="1344473240"/>
              </p:ext>
            </p:extLst>
          </p:nvPr>
        </p:nvGraphicFramePr>
        <p:xfrm>
          <a:off x="1755444" y="2014588"/>
          <a:ext cx="14760775" cy="7835855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7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6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DD6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DD6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DD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(24/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PTNN                                                                                                  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Thơ: Em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yêu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em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Quan sát: Cây kim tiền                                                       - TCVĐ: Cướp cờ                                                                 - Trẻ chơi tự chọn tại khu  vực trò chơi tạo hình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Tiếng anh: HĐ 6: Values                                                             - Làm quen bài hát ngôi nhà thân yêu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(25/11/2025)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PTNT                                                                                         </a:t>
                      </a: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4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nhóm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có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4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đối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tượng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chữ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số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i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sát: Cây vú sữa                                                                 - TCVĐ: Kéo co                                                                 - Trẻ chơi tự chọn tại khu  vực  trò  chơi tạo hình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đàm thoại về địa chỉ gia đình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(26/11/2025)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</a:t>
                      </a: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PTTC      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                                           Vận động: Ném xa bằng 2 tay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Nhà 2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tầng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                                                  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bao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bố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                            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tạo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hình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quen bài thơ: Lấy tăm cho bà.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(27/11/2025)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63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PTTCKNXH                                                          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hoa quả dầm sữa chua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Hạnh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phúc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                                 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TCVĐ:Chạy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sức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                          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tạo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hình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6200" lvl="0" indent="0" algn="l" rtl="0">
                        <a:lnSpc>
                          <a:spcPct val="145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Toán tư duy: Nhận biết khối cầu khối trụ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Ôn vận động: Ném xa bằng 2 tay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(28/11/2025)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PTTM                                                                                                          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Hát: Nhà của tôi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Nhà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bếp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                              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Bowling                                                             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tạo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hình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6200" lvl="0" indent="0" algn="l" rtl="0">
                        <a:lnSpc>
                          <a:spcPct val="145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HĐ 6: Values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xét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(29/11/2025)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PTTCKNXH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Dạy trẻ cài khuy áo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Quả mít                                                                         - TCVĐ: Cá sấu lên bờ                                                           - Trẻ chơi tại khu vực trò chơi tạo hình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số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4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8" name="Google Shape;158;p7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/>
          <p:nvPr/>
        </p:nvSpPr>
        <p:spPr>
          <a:xfrm flipH="1">
            <a:off x="15680601" y="567623"/>
            <a:ext cx="2401522" cy="2355493"/>
          </a:xfrm>
          <a:custGeom>
            <a:avLst/>
            <a:gdLst/>
            <a:ahLst/>
            <a:cxnLst/>
            <a:rect l="l" t="t" r="r" b="b"/>
            <a:pathLst>
              <a:path w="2401522" h="2355493" extrusionOk="0">
                <a:moveTo>
                  <a:pt x="2401523" y="0"/>
                </a:moveTo>
                <a:lnTo>
                  <a:pt x="0" y="0"/>
                </a:lnTo>
                <a:lnTo>
                  <a:pt x="0" y="2355494"/>
                </a:lnTo>
                <a:lnTo>
                  <a:pt x="2401523" y="2355494"/>
                </a:lnTo>
                <a:lnTo>
                  <a:pt x="240152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 rot="-392693">
            <a:off x="-23232" y="3026650"/>
            <a:ext cx="1897600" cy="1415294"/>
          </a:xfrm>
          <a:custGeom>
            <a:avLst/>
            <a:gdLst/>
            <a:ahLst/>
            <a:cxnLst/>
            <a:rect l="l" t="t" r="r" b="b"/>
            <a:pathLst>
              <a:path w="1897600" h="1415294" extrusionOk="0">
                <a:moveTo>
                  <a:pt x="0" y="0"/>
                </a:moveTo>
                <a:lnTo>
                  <a:pt x="1897601" y="0"/>
                </a:lnTo>
                <a:lnTo>
                  <a:pt x="1897601" y="1415294"/>
                </a:lnTo>
                <a:lnTo>
                  <a:pt x="0" y="1415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16544600" y="4580087"/>
            <a:ext cx="1743400" cy="1854681"/>
          </a:xfrm>
          <a:custGeom>
            <a:avLst/>
            <a:gdLst/>
            <a:ahLst/>
            <a:cxnLst/>
            <a:rect l="l" t="t" r="r" b="b"/>
            <a:pathLst>
              <a:path w="1743400" h="1854681" extrusionOk="0">
                <a:moveTo>
                  <a:pt x="0" y="0"/>
                </a:moveTo>
                <a:lnTo>
                  <a:pt x="1743400" y="0"/>
                </a:lnTo>
                <a:lnTo>
                  <a:pt x="1743400" y="1854681"/>
                </a:lnTo>
                <a:lnTo>
                  <a:pt x="0" y="185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13695182" y="-186972"/>
            <a:ext cx="1493784" cy="1693473"/>
          </a:xfrm>
          <a:custGeom>
            <a:avLst/>
            <a:gdLst/>
            <a:ahLst/>
            <a:cxnLst/>
            <a:rect l="l" t="t" r="r" b="b"/>
            <a:pathLst>
              <a:path w="1493784" h="1693473" extrusionOk="0">
                <a:moveTo>
                  <a:pt x="0" y="0"/>
                </a:moveTo>
                <a:lnTo>
                  <a:pt x="1493784" y="0"/>
                </a:lnTo>
                <a:lnTo>
                  <a:pt x="1493784" y="1693473"/>
                </a:lnTo>
                <a:lnTo>
                  <a:pt x="0" y="1693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 flipH="1">
            <a:off x="16134595" y="8228789"/>
            <a:ext cx="2249411" cy="2058211"/>
          </a:xfrm>
          <a:custGeom>
            <a:avLst/>
            <a:gdLst/>
            <a:ahLst/>
            <a:cxnLst/>
            <a:rect l="l" t="t" r="r" b="b"/>
            <a:pathLst>
              <a:path w="2249411" h="2058211" extrusionOk="0">
                <a:moveTo>
                  <a:pt x="2249410" y="0"/>
                </a:moveTo>
                <a:lnTo>
                  <a:pt x="0" y="0"/>
                </a:lnTo>
                <a:lnTo>
                  <a:pt x="0" y="2058211"/>
                </a:lnTo>
                <a:lnTo>
                  <a:pt x="2249410" y="2058211"/>
                </a:lnTo>
                <a:lnTo>
                  <a:pt x="224941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90517" y="8082244"/>
            <a:ext cx="1670103" cy="2204756"/>
          </a:xfrm>
          <a:custGeom>
            <a:avLst/>
            <a:gdLst/>
            <a:ahLst/>
            <a:cxnLst/>
            <a:rect l="l" t="t" r="r" b="b"/>
            <a:pathLst>
              <a:path w="1670103" h="2204756" extrusionOk="0">
                <a:moveTo>
                  <a:pt x="0" y="0"/>
                </a:moveTo>
                <a:lnTo>
                  <a:pt x="1670103" y="0"/>
                </a:lnTo>
                <a:lnTo>
                  <a:pt x="1670103" y="2204756"/>
                </a:lnTo>
                <a:lnTo>
                  <a:pt x="0" y="2204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4108375" y="436557"/>
            <a:ext cx="941269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ĐÌNH– LỚP B2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II- NHÁNH “NGÔI NHÀ GIA ĐÌNH Ở”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/>
          <p:nvPr/>
        </p:nvSpPr>
        <p:spPr>
          <a:xfrm>
            <a:off x="0" y="146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7" b="-388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1" name="Google Shape;171;p8"/>
          <p:cNvGraphicFramePr/>
          <p:nvPr>
            <p:extLst>
              <p:ext uri="{D42A27DB-BD31-4B8C-83A1-F6EECF244321}">
                <p14:modId xmlns:p14="http://schemas.microsoft.com/office/powerpoint/2010/main" val="4188152103"/>
              </p:ext>
            </p:extLst>
          </p:nvPr>
        </p:nvGraphicFramePr>
        <p:xfrm>
          <a:off x="975650" y="1914893"/>
          <a:ext cx="16336700" cy="7601857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93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4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 dirty="0" err="1">
                          <a:solidFill>
                            <a:srgbClr val="FF313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Thứ</a:t>
                      </a:r>
                      <a:endParaRPr sz="1100" u="none" strike="noStrike" cap="none" dirty="0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học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ngoài trời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chiều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40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8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24/11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bước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lùi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i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 sát: Cây hoa sữa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Gieo hạt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chơi với cát nước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tiếng Anh: Values</a:t>
                      </a:r>
                      <a:endParaRPr sz="18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Ôn vận động Đi bước lùi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3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Thơ “em yêu nhà em”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khế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Lộn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cầu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vồng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 hiểu, khám phá một số đồ dùng trong gia đình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4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Xác định vị trí phía trên dưới, trước, sau của đồ vật so với bản thân so với bạn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khế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Thả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đỉa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ba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Xé dán ngôi nhà.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1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5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Steam: Làm ngôi nhà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Hoa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khế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Ném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vòng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cổ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trai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Toán tư duy: Chia một hình thành hai hình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Làm quen bài thơ “Thăm nhà bà”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9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6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PTTC-KNXH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Dạy trẻ pha nước cam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i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Quả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khế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Kéo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cau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nước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Anh: Values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381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Liên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hoan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nghệ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xét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1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7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 trong vở tạo hình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44E10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Cây hạnh phúc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Ném bóng vào rổ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chơi với cát nước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Bé</a:t>
                      </a:r>
                      <a:r>
                        <a:rPr lang="en-US" sz="1800" u="none" strike="noStrike" cap="none" dirty="0"/>
                        <a:t> </a:t>
                      </a:r>
                      <a:r>
                        <a:rPr lang="en-US" sz="1800" u="none" strike="noStrike" cap="none" dirty="0" err="1"/>
                        <a:t>yêu</a:t>
                      </a:r>
                      <a:r>
                        <a:rPr lang="en-US" sz="1800" u="none" strike="noStrike" cap="none" dirty="0"/>
                        <a:t> </a:t>
                      </a:r>
                      <a:r>
                        <a:rPr lang="en-US" sz="1800" u="none" strike="noStrike" cap="none" dirty="0" err="1"/>
                        <a:t>cô</a:t>
                      </a:r>
                      <a:r>
                        <a:rPr lang="en-US" sz="1800" u="none" strike="noStrike" cap="none" dirty="0"/>
                        <a:t> </a:t>
                      </a:r>
                      <a:r>
                        <a:rPr lang="en-US" sz="1800" u="none" strike="noStrike" cap="none" dirty="0" err="1"/>
                        <a:t>giáo</a:t>
                      </a:r>
                      <a:endParaRPr sz="1800" u="none" strike="noStrike" cap="none" dirty="0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2" name="Google Shape;172;p8"/>
          <p:cNvSpPr/>
          <p:nvPr/>
        </p:nvSpPr>
        <p:spPr>
          <a:xfrm>
            <a:off x="394112" y="-774693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16305463" y="4690643"/>
            <a:ext cx="1377552" cy="1721940"/>
          </a:xfrm>
          <a:custGeom>
            <a:avLst/>
            <a:gdLst/>
            <a:ahLst/>
            <a:cxnLst/>
            <a:rect l="l" t="t" r="r" b="b"/>
            <a:pathLst>
              <a:path w="1377552" h="1721940" extrusionOk="0">
                <a:moveTo>
                  <a:pt x="0" y="0"/>
                </a:moveTo>
                <a:lnTo>
                  <a:pt x="1377551" y="0"/>
                </a:lnTo>
                <a:lnTo>
                  <a:pt x="1377551" y="1721939"/>
                </a:lnTo>
                <a:lnTo>
                  <a:pt x="0" y="1721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394109" y="3695205"/>
            <a:ext cx="1269183" cy="1990875"/>
          </a:xfrm>
          <a:custGeom>
            <a:avLst/>
            <a:gdLst/>
            <a:ahLst/>
            <a:cxnLst/>
            <a:rect l="l" t="t" r="r" b="b"/>
            <a:pathLst>
              <a:path w="1269183" h="1990875" extrusionOk="0">
                <a:moveTo>
                  <a:pt x="0" y="0"/>
                </a:moveTo>
                <a:lnTo>
                  <a:pt x="1269182" y="0"/>
                </a:lnTo>
                <a:lnTo>
                  <a:pt x="1269182" y="1990875"/>
                </a:lnTo>
                <a:lnTo>
                  <a:pt x="0" y="1990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6518856" y="8401446"/>
            <a:ext cx="1769144" cy="1713707"/>
          </a:xfrm>
          <a:custGeom>
            <a:avLst/>
            <a:gdLst/>
            <a:ahLst/>
            <a:cxnLst/>
            <a:rect l="l" t="t" r="r" b="b"/>
            <a:pathLst>
              <a:path w="1769144" h="1713707" extrusionOk="0">
                <a:moveTo>
                  <a:pt x="0" y="0"/>
                </a:moveTo>
                <a:lnTo>
                  <a:pt x="1769144" y="0"/>
                </a:lnTo>
                <a:lnTo>
                  <a:pt x="1769144" y="1713708"/>
                </a:lnTo>
                <a:lnTo>
                  <a:pt x="0" y="1713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0" y="8523586"/>
            <a:ext cx="2154406" cy="1591567"/>
          </a:xfrm>
          <a:custGeom>
            <a:avLst/>
            <a:gdLst/>
            <a:ahLst/>
            <a:cxnLst/>
            <a:rect l="l" t="t" r="r" b="b"/>
            <a:pathLst>
              <a:path w="2154406" h="1591567" extrusionOk="0">
                <a:moveTo>
                  <a:pt x="0" y="0"/>
                </a:moveTo>
                <a:lnTo>
                  <a:pt x="2154406" y="0"/>
                </a:lnTo>
                <a:lnTo>
                  <a:pt x="2154406" y="1591568"/>
                </a:lnTo>
                <a:lnTo>
                  <a:pt x="0" y="1591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4254900" y="-595364"/>
            <a:ext cx="4033100" cy="2510257"/>
          </a:xfrm>
          <a:custGeom>
            <a:avLst/>
            <a:gdLst/>
            <a:ahLst/>
            <a:cxnLst/>
            <a:rect l="l" t="t" r="r" b="b"/>
            <a:pathLst>
              <a:path w="4033100" h="2510257" extrusionOk="0">
                <a:moveTo>
                  <a:pt x="0" y="0"/>
                </a:moveTo>
                <a:lnTo>
                  <a:pt x="4033100" y="0"/>
                </a:lnTo>
                <a:lnTo>
                  <a:pt x="4033100" y="2510257"/>
                </a:lnTo>
                <a:lnTo>
                  <a:pt x="0" y="2510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4210180" y="370799"/>
            <a:ext cx="975395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B3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 - NHÁNH “NGÔI NHÀ GIA ĐÌNH”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29/112025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Google Shape;183;p9"/>
          <p:cNvGraphicFramePr/>
          <p:nvPr>
            <p:extLst>
              <p:ext uri="{D42A27DB-BD31-4B8C-83A1-F6EECF244321}">
                <p14:modId xmlns:p14="http://schemas.microsoft.com/office/powerpoint/2010/main" val="3430119655"/>
              </p:ext>
            </p:extLst>
          </p:nvPr>
        </p:nvGraphicFramePr>
        <p:xfrm>
          <a:off x="1547093" y="2215830"/>
          <a:ext cx="14760775" cy="7452425"/>
        </p:xfrm>
        <a:graphic>
          <a:graphicData uri="http://schemas.openxmlformats.org/drawingml/2006/table">
            <a:tbl>
              <a:tblPr>
                <a:noFill/>
                <a:tableStyleId>{52231DA7-A390-465B-8D9D-49EBD378E697}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động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học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24/11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Ném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xa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bằng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tay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Bông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Xi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khoai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tiếng anh: Let’s chant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Tìm hiểu về địa chỉ nhà bé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(25/11/2025)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KPXH: Tìm hiểu về quyền được bảo vệ của trẻ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Kéo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cau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Làm quen bài thơ: Giúp mẹ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(26/11/2025)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Steam: làm ngôi nhà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::Thân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Cướp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cờ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Ném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xa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bằng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tay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(27/11/2025)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 đến 4 nhận biết số 4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khoai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lang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bao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bố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tư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duy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Chia 1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hình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thành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hình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đình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(28/1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Truyện: Gấu con chia quà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khoai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lang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Mèo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đuổi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chuột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Let’s chant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Biểu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diễn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nghệ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29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/1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PTTC-KNXH</a:t>
                      </a:r>
                      <a:endParaRPr sz="18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cơm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cuộn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Bông hoa đồng hồ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Sóng xô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Xác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định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vị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trí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phía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phía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dưới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phía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trước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phía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sau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của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đồ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so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bản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so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khác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" name="Google Shape;184;p9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694329" y="1370070"/>
            <a:ext cx="2323668" cy="1013700"/>
          </a:xfrm>
          <a:custGeom>
            <a:avLst/>
            <a:gdLst/>
            <a:ahLst/>
            <a:cxnLst/>
            <a:rect l="l" t="t" r="r" b="b"/>
            <a:pathLst>
              <a:path w="2323668" h="1013700" extrusionOk="0">
                <a:moveTo>
                  <a:pt x="0" y="0"/>
                </a:moveTo>
                <a:lnTo>
                  <a:pt x="2323669" y="0"/>
                </a:lnTo>
                <a:lnTo>
                  <a:pt x="2323669" y="1013701"/>
                </a:lnTo>
                <a:lnTo>
                  <a:pt x="0" y="1013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6503660" y="4790951"/>
            <a:ext cx="1511280" cy="1397304"/>
          </a:xfrm>
          <a:custGeom>
            <a:avLst/>
            <a:gdLst/>
            <a:ahLst/>
            <a:cxnLst/>
            <a:rect l="l" t="t" r="r" b="b"/>
            <a:pathLst>
              <a:path w="1511280" h="1397304" extrusionOk="0">
                <a:moveTo>
                  <a:pt x="0" y="0"/>
                </a:moveTo>
                <a:lnTo>
                  <a:pt x="1511280" y="0"/>
                </a:lnTo>
                <a:lnTo>
                  <a:pt x="1511280" y="1397304"/>
                </a:lnTo>
                <a:lnTo>
                  <a:pt x="0" y="1397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9"/>
          <p:cNvSpPr/>
          <p:nvPr/>
        </p:nvSpPr>
        <p:spPr>
          <a:xfrm>
            <a:off x="211687" y="4522731"/>
            <a:ext cx="1044444" cy="1241538"/>
          </a:xfrm>
          <a:custGeom>
            <a:avLst/>
            <a:gdLst/>
            <a:ahLst/>
            <a:cxnLst/>
            <a:rect l="l" t="t" r="r" b="b"/>
            <a:pathLst>
              <a:path w="1044444" h="1241538" extrusionOk="0">
                <a:moveTo>
                  <a:pt x="0" y="0"/>
                </a:moveTo>
                <a:lnTo>
                  <a:pt x="1044444" y="0"/>
                </a:lnTo>
                <a:lnTo>
                  <a:pt x="1044444" y="1241538"/>
                </a:lnTo>
                <a:lnTo>
                  <a:pt x="0" y="124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 rot="423712">
            <a:off x="13675280" y="410156"/>
            <a:ext cx="4663982" cy="2365911"/>
          </a:xfrm>
          <a:custGeom>
            <a:avLst/>
            <a:gdLst/>
            <a:ahLst/>
            <a:cxnLst/>
            <a:rect l="l" t="t" r="r" b="b"/>
            <a:pathLst>
              <a:path w="4663982" h="2365911" extrusionOk="0">
                <a:moveTo>
                  <a:pt x="0" y="0"/>
                </a:moveTo>
                <a:lnTo>
                  <a:pt x="4663982" y="0"/>
                </a:lnTo>
                <a:lnTo>
                  <a:pt x="4663982" y="2365911"/>
                </a:lnTo>
                <a:lnTo>
                  <a:pt x="0" y="2365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11687" y="7907394"/>
            <a:ext cx="1933499" cy="2220285"/>
          </a:xfrm>
          <a:custGeom>
            <a:avLst/>
            <a:gdLst/>
            <a:ahLst/>
            <a:cxnLst/>
            <a:rect l="l" t="t" r="r" b="b"/>
            <a:pathLst>
              <a:path w="1933499" h="2220285" extrusionOk="0">
                <a:moveTo>
                  <a:pt x="0" y="0"/>
                </a:moveTo>
                <a:lnTo>
                  <a:pt x="1933499" y="0"/>
                </a:lnTo>
                <a:lnTo>
                  <a:pt x="1933499" y="2220285"/>
                </a:lnTo>
                <a:lnTo>
                  <a:pt x="0" y="2220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16455081" y="8467958"/>
            <a:ext cx="1678027" cy="1659721"/>
          </a:xfrm>
          <a:custGeom>
            <a:avLst/>
            <a:gdLst/>
            <a:ahLst/>
            <a:cxnLst/>
            <a:rect l="l" t="t" r="r" b="b"/>
            <a:pathLst>
              <a:path w="1678027" h="1659721" extrusionOk="0">
                <a:moveTo>
                  <a:pt x="0" y="0"/>
                </a:moveTo>
                <a:lnTo>
                  <a:pt x="1678027" y="0"/>
                </a:lnTo>
                <a:lnTo>
                  <a:pt x="1678027" y="1659721"/>
                </a:lnTo>
                <a:lnTo>
                  <a:pt x="0" y="1659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4307425" y="527800"/>
            <a:ext cx="94086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B4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III - NHÁNH “NGÔI NHÀ GIA ĐÌNH Ở”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29/11/2025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4650</Words>
  <Application>Microsoft Office PowerPoint</Application>
  <PresentationFormat>Custom</PresentationFormat>
  <Paragraphs>789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Times New Roman</vt:lpstr>
      <vt:lpstr>Times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</cp:lastModifiedBy>
  <cp:revision>2</cp:revision>
  <dcterms:created xsi:type="dcterms:W3CDTF">2006-08-16T00:00:00Z</dcterms:created>
  <dcterms:modified xsi:type="dcterms:W3CDTF">2025-12-05T02:53:11Z</dcterms:modified>
</cp:coreProperties>
</file>